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6" r:id="rId3"/>
    <p:sldId id="277" r:id="rId4"/>
    <p:sldId id="278" r:id="rId5"/>
    <p:sldId id="273" r:id="rId6"/>
    <p:sldId id="268" r:id="rId7"/>
    <p:sldId id="259" r:id="rId8"/>
    <p:sldId id="27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1FFE1"/>
    <a:srgbClr val="CCECFF"/>
    <a:srgbClr val="FFFFCC"/>
    <a:srgbClr val="00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" autoAdjust="0"/>
    <p:restoredTop sz="90929"/>
  </p:normalViewPr>
  <p:slideViewPr>
    <p:cSldViewPr>
      <p:cViewPr varScale="1">
        <p:scale>
          <a:sx n="106" d="100"/>
          <a:sy n="106" d="100"/>
        </p:scale>
        <p:origin x="22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9A5E0-95E6-4C5C-B92F-51E2BC479A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F39D0-8558-4E06-A9AC-88C3FAB2BC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1161E-68A3-4C2B-B20F-CBBA194E6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614FFC-D3A5-4C7C-A0C5-14FA04AAC1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6696638-CBBE-4CA2-B5A3-24908C7C9A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E6997-1507-4224-9D5B-0A4192A4B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911A4-C95C-4365-B17F-F081CF90F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E82DF-B0AB-45B2-9487-0A2345E24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17AAC-91D0-457B-AB02-F15B2BE68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94EAA-52F3-4698-9D39-CFD5158F9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22C39-E502-4514-ABD1-0B29B2C24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C6F39-641A-4BB2-8088-DFD33EB09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60FE9-5E78-4355-879D-E75AFADE54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87D779C-374B-43B8-AB4C-1723F8DD38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0"/>
            <a:ext cx="7772400" cy="1143000"/>
          </a:xfrm>
        </p:spPr>
        <p:txBody>
          <a:bodyPr/>
          <a:lstStyle/>
          <a:p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11.6 </a:t>
            </a:r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</a:br>
            <a:r>
              <a:rPr lang="en-US" sz="4000" b="1" kern="1200" dirty="0" smtClean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Ratio </a:t>
            </a:r>
            <a:r>
              <a:rPr lang="en-US" sz="4000" b="1" kern="1200" dirty="0">
                <a:solidFill>
                  <a:srgbClr val="FF0000"/>
                </a:solidFill>
                <a:latin typeface="Arial" charset="0"/>
                <a:ea typeface="+mn-ea"/>
                <a:cs typeface="+mn-cs"/>
              </a:rPr>
              <a:t>and Root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4873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Absolute and Conditional Convergence </a:t>
            </a:r>
          </a:p>
        </p:txBody>
      </p:sp>
      <p:graphicFrame>
        <p:nvGraphicFramePr>
          <p:cNvPr id="7171" name="Object 2"/>
          <p:cNvGraphicFramePr>
            <a:graphicFrameLocks noChangeAspect="1"/>
          </p:cNvGraphicFramePr>
          <p:nvPr/>
        </p:nvGraphicFramePr>
        <p:xfrm>
          <a:off x="1143000" y="1525588"/>
          <a:ext cx="6324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3" name="Equation" r:id="rId3" imgW="2387600" imgH="254000" progId="Equation.3">
                  <p:embed/>
                </p:oleObj>
              </mc:Choice>
              <mc:Fallback>
                <p:oleObj name="Equation" r:id="rId3" imgW="23876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25588"/>
                        <a:ext cx="63246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3"/>
          <p:cNvGraphicFramePr>
            <a:graphicFrameLocks noChangeAspect="1"/>
          </p:cNvGraphicFramePr>
          <p:nvPr/>
        </p:nvGraphicFramePr>
        <p:xfrm>
          <a:off x="4876800" y="3200400"/>
          <a:ext cx="1574800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4" name="Equation" r:id="rId5" imgW="558558" imgH="431613" progId="Equation.3">
                  <p:embed/>
                </p:oleObj>
              </mc:Choice>
              <mc:Fallback>
                <p:oleObj name="Equation" r:id="rId5" imgW="558558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200400"/>
                        <a:ext cx="1574800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4"/>
          <p:cNvGraphicFramePr>
            <a:graphicFrameLocks noChangeAspect="1"/>
          </p:cNvGraphicFramePr>
          <p:nvPr/>
        </p:nvGraphicFramePr>
        <p:xfrm>
          <a:off x="1828800" y="3124200"/>
          <a:ext cx="1360488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5" name="Equation" r:id="rId7" imgW="482391" imgH="431613" progId="Equation.3">
                  <p:embed/>
                </p:oleObj>
              </mc:Choice>
              <mc:Fallback>
                <p:oleObj name="Equation" r:id="rId7" imgW="482391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124200"/>
                        <a:ext cx="1360488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457200" y="2592388"/>
            <a:ext cx="3598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 u="sng">
                <a:solidFill>
                  <a:srgbClr val="7030A0"/>
                </a:solidFill>
                <a:latin typeface="Arial" panose="020B0604020202020204" pitchFamily="34" charset="0"/>
              </a:rPr>
              <a:t>Example</a:t>
            </a:r>
            <a:r>
              <a:rPr lang="en-US" altLang="en-US" sz="2400">
                <a:latin typeface="Arial" panose="020B0604020202020204" pitchFamily="34" charset="0"/>
              </a:rPr>
              <a:t>: Test the series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1447800"/>
            <a:ext cx="6629400" cy="762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457200" y="914400"/>
            <a:ext cx="1570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 u="sng">
                <a:solidFill>
                  <a:srgbClr val="7030A0"/>
                </a:solidFill>
                <a:latin typeface="Arial" panose="020B0604020202020204" pitchFamily="34" charset="0"/>
              </a:rPr>
              <a:t>Theorem</a:t>
            </a:r>
            <a:r>
              <a:rPr lang="en-US" altLang="en-US" sz="240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33400" y="4495800"/>
            <a:ext cx="1943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 u="sng">
                <a:solidFill>
                  <a:srgbClr val="7030A0"/>
                </a:solidFill>
                <a:latin typeface="Arial" panose="020B0604020202020204" pitchFamily="34" charset="0"/>
              </a:rPr>
              <a:t>Definitions</a:t>
            </a:r>
            <a:r>
              <a:rPr lang="en-US" altLang="en-US" sz="2400">
                <a:latin typeface="Arial" panose="020B0604020202020204" pitchFamily="34" charset="0"/>
              </a:rPr>
              <a:t>: </a:t>
            </a: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403225" y="5105400"/>
          <a:ext cx="660717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6" name="Equation" r:id="rId9" imgW="3136900" imgH="254000" progId="Equation.DSMT4">
                  <p:embed/>
                </p:oleObj>
              </mc:Choice>
              <mc:Fallback>
                <p:oleObj name="Equation" r:id="rId9" imgW="31369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5105400"/>
                        <a:ext cx="6607175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49213" y="5791200"/>
          <a:ext cx="909478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7" name="Equation" r:id="rId11" imgW="4318000" imgH="254000" progId="Equation.3">
                  <p:embed/>
                </p:oleObj>
              </mc:Choice>
              <mc:Fallback>
                <p:oleObj name="Equation" r:id="rId11" imgW="43180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3" y="5791200"/>
                        <a:ext cx="9094787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031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6477000" y="762000"/>
          <a:ext cx="1676400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7" name="Equation" r:id="rId3" imgW="710891" imgH="482391" progId="">
                  <p:embed/>
                </p:oleObj>
              </mc:Choice>
              <mc:Fallback>
                <p:oleObj name="Equation" r:id="rId3" imgW="710891" imgH="48239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762000"/>
                        <a:ext cx="1676400" cy="113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09600" y="1066800"/>
            <a:ext cx="5797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Test the series for absolute convergence:</a:t>
            </a:r>
          </a:p>
        </p:txBody>
      </p:sp>
      <p:graphicFrame>
        <p:nvGraphicFramePr>
          <p:cNvPr id="12293" name="Object 3"/>
          <p:cNvGraphicFramePr>
            <a:graphicFrameLocks noChangeAspect="1"/>
          </p:cNvGraphicFramePr>
          <p:nvPr/>
        </p:nvGraphicFramePr>
        <p:xfrm>
          <a:off x="685800" y="1828800"/>
          <a:ext cx="34417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8" name="Equation" r:id="rId5" imgW="1460500" imgH="457200" progId="Equation.DSMT4">
                  <p:embed/>
                </p:oleObj>
              </mc:Choice>
              <mc:Fallback>
                <p:oleObj name="Equation" r:id="rId5" imgW="14605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28800"/>
                        <a:ext cx="34417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334000" y="2362200"/>
            <a:ext cx="2787650" cy="1017588"/>
            <a:chOff x="2468" y="2256"/>
            <a:chExt cx="1756" cy="641"/>
          </a:xfrm>
        </p:grpSpPr>
        <p:graphicFrame>
          <p:nvGraphicFramePr>
            <p:cNvPr id="8205" name="Object 6"/>
            <p:cNvGraphicFramePr>
              <a:graphicFrameLocks noChangeAspect="1"/>
            </p:cNvGraphicFramePr>
            <p:nvPr/>
          </p:nvGraphicFramePr>
          <p:xfrm>
            <a:off x="2468" y="2256"/>
            <a:ext cx="603" cy="6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69" name="Equation" r:id="rId7" imgW="406224" imgH="431613" progId="Equation.DSMT4">
                    <p:embed/>
                  </p:oleObj>
                </mc:Choice>
                <mc:Fallback>
                  <p:oleObj name="Equation" r:id="rId7" imgW="406224" imgH="43161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68" y="2256"/>
                          <a:ext cx="603" cy="6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6" name="Text Box 9"/>
            <p:cNvSpPr txBox="1">
              <a:spLocks noChangeArrowheads="1"/>
            </p:cNvSpPr>
            <p:nvPr/>
          </p:nvSpPr>
          <p:spPr bwMode="auto">
            <a:xfrm>
              <a:off x="3158" y="2448"/>
              <a:ext cx="106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converges 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74663" y="3352800"/>
            <a:ext cx="7599362" cy="1138238"/>
            <a:chOff x="433" y="2835"/>
            <a:chExt cx="4787" cy="717"/>
          </a:xfrm>
        </p:grpSpPr>
        <p:graphicFrame>
          <p:nvGraphicFramePr>
            <p:cNvPr id="8203" name="Object 5"/>
            <p:cNvGraphicFramePr>
              <a:graphicFrameLocks noChangeAspect="1"/>
            </p:cNvGraphicFramePr>
            <p:nvPr/>
          </p:nvGraphicFramePr>
          <p:xfrm>
            <a:off x="433" y="2835"/>
            <a:ext cx="1150" cy="7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70" name="Equation" r:id="rId9" imgW="774364" imgH="482391" progId="">
                    <p:embed/>
                  </p:oleObj>
                </mc:Choice>
                <mc:Fallback>
                  <p:oleObj name="Equation" r:id="rId9" imgW="774364" imgH="482391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" y="2835"/>
                          <a:ext cx="1150" cy="7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4" name="Text Box 13"/>
            <p:cNvSpPr txBox="1">
              <a:spLocks noChangeArrowheads="1"/>
            </p:cNvSpPr>
            <p:nvPr/>
          </p:nvSpPr>
          <p:spPr bwMode="auto">
            <a:xfrm>
              <a:off x="1622" y="3049"/>
              <a:ext cx="359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converges by the direct comparison test.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81000" y="4414838"/>
            <a:ext cx="7867650" cy="1138237"/>
            <a:chOff x="374" y="3504"/>
            <a:chExt cx="4956" cy="717"/>
          </a:xfrm>
        </p:grpSpPr>
        <p:sp>
          <p:nvSpPr>
            <p:cNvPr id="8201" name="Text Box 15"/>
            <p:cNvSpPr txBox="1">
              <a:spLocks noChangeArrowheads="1"/>
            </p:cNvSpPr>
            <p:nvPr/>
          </p:nvSpPr>
          <p:spPr bwMode="auto">
            <a:xfrm>
              <a:off x="374" y="3744"/>
              <a:ext cx="495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Since                        converges absolutely, it converges.</a:t>
              </a:r>
            </a:p>
          </p:txBody>
        </p:sp>
        <p:graphicFrame>
          <p:nvGraphicFramePr>
            <p:cNvPr id="8202" name="Object 4"/>
            <p:cNvGraphicFramePr>
              <a:graphicFrameLocks noChangeAspect="1"/>
            </p:cNvGraphicFramePr>
            <p:nvPr/>
          </p:nvGraphicFramePr>
          <p:xfrm>
            <a:off x="1008" y="3504"/>
            <a:ext cx="1056" cy="7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71" name="Equation" r:id="rId11" imgW="710891" imgH="482391" progId="">
                    <p:embed/>
                  </p:oleObj>
                </mc:Choice>
                <mc:Fallback>
                  <p:oleObj name="Equation" r:id="rId11" imgW="710891" imgH="482391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3504"/>
                          <a:ext cx="1056" cy="7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3429000" y="228600"/>
            <a:ext cx="187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25076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429000" y="152400"/>
            <a:ext cx="2209800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</a:p>
        </p:txBody>
      </p:sp>
      <p:graphicFrame>
        <p:nvGraphicFramePr>
          <p:cNvPr id="9219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762000" y="4800600"/>
          <a:ext cx="586740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9" name="Equation" r:id="rId3" imgW="2005729" imgH="393529" progId="Equation.3">
                  <p:embed/>
                </p:oleObj>
              </mc:Choice>
              <mc:Fallback>
                <p:oleObj name="Equation" r:id="rId3" imgW="200572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00600"/>
                        <a:ext cx="5867400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685800" y="1905000"/>
          <a:ext cx="2895600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0" name="Equation" r:id="rId5" imgW="1002865" imgH="431613" progId="Equation.DSMT4">
                  <p:embed/>
                </p:oleObj>
              </mc:Choice>
              <mc:Fallback>
                <p:oleObj name="Equation" r:id="rId5" imgW="1002865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2895600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685800" y="3276600"/>
          <a:ext cx="228600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1" name="Equation" r:id="rId7" imgW="863225" imgH="457002" progId="Equation.3">
                  <p:embed/>
                </p:oleObj>
              </mc:Choice>
              <mc:Fallback>
                <p:oleObj name="Equation" r:id="rId7" imgW="863225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76600"/>
                        <a:ext cx="2286000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304800" y="838200"/>
            <a:ext cx="8458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Test the series. Classify any convergent series as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absolutely</a:t>
            </a:r>
            <a:r>
              <a:rPr lang="en-US" altLang="en-US" sz="2400">
                <a:latin typeface="Arial" panose="020B0604020202020204" pitchFamily="34" charset="0"/>
              </a:rPr>
              <a:t> or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conditionally convergent.</a:t>
            </a:r>
          </a:p>
        </p:txBody>
      </p:sp>
    </p:spTree>
    <p:extLst>
      <p:ext uri="{BB962C8B-B14F-4D97-AF65-F5344CB8AC3E}">
        <p14:creationId xmlns:p14="http://schemas.microsoft.com/office/powerpoint/2010/main" val="257678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The Ratio Test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752600" y="838200"/>
          <a:ext cx="5902325" cy="296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8" name="Equation" r:id="rId3" imgW="2476440" imgH="1244520" progId="Equation.3">
                  <p:embed/>
                </p:oleObj>
              </mc:Choice>
              <mc:Fallback>
                <p:oleObj name="Equation" r:id="rId3" imgW="2476440" imgH="12445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838200"/>
                        <a:ext cx="5902325" cy="296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609600" y="43434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Ratio test works well for series that involve </a:t>
            </a:r>
            <a:r>
              <a:rPr lang="en-US" dirty="0" smtClean="0">
                <a:solidFill>
                  <a:srgbClr val="FF0000"/>
                </a:solidFill>
              </a:rPr>
              <a:t>factorials</a:t>
            </a:r>
            <a:r>
              <a:rPr lang="en-US" dirty="0" smtClean="0">
                <a:solidFill>
                  <a:srgbClr val="7030A0"/>
                </a:solidFill>
              </a:rPr>
              <a:t> and constants raised to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power.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371600" y="838200"/>
            <a:ext cx="6781800" cy="32004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19811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953000" y="1295400"/>
          <a:ext cx="2273300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8" name="Equation" r:id="rId3" imgW="812520" imgH="444240" progId="Equation.3">
                  <p:embed/>
                </p:oleObj>
              </mc:Choice>
              <mc:Fallback>
                <p:oleObj name="Equation" r:id="rId3" imgW="81252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295400"/>
                        <a:ext cx="2273300" cy="1243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2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876800" y="2667000"/>
          <a:ext cx="3048000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9" name="Equation" r:id="rId5" imgW="965160" imgH="444240" progId="Equation.3">
                  <p:embed/>
                </p:oleObj>
              </mc:Choice>
              <mc:Fallback>
                <p:oleObj name="Equation" r:id="rId5" imgW="96516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667000"/>
                        <a:ext cx="3048000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953000" y="4267200"/>
          <a:ext cx="1981200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0" name="Equation" r:id="rId7" imgW="583920" imgH="444240" progId="Equation.3">
                  <p:embed/>
                </p:oleObj>
              </mc:Choice>
              <mc:Fallback>
                <p:oleObj name="Equation" r:id="rId7" imgW="58392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267200"/>
                        <a:ext cx="1981200" cy="150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1143000" y="1143000"/>
          <a:ext cx="2835406" cy="4752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1" name="Equation" r:id="rId9" imgW="787320" imgH="1320480" progId="Equation.3">
                  <p:embed/>
                </p:oleObj>
              </mc:Choice>
              <mc:Fallback>
                <p:oleObj name="Equation" r:id="rId9" imgW="787320" imgH="1320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143000"/>
                        <a:ext cx="2835406" cy="47522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1371600" y="1447800"/>
            <a:ext cx="4430713" cy="496888"/>
            <a:chOff x="864" y="2544"/>
            <a:chExt cx="2791" cy="313"/>
          </a:xfrm>
        </p:grpSpPr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864" y="2569"/>
              <a:ext cx="27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The series converges if            .</a:t>
              </a:r>
            </a:p>
          </p:txBody>
        </p:sp>
        <p:graphicFrame>
          <p:nvGraphicFramePr>
            <p:cNvPr id="23557" name="Object 5"/>
            <p:cNvGraphicFramePr>
              <a:graphicFrameLocks noChangeAspect="1"/>
            </p:cNvGraphicFramePr>
            <p:nvPr/>
          </p:nvGraphicFramePr>
          <p:xfrm>
            <a:off x="2928" y="2544"/>
            <a:ext cx="576" cy="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5" name="Equation" r:id="rId3" imgW="342720" imgH="164880" progId="Equation.DSMT4">
                    <p:embed/>
                  </p:oleObj>
                </mc:Choice>
                <mc:Fallback>
                  <p:oleObj name="Equation" r:id="rId3" imgW="342720" imgH="16488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2544"/>
                          <a:ext cx="576" cy="2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1371600" y="2303463"/>
            <a:ext cx="4176713" cy="515937"/>
            <a:chOff x="864" y="3083"/>
            <a:chExt cx="2631" cy="325"/>
          </a:xfrm>
        </p:grpSpPr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864" y="3120"/>
              <a:ext cx="26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The series diverges if            .</a:t>
              </a:r>
            </a:p>
          </p:txBody>
        </p:sp>
        <p:graphicFrame>
          <p:nvGraphicFramePr>
            <p:cNvPr id="23560" name="Object 8"/>
            <p:cNvGraphicFramePr>
              <a:graphicFrameLocks noChangeAspect="1"/>
            </p:cNvGraphicFramePr>
            <p:nvPr/>
          </p:nvGraphicFramePr>
          <p:xfrm>
            <a:off x="2784" y="3083"/>
            <a:ext cx="576" cy="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6" name="Equation" r:id="rId5" imgW="342720" imgH="164880" progId="Equation.DSMT4">
                    <p:embed/>
                  </p:oleObj>
                </mc:Choice>
                <mc:Fallback>
                  <p:oleObj name="Equation" r:id="rId5" imgW="342720" imgH="1648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4" y="3083"/>
                          <a:ext cx="576" cy="2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561" name="Group 9"/>
          <p:cNvGrpSpPr>
            <a:grpSpLocks/>
          </p:cNvGrpSpPr>
          <p:nvPr/>
        </p:nvGrpSpPr>
        <p:grpSpPr bwMode="auto">
          <a:xfrm>
            <a:off x="1371600" y="3276600"/>
            <a:ext cx="4583113" cy="457200"/>
            <a:chOff x="864" y="3696"/>
            <a:chExt cx="2887" cy="288"/>
          </a:xfrm>
        </p:grpSpPr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864" y="3696"/>
              <a:ext cx="28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The test is inconclusive if           .</a:t>
              </a:r>
            </a:p>
          </p:txBody>
        </p:sp>
        <p:graphicFrame>
          <p:nvGraphicFramePr>
            <p:cNvPr id="23563" name="Object 11"/>
            <p:cNvGraphicFramePr>
              <a:graphicFrameLocks noChangeAspect="1"/>
            </p:cNvGraphicFramePr>
            <p:nvPr/>
          </p:nvGraphicFramePr>
          <p:xfrm>
            <a:off x="3120" y="3696"/>
            <a:ext cx="576" cy="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7" name="Equation" r:id="rId7" imgW="342720" imgH="164880" progId="Equation.DSMT4">
                    <p:embed/>
                  </p:oleObj>
                </mc:Choice>
                <mc:Fallback>
                  <p:oleObj name="Equation" r:id="rId7" imgW="342720" imgH="16488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3696"/>
                          <a:ext cx="576" cy="2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200400" y="152400"/>
            <a:ext cx="29690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Root 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</a:t>
            </a:r>
            <a:r>
              <a:rPr lang="en-US" dirty="0"/>
              <a:t>:</a:t>
            </a:r>
          </a:p>
        </p:txBody>
      </p: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304800" y="609601"/>
            <a:ext cx="8153400" cy="1371601"/>
            <a:chOff x="384" y="1027"/>
            <a:chExt cx="5136" cy="864"/>
          </a:xfrm>
        </p:grpSpPr>
        <p:sp>
          <p:nvSpPr>
            <p:cNvPr id="23567" name="Text Box 15"/>
            <p:cNvSpPr txBox="1">
              <a:spLocks noChangeArrowheads="1"/>
            </p:cNvSpPr>
            <p:nvPr/>
          </p:nvSpPr>
          <p:spPr bwMode="auto">
            <a:xfrm>
              <a:off x="384" y="1129"/>
              <a:ext cx="37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If             is a series with positive terms and</a:t>
              </a:r>
            </a:p>
          </p:txBody>
        </p:sp>
        <p:graphicFrame>
          <p:nvGraphicFramePr>
            <p:cNvPr id="23568" name="Object 16"/>
            <p:cNvGraphicFramePr>
              <a:graphicFrameLocks noChangeAspect="1"/>
            </p:cNvGraphicFramePr>
            <p:nvPr/>
          </p:nvGraphicFramePr>
          <p:xfrm>
            <a:off x="634" y="1076"/>
            <a:ext cx="528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8" name="Equation" r:id="rId9" imgW="368280" imgH="253800" progId="Equation.DSMT4">
                    <p:embed/>
                  </p:oleObj>
                </mc:Choice>
                <mc:Fallback>
                  <p:oleObj name="Equation" r:id="rId9" imgW="368280" imgH="253800" progId="Equation.DSMT4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" y="1076"/>
                          <a:ext cx="528" cy="3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69" name="Object 17"/>
            <p:cNvGraphicFramePr>
              <a:graphicFrameLocks noChangeAspect="1"/>
            </p:cNvGraphicFramePr>
            <p:nvPr/>
          </p:nvGraphicFramePr>
          <p:xfrm>
            <a:off x="4214" y="1027"/>
            <a:ext cx="1306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9" name="Equation" r:id="rId11" imgW="863280" imgH="317160" progId="Equation.DSMT4">
                    <p:embed/>
                  </p:oleObj>
                </mc:Choice>
                <mc:Fallback>
                  <p:oleObj name="Equation" r:id="rId11" imgW="863280" imgH="317160" progId="Equation.DSMT4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4" y="1027"/>
                          <a:ext cx="1306" cy="4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70" name="Text Box 18"/>
            <p:cNvSpPr txBox="1">
              <a:spLocks noChangeArrowheads="1"/>
            </p:cNvSpPr>
            <p:nvPr/>
          </p:nvSpPr>
          <p:spPr bwMode="auto">
            <a:xfrm>
              <a:off x="432" y="1603"/>
              <a:ext cx="5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then:</a:t>
              </a:r>
            </a:p>
          </p:txBody>
        </p:sp>
      </p:grpSp>
      <p:sp>
        <p:nvSpPr>
          <p:cNvPr id="23573" name="AutoShape 21"/>
          <p:cNvSpPr>
            <a:spLocks/>
          </p:cNvSpPr>
          <p:nvPr/>
        </p:nvSpPr>
        <p:spPr bwMode="auto">
          <a:xfrm>
            <a:off x="6172200" y="1524000"/>
            <a:ext cx="381000" cy="2209800"/>
          </a:xfrm>
          <a:prstGeom prst="rightBrace">
            <a:avLst>
              <a:gd name="adj1" fmla="val 48333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6689725" y="1876425"/>
            <a:ext cx="2225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Note that the rules are the same as for the Ratio Test.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33400" y="4191000"/>
            <a:ext cx="7391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solidFill>
                  <a:srgbClr val="7030A0"/>
                </a:solidFill>
              </a:rPr>
              <a:t>Remark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Root test works well for series that could be written as an </a:t>
            </a:r>
            <a:r>
              <a:rPr lang="en-US" i="1" dirty="0" smtClean="0"/>
              <a:t>n</a:t>
            </a:r>
            <a:r>
              <a:rPr lang="en-US" baseline="30000" dirty="0" smtClean="0"/>
              <a:t>th</a:t>
            </a:r>
            <a:r>
              <a:rPr lang="en-US" dirty="0" smtClean="0"/>
              <a:t> power of the entire term.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If the ratio test fails (when L = 1), do not try Root Test because L will be 1 again.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3" grpId="0" animBg="1"/>
      <p:bldP spid="23574" grpId="0" autoUpdateAnimBg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200400" y="457200"/>
            <a:ext cx="2209800" cy="609600"/>
          </a:xfrm>
        </p:spPr>
        <p:txBody>
          <a:bodyPr/>
          <a:lstStyle/>
          <a:p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23907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66800" y="1389063"/>
          <a:ext cx="266700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2" name="Equation" r:id="rId3" imgW="990360" imgH="507960" progId="Equation.DSMT4">
                  <p:embed/>
                </p:oleObj>
              </mc:Choice>
              <mc:Fallback>
                <p:oleObj name="Equation" r:id="rId3" imgW="99036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89063"/>
                        <a:ext cx="2667000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8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867400" y="1371600"/>
          <a:ext cx="21336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3" name="Equation" r:id="rId5" imgW="647640" imgH="444240" progId="Equation.3">
                  <p:embed/>
                </p:oleObj>
              </mc:Choice>
              <mc:Fallback>
                <p:oleObj name="Equation" r:id="rId5" imgW="64764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371600"/>
                        <a:ext cx="2133600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4022</TotalTime>
  <Words>162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Times New Roman</vt:lpstr>
      <vt:lpstr>Wingdings</vt:lpstr>
      <vt:lpstr>Default Design</vt:lpstr>
      <vt:lpstr>Equation</vt:lpstr>
      <vt:lpstr>Microsoft Equation 3.0</vt:lpstr>
      <vt:lpstr>MathType 6.0 Equation</vt:lpstr>
      <vt:lpstr>11.6  Ratio and Root Tests</vt:lpstr>
      <vt:lpstr>Absolute and Conditional Convergence </vt:lpstr>
      <vt:lpstr>PowerPoint Presentation</vt:lpstr>
      <vt:lpstr>Examples</vt:lpstr>
      <vt:lpstr>The Ratio Test</vt:lpstr>
      <vt:lpstr>Examples</vt:lpstr>
      <vt:lpstr>PowerPoint Presentation</vt:lpstr>
      <vt:lpstr>Examples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9.5</dc:title>
  <dc:subject>Testing Convergence at Endpoints</dc:subject>
  <dc:creator>Phong Chau; Gregory Kelly</dc:creator>
  <cp:lastModifiedBy>Chau,Phong Quoc</cp:lastModifiedBy>
  <cp:revision>146</cp:revision>
  <dcterms:created xsi:type="dcterms:W3CDTF">2003-02-12T06:58:55Z</dcterms:created>
  <dcterms:modified xsi:type="dcterms:W3CDTF">2016-04-14T22:31:51Z</dcterms:modified>
</cp:coreProperties>
</file>