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0" r:id="rId3"/>
    <p:sldId id="281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FFFF"/>
    <a:srgbClr val="FF0000"/>
    <a:srgbClr val="9900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106" d="100"/>
          <a:sy n="106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034059" y="1905000"/>
            <a:ext cx="494398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12.1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Three-Dimensional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Coordinate System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28600" y="1066800"/>
            <a:ext cx="7772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 </a:t>
            </a:r>
            <a:r>
              <a:rPr lang="en-US" u="sng" dirty="0" smtClean="0">
                <a:solidFill>
                  <a:srgbClr val="FF0000"/>
                </a:solidFill>
              </a:rPr>
              <a:t>three-dimensional coordinate system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consists of: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 3 axes: </a:t>
            </a:r>
            <a:r>
              <a:rPr lang="en-US" i="1" dirty="0" smtClean="0">
                <a:latin typeface="+mj-lt"/>
              </a:rPr>
              <a:t>x</a:t>
            </a:r>
            <a:r>
              <a:rPr lang="en-US" dirty="0" smtClean="0"/>
              <a:t>-axis, </a:t>
            </a:r>
            <a:r>
              <a:rPr lang="en-US" i="1" dirty="0" smtClean="0">
                <a:latin typeface="+mj-lt"/>
              </a:rPr>
              <a:t>y</a:t>
            </a:r>
            <a:r>
              <a:rPr lang="en-US" dirty="0" smtClean="0"/>
              <a:t>-axis and </a:t>
            </a:r>
            <a:r>
              <a:rPr lang="en-US" i="1" dirty="0" smtClean="0">
                <a:latin typeface="+mj-lt"/>
              </a:rPr>
              <a:t>z</a:t>
            </a:r>
            <a:r>
              <a:rPr lang="en-US" dirty="0" smtClean="0"/>
              <a:t>-axis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 3 coordinate planes: </a:t>
            </a:r>
            <a:r>
              <a:rPr lang="en-US" i="1" dirty="0" err="1" smtClean="0">
                <a:latin typeface="+mn-lt"/>
              </a:rPr>
              <a:t>xy</a:t>
            </a:r>
            <a:r>
              <a:rPr lang="en-US" dirty="0" smtClean="0"/>
              <a:t>-plane, </a:t>
            </a:r>
            <a:r>
              <a:rPr lang="en-US" i="1" dirty="0" err="1" smtClean="0">
                <a:latin typeface="+mn-lt"/>
              </a:rPr>
              <a:t>xz</a:t>
            </a:r>
            <a:r>
              <a:rPr lang="en-US" dirty="0" smtClean="0"/>
              <a:t>-plane and </a:t>
            </a:r>
            <a:r>
              <a:rPr lang="en-US" i="1" dirty="0" err="1" smtClean="0">
                <a:latin typeface="+mn-lt"/>
              </a:rPr>
              <a:t>yz</a:t>
            </a:r>
            <a:r>
              <a:rPr lang="en-US" dirty="0" smtClean="0"/>
              <a:t>-plane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 8 octants.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graphicFrame>
        <p:nvGraphicFramePr>
          <p:cNvPr id="2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305048"/>
              </p:ext>
            </p:extLst>
          </p:nvPr>
        </p:nvGraphicFramePr>
        <p:xfrm>
          <a:off x="6644640" y="2664946"/>
          <a:ext cx="14922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3" imgW="609480" imgH="203040" progId="">
                  <p:embed/>
                </p:oleObj>
              </mc:Choice>
              <mc:Fallback>
                <p:oleObj name="Equation" r:id="rId3" imgW="609480" imgH="20304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4640" y="2664946"/>
                        <a:ext cx="14922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228600" y="2667000"/>
            <a:ext cx="65021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Each point is represented by an </a:t>
            </a:r>
            <a:r>
              <a:rPr lang="en-US" u="sng" dirty="0" smtClean="0">
                <a:solidFill>
                  <a:srgbClr val="FF0000"/>
                </a:solidFill>
              </a:rPr>
              <a:t>ordered triple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2" name="Line 15"/>
          <p:cNvSpPr>
            <a:spLocks noChangeShapeType="1"/>
          </p:cNvSpPr>
          <p:nvPr/>
        </p:nvSpPr>
        <p:spPr bwMode="auto">
          <a:xfrm flipH="1">
            <a:off x="6096000" y="4219576"/>
            <a:ext cx="1905000" cy="202882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Line 3"/>
          <p:cNvSpPr>
            <a:spLocks noChangeShapeType="1"/>
          </p:cNvSpPr>
          <p:nvPr/>
        </p:nvSpPr>
        <p:spPr bwMode="auto">
          <a:xfrm flipV="1">
            <a:off x="7010400" y="3962400"/>
            <a:ext cx="0" cy="2514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4"/>
          <p:cNvSpPr>
            <a:spLocks noChangeShapeType="1"/>
          </p:cNvSpPr>
          <p:nvPr/>
        </p:nvSpPr>
        <p:spPr bwMode="auto">
          <a:xfrm>
            <a:off x="5943600" y="4876800"/>
            <a:ext cx="2362200" cy="914400"/>
          </a:xfrm>
          <a:prstGeom prst="line">
            <a:avLst/>
          </a:prstGeom>
          <a:noFill/>
          <a:ln w="19050">
            <a:solidFill>
              <a:srgbClr val="99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5867400" y="57912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x</a:t>
            </a: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6629400" y="3810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z</a:t>
            </a:r>
            <a:endParaRPr lang="en-US" sz="2000" dirty="0"/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7918450" y="577532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228600" y="3110180"/>
            <a:ext cx="85588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Each equation involving </a:t>
            </a:r>
            <a:r>
              <a:rPr lang="en-US" sz="2800" i="1" dirty="0" smtClean="0">
                <a:latin typeface="+mj-lt"/>
              </a:rPr>
              <a:t>x</a:t>
            </a:r>
            <a:r>
              <a:rPr lang="en-US" dirty="0" smtClean="0"/>
              <a:t>, </a:t>
            </a:r>
            <a:r>
              <a:rPr lang="en-US" sz="2800" i="1" dirty="0" smtClean="0">
                <a:latin typeface="+mj-lt"/>
              </a:rPr>
              <a:t>y</a:t>
            </a:r>
            <a:r>
              <a:rPr lang="en-US" dirty="0" smtClean="0"/>
              <a:t> and </a:t>
            </a:r>
            <a:r>
              <a:rPr lang="en-US" sz="2800" i="1" dirty="0" smtClean="0">
                <a:latin typeface="+mj-lt"/>
              </a:rPr>
              <a:t>z </a:t>
            </a:r>
            <a:r>
              <a:rPr lang="en-US" dirty="0" smtClean="0"/>
              <a:t>represents a </a:t>
            </a:r>
            <a:r>
              <a:rPr lang="en-US" u="sng" dirty="0" smtClean="0">
                <a:solidFill>
                  <a:srgbClr val="FF0000"/>
                </a:solidFill>
              </a:rPr>
              <a:t>surface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24200" y="2286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3D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24272" y="1066800"/>
            <a:ext cx="79430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1) Describe the surface represented by the following equation.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33272" y="2069068"/>
                <a:ext cx="21823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 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272" y="2069068"/>
                <a:ext cx="2182392" cy="369332"/>
              </a:xfrm>
              <a:prstGeom prst="rect">
                <a:avLst/>
              </a:prstGeom>
              <a:blipFill>
                <a:blip r:embed="rId2"/>
                <a:stretch>
                  <a:fillRect l="-1117" r="-2514" b="-37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33272" y="2678668"/>
                <a:ext cx="13354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272" y="2678668"/>
                <a:ext cx="1335494" cy="369332"/>
              </a:xfrm>
              <a:prstGeom prst="rect">
                <a:avLst/>
              </a:prstGeom>
              <a:blipFill>
                <a:blip r:embed="rId3"/>
                <a:stretch>
                  <a:fillRect l="-4566" r="-4110" b="-37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09600" y="3403937"/>
            <a:ext cx="79430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2) Describe the region represented by the following inequality.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118600" y="4355068"/>
                <a:ext cx="21839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 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600" y="4355068"/>
                <a:ext cx="2183996" cy="369332"/>
              </a:xfrm>
              <a:prstGeom prst="rect">
                <a:avLst/>
              </a:prstGeom>
              <a:blipFill>
                <a:blip r:embed="rId4"/>
                <a:stretch>
                  <a:fillRect l="-836" r="-2507" b="-37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118600" y="4964668"/>
                <a:ext cx="18863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   2≤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600" y="4964668"/>
                <a:ext cx="1886349" cy="369332"/>
              </a:xfrm>
              <a:prstGeom prst="rect">
                <a:avLst/>
              </a:prstGeom>
              <a:blipFill>
                <a:blip r:embed="rId5"/>
                <a:stretch>
                  <a:fillRect l="-3226" r="-2903" b="-37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373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85800" y="2814935"/>
            <a:ext cx="312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Midpoint Formula</a:t>
            </a:r>
            <a:r>
              <a:rPr lang="en-US" dirty="0" smtClean="0"/>
              <a:t>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85800" y="3886200"/>
            <a:ext cx="281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Distance Formula</a:t>
            </a:r>
            <a:r>
              <a:rPr lang="en-US" dirty="0" smtClean="0"/>
              <a:t>:</a:t>
            </a:r>
          </a:p>
          <a:p>
            <a:endParaRPr lang="en-US" u="sng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416240"/>
              </p:ext>
            </p:extLst>
          </p:nvPr>
        </p:nvGraphicFramePr>
        <p:xfrm>
          <a:off x="3962400" y="2443008"/>
          <a:ext cx="2819400" cy="1062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3" imgW="1638000" imgH="457200" progId="">
                  <p:embed/>
                </p:oleObj>
              </mc:Choice>
              <mc:Fallback>
                <p:oleObj name="Equation" r:id="rId3" imgW="1638000" imgH="4572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443008"/>
                        <a:ext cx="2819400" cy="10621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838200" y="1204913"/>
            <a:ext cx="62953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Given 2 points in the space with coordinates </a:t>
            </a:r>
            <a:endParaRPr lang="en-US" dirty="0"/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601592"/>
              </p:ext>
            </p:extLst>
          </p:nvPr>
        </p:nvGraphicFramePr>
        <p:xfrm>
          <a:off x="1066800" y="1662113"/>
          <a:ext cx="4192588" cy="591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5" imgW="1612800" imgH="228600" progId="">
                  <p:embed/>
                </p:oleObj>
              </mc:Choice>
              <mc:Fallback>
                <p:oleObj name="Equation" r:id="rId5" imgW="1612800" imgH="2286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62113"/>
                        <a:ext cx="4192588" cy="5916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871009"/>
              </p:ext>
            </p:extLst>
          </p:nvPr>
        </p:nvGraphicFramePr>
        <p:xfrm>
          <a:off x="3581400" y="3851737"/>
          <a:ext cx="4800600" cy="56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7" imgW="2450880" imgH="291960" progId="">
                  <p:embed/>
                </p:oleObj>
              </mc:Choice>
              <mc:Fallback>
                <p:oleObj name="Equation" r:id="rId7" imgW="2450880" imgH="29196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851737"/>
                        <a:ext cx="4800600" cy="56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484892"/>
              </p:ext>
            </p:extLst>
          </p:nvPr>
        </p:nvGraphicFramePr>
        <p:xfrm>
          <a:off x="1676400" y="5461759"/>
          <a:ext cx="4939356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9" imgW="2234880" imgH="241200" progId="">
                  <p:embed/>
                </p:oleObj>
              </mc:Choice>
              <mc:Fallback>
                <p:oleObj name="Equation" r:id="rId9" imgW="2234880" imgH="24120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461759"/>
                        <a:ext cx="4939356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685800" y="4724400"/>
            <a:ext cx="6174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Equation of a sphere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radius r, centered at</a:t>
            </a:r>
            <a:endParaRPr lang="en-US" dirty="0"/>
          </a:p>
        </p:txBody>
      </p:sp>
      <p:graphicFrame>
        <p:nvGraphicFramePr>
          <p:cNvPr id="513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088255"/>
              </p:ext>
            </p:extLst>
          </p:nvPr>
        </p:nvGraphicFramePr>
        <p:xfrm>
          <a:off x="6781800" y="4717197"/>
          <a:ext cx="1447800" cy="463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11" imgW="711000" imgH="228600" progId="">
                  <p:embed/>
                </p:oleObj>
              </mc:Choice>
              <mc:Fallback>
                <p:oleObj name="Equation" r:id="rId11" imgW="711000" imgH="22860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717197"/>
                        <a:ext cx="1447800" cy="4633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8153400" y="4724400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2286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 and Spheres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33400" y="1066800"/>
            <a:ext cx="716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1)  Find the standard equation of the sphere whose endpoints of a diameter are </a:t>
            </a:r>
            <a:endParaRPr lang="en-US" dirty="0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137350"/>
              </p:ext>
            </p:extLst>
          </p:nvPr>
        </p:nvGraphicFramePr>
        <p:xfrm>
          <a:off x="4495801" y="1476377"/>
          <a:ext cx="2209799" cy="416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3" imgW="1079280" imgH="203040" progId="">
                  <p:embed/>
                </p:oleObj>
              </mc:Choice>
              <mc:Fallback>
                <p:oleObj name="Equation" r:id="rId3" imgW="1079280" imgH="20304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1" y="1476377"/>
                        <a:ext cx="2209799" cy="4162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727164"/>
              </p:ext>
            </p:extLst>
          </p:nvPr>
        </p:nvGraphicFramePr>
        <p:xfrm>
          <a:off x="1143000" y="2895600"/>
          <a:ext cx="60594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tion" r:id="rId5" imgW="2273040" imgH="228600" progId="">
                  <p:embed/>
                </p:oleObj>
              </mc:Choice>
              <mc:Fallback>
                <p:oleObj name="Equation" r:id="rId5" imgW="2273040" imgH="2286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95600"/>
                        <a:ext cx="605948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533400" y="2286000"/>
            <a:ext cx="62263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Find the center and radius of the sphere:</a:t>
            </a:r>
            <a:endParaRPr lang="en-US" dirty="0"/>
          </a:p>
        </p:txBody>
      </p:sp>
      <p:graphicFrame>
        <p:nvGraphicFramePr>
          <p:cNvPr id="22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05271"/>
              </p:ext>
            </p:extLst>
          </p:nvPr>
        </p:nvGraphicFramePr>
        <p:xfrm>
          <a:off x="1143000" y="4648200"/>
          <a:ext cx="54832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Equation" r:id="rId7" imgW="2057400" imgH="228600" progId="">
                  <p:embed/>
                </p:oleObj>
              </mc:Choice>
              <mc:Fallback>
                <p:oleObj name="Equation" r:id="rId7" imgW="2057400" imgH="22860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648200"/>
                        <a:ext cx="548322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33400" y="3962400"/>
            <a:ext cx="62792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3) Describe the solid satisfying the condition: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3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2605</TotalTime>
  <Words>158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Cambria Math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in Space</dc:title>
  <dc:subject>Cal II</dc:subject>
  <dc:creator>Phong Chau</dc:creator>
  <cp:lastModifiedBy>Chau,Phong Quoc</cp:lastModifiedBy>
  <cp:revision>147</cp:revision>
  <dcterms:created xsi:type="dcterms:W3CDTF">2002-03-20T19:03:20Z</dcterms:created>
  <dcterms:modified xsi:type="dcterms:W3CDTF">2017-01-17T17:32:43Z</dcterms:modified>
</cp:coreProperties>
</file>