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260" r:id="rId4"/>
    <p:sldId id="261" r:id="rId5"/>
    <p:sldId id="281" r:id="rId6"/>
    <p:sldId id="284" r:id="rId7"/>
    <p:sldId id="285" r:id="rId8"/>
    <p:sldId id="265" r:id="rId9"/>
    <p:sldId id="288" r:id="rId10"/>
    <p:sldId id="289" r:id="rId11"/>
    <p:sldId id="290" r:id="rId12"/>
    <p:sldId id="291" r:id="rId13"/>
    <p:sldId id="292" r:id="rId14"/>
    <p:sldId id="283" r:id="rId15"/>
    <p:sldId id="287" r:id="rId16"/>
    <p:sldId id="28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0000"/>
    <a:srgbClr val="9900CC"/>
    <a:srgbClr val="9933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0" autoAdjust="0"/>
    <p:restoredTop sz="91002" autoAdjust="0"/>
  </p:normalViewPr>
  <p:slideViewPr>
    <p:cSldViewPr>
      <p:cViewPr varScale="1">
        <p:scale>
          <a:sx n="106" d="100"/>
          <a:sy n="106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5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8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7.wmf"/><Relationship Id="rId5" Type="http://schemas.openxmlformats.org/officeDocument/2006/relationships/image" Target="../media/image4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0.wmf"/><Relationship Id="rId7" Type="http://schemas.openxmlformats.org/officeDocument/2006/relationships/image" Target="../media/image18.wmf"/><Relationship Id="rId2" Type="http://schemas.openxmlformats.org/officeDocument/2006/relationships/image" Target="../media/image14.wmf"/><Relationship Id="rId1" Type="http://schemas.openxmlformats.org/officeDocument/2006/relationships/image" Target="../media/image19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6CF8-46CA-4907-B88E-869458890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B8BD4-83EE-4552-AE36-4C382B7BE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C3E8A-0572-4036-BCBD-D884D3E346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F31EC-8C7B-4A1D-90CB-6344B1C35D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3B8D1-4E95-423F-9BC0-D2B6C20B9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B2054-07BF-4D3B-AB05-24EA85433F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6DF4-6549-468D-9BF3-BCF8660CC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DAD6A-871D-4276-880F-60A5E4647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DDA85F-D838-4EB0-9F46-EEFDCE59F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37D4A-FE35-4DF3-B136-5E354EB1A7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16602-0CAF-44EF-A713-A72DE4C05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4C7FC7B-D092-4627-AA8E-4C5B436BB3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37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12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1.wmf"/><Relationship Id="rId3" Type="http://schemas.openxmlformats.org/officeDocument/2006/relationships/image" Target="../media/image12.wmf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0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4.wmf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6.wmf"/><Relationship Id="rId5" Type="http://schemas.openxmlformats.org/officeDocument/2006/relationships/image" Target="../media/image13.wmf"/><Relationship Id="rId15" Type="http://schemas.openxmlformats.org/officeDocument/2006/relationships/image" Target="../media/image17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1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486885" y="1905000"/>
            <a:ext cx="203831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12.2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Vectors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41325" y="725488"/>
            <a:ext cx="84740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Boeing 727 airplane, flying due </a:t>
            </a:r>
            <a:r>
              <a:rPr lang="en-US" b="1">
                <a:solidFill>
                  <a:schemeClr val="accent2"/>
                </a:solidFill>
              </a:rPr>
              <a:t>east at 500mph</a:t>
            </a:r>
            <a:r>
              <a:rPr lang="en-US"/>
              <a:t> in still air, encounters a 70-mph tail wind acting in the direction of 60</a:t>
            </a:r>
            <a:r>
              <a:rPr lang="en-US" baseline="30000"/>
              <a:t>o</a:t>
            </a:r>
            <a:r>
              <a:rPr lang="en-US"/>
              <a:t> north of east.   The airplane holds its compass heading due east but, because of the wind, acquires a new ground speed and direction.  What are they?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181600" y="2971800"/>
            <a:ext cx="3581400" cy="2971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V="1">
            <a:off x="5791200" y="3352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638800" y="30480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N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5486400" y="5486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8382000" y="5334000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E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5791200" y="5486400"/>
            <a:ext cx="2209800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7696200" y="5486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415521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41325" y="725488"/>
            <a:ext cx="84740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Boeing 727 airplane, flying due east at 500mph in still air, encounters a </a:t>
            </a:r>
            <a:r>
              <a:rPr lang="en-US" b="1">
                <a:solidFill>
                  <a:schemeClr val="accent2"/>
                </a:solidFill>
              </a:rPr>
              <a:t>70-mph</a:t>
            </a:r>
            <a:r>
              <a:rPr lang="en-US"/>
              <a:t> tail wind acting in the direction of </a:t>
            </a:r>
            <a:r>
              <a:rPr lang="en-US" b="1">
                <a:solidFill>
                  <a:schemeClr val="accent2"/>
                </a:solidFill>
              </a:rPr>
              <a:t>60</a:t>
            </a:r>
            <a:r>
              <a:rPr lang="en-US" b="1" baseline="30000">
                <a:solidFill>
                  <a:schemeClr val="accent2"/>
                </a:solidFill>
              </a:rPr>
              <a:t>o</a:t>
            </a:r>
            <a:r>
              <a:rPr lang="en-US" b="1">
                <a:solidFill>
                  <a:schemeClr val="accent2"/>
                </a:solidFill>
              </a:rPr>
              <a:t> north of east</a:t>
            </a:r>
            <a:r>
              <a:rPr lang="en-US"/>
              <a:t>.   The airplane holds its compass heading due east but, because of the wind, acquires a new ground speed and direction.  What are they?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181600" y="2971800"/>
            <a:ext cx="3581400" cy="304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V="1">
            <a:off x="5791200" y="3352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638800" y="30480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N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486400" y="5486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8382000" y="5334000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E</a:t>
            </a:r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5791200" y="5486400"/>
            <a:ext cx="2209800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5791200" y="4724400"/>
            <a:ext cx="304800" cy="7620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791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7696200" y="5486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5943600" y="5105400"/>
            <a:ext cx="488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60</a:t>
            </a:r>
            <a:r>
              <a:rPr lang="en-US" sz="1800" baseline="30000">
                <a:solidFill>
                  <a:schemeClr val="accent2"/>
                </a:solidFill>
                <a:latin typeface="Times New Roman" pitchFamily="18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2553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41325" y="725488"/>
            <a:ext cx="84740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Boeing 727 airplane, flying due east at 500mph in still air, encounters a 70-mph tail wind acting in the direction of 60</a:t>
            </a:r>
            <a:r>
              <a:rPr lang="en-US" baseline="30000"/>
              <a:t>o</a:t>
            </a:r>
            <a:r>
              <a:rPr lang="en-US"/>
              <a:t> north of east.   The airplane holds its compass heading due east but, because of the wind, acquires a new ground speed and direction.  What are they?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181600" y="2971800"/>
            <a:ext cx="3581400" cy="304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V="1">
            <a:off x="5791200" y="3352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638800" y="30480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N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5486400" y="5486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0" y="5334000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E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5791200" y="5486400"/>
            <a:ext cx="2209800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5791200" y="4724400"/>
            <a:ext cx="304800" cy="7620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791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7696200" y="5486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57200" y="3352800"/>
            <a:ext cx="4359275" cy="124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We need to find the magnitude and direction of the </a:t>
            </a:r>
            <a:r>
              <a:rPr lang="en-US">
                <a:solidFill>
                  <a:srgbClr val="FF0000"/>
                </a:solidFill>
              </a:rPr>
              <a:t>resultant vector</a:t>
            </a:r>
            <a:r>
              <a:rPr lang="en-US"/>
              <a:t> </a:t>
            </a:r>
            <a:r>
              <a:rPr lang="en-US" sz="2800" b="1">
                <a:latin typeface="Times New Roman" pitchFamily="18" charset="0"/>
              </a:rPr>
              <a:t>u</a:t>
            </a:r>
            <a:r>
              <a:rPr lang="en-US"/>
              <a:t> + </a:t>
            </a:r>
            <a:r>
              <a:rPr lang="en-US" sz="2800" b="1">
                <a:latin typeface="Times New Roman" pitchFamily="18" charset="0"/>
              </a:rPr>
              <a:t>v</a:t>
            </a:r>
            <a:r>
              <a:rPr lang="en-US" b="1">
                <a:latin typeface="Times New Roman" pitchFamily="18" charset="0"/>
              </a:rPr>
              <a:t>.</a:t>
            </a: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6096000" y="4724400"/>
            <a:ext cx="2209800" cy="0"/>
          </a:xfrm>
          <a:prstGeom prst="line">
            <a:avLst/>
          </a:prstGeom>
          <a:noFill/>
          <a:ln w="3175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V="1">
            <a:off x="8001000" y="4724400"/>
            <a:ext cx="304800" cy="762000"/>
          </a:xfrm>
          <a:prstGeom prst="line">
            <a:avLst/>
          </a:prstGeom>
          <a:noFill/>
          <a:ln w="3175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5791200" y="4724400"/>
            <a:ext cx="2514600" cy="762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7010400" y="4953000"/>
            <a:ext cx="67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u+v</a:t>
            </a:r>
          </a:p>
        </p:txBody>
      </p:sp>
    </p:spTree>
    <p:extLst>
      <p:ext uri="{BB962C8B-B14F-4D97-AF65-F5344CB8AC3E}">
        <p14:creationId xmlns:p14="http://schemas.microsoft.com/office/powerpoint/2010/main" val="93481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4" grpId="0" animBg="1"/>
      <p:bldP spid="20495" grpId="0" animBg="1"/>
      <p:bldP spid="20496" grpId="0" animBg="1"/>
      <p:bldP spid="2049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181600" y="228600"/>
            <a:ext cx="3581400" cy="304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5791200" y="6096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638800" y="3048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N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5486400" y="2743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8382000" y="2590800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E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5791200" y="2743200"/>
            <a:ext cx="2209800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5791200" y="1981200"/>
            <a:ext cx="304800" cy="76200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791200" y="1676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7696200" y="2743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04800" y="152400"/>
            <a:ext cx="4359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component forms of </a:t>
            </a:r>
            <a:r>
              <a:rPr lang="en-US" b="1" dirty="0">
                <a:latin typeface="Times New Roman" pitchFamily="18" charset="0"/>
              </a:rPr>
              <a:t>u</a:t>
            </a:r>
            <a:r>
              <a:rPr lang="en-US" dirty="0"/>
              <a:t> and </a:t>
            </a:r>
            <a:r>
              <a:rPr lang="en-US" b="1" dirty="0">
                <a:latin typeface="Times New Roman" pitchFamily="18" charset="0"/>
              </a:rPr>
              <a:t>v</a:t>
            </a:r>
            <a:r>
              <a:rPr lang="en-US" dirty="0"/>
              <a:t> are: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6096000" y="1981200"/>
            <a:ext cx="2209800" cy="0"/>
          </a:xfrm>
          <a:prstGeom prst="line">
            <a:avLst/>
          </a:prstGeom>
          <a:noFill/>
          <a:ln w="3175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8001000" y="1981200"/>
            <a:ext cx="304800" cy="762000"/>
          </a:xfrm>
          <a:prstGeom prst="line">
            <a:avLst/>
          </a:prstGeom>
          <a:noFill/>
          <a:ln w="3175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V="1">
            <a:off x="5791200" y="1981200"/>
            <a:ext cx="2514600" cy="762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7010400" y="2209800"/>
            <a:ext cx="67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u+v</a:t>
            </a:r>
          </a:p>
        </p:txBody>
      </p:sp>
      <p:graphicFrame>
        <p:nvGraphicFramePr>
          <p:cNvPr id="29696" name="Object 0"/>
          <p:cNvGraphicFramePr>
            <a:graphicFrameLocks noChangeAspect="1"/>
          </p:cNvGraphicFramePr>
          <p:nvPr/>
        </p:nvGraphicFramePr>
        <p:xfrm>
          <a:off x="533400" y="1066800"/>
          <a:ext cx="1752600" cy="594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8" name="Equation" r:id="rId3" imgW="748975" imgH="253890" progId="">
                  <p:embed/>
                </p:oleObj>
              </mc:Choice>
              <mc:Fallback>
                <p:oleObj name="Equation" r:id="rId3" imgW="748975" imgH="253890" progId="">
                  <p:embed/>
                  <p:pic>
                    <p:nvPicPr>
                      <p:cNvPr id="29696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66800"/>
                        <a:ext cx="1752600" cy="5946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457200" y="1752600"/>
          <a:ext cx="3597275" cy="619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9" name="Equation" r:id="rId5" imgW="1625600" imgH="279400" progId="">
                  <p:embed/>
                </p:oleObj>
              </mc:Choice>
              <mc:Fallback>
                <p:oleObj name="Equation" r:id="rId5" imgW="1625600" imgH="279400" progId="">
                  <p:embed/>
                  <p:pic>
                    <p:nvPicPr>
                      <p:cNvPr id="2969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52600"/>
                        <a:ext cx="3597275" cy="6197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6553200" y="27432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500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5943600" y="2133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70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457200" y="2362200"/>
          <a:ext cx="1981200" cy="642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0" name="Equation" r:id="rId7" imgW="939392" imgH="304668" progId="">
                  <p:embed/>
                </p:oleObj>
              </mc:Choice>
              <mc:Fallback>
                <p:oleObj name="Equation" r:id="rId7" imgW="939392" imgH="304668" progId="">
                  <p:embed/>
                  <p:pic>
                    <p:nvPicPr>
                      <p:cNvPr id="296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2200"/>
                        <a:ext cx="1981200" cy="6429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88925" y="3087688"/>
            <a:ext cx="159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Therefore: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828800" y="2971801"/>
          <a:ext cx="2819400" cy="698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1" name="Equation" r:id="rId9" imgW="1231366" imgH="304668" progId="">
                  <p:embed/>
                </p:oleObj>
              </mc:Choice>
              <mc:Fallback>
                <p:oleObj name="Equation" r:id="rId9" imgW="1231366" imgH="304668" progId="">
                  <p:embed/>
                  <p:pic>
                    <p:nvPicPr>
                      <p:cNvPr id="296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971801"/>
                        <a:ext cx="2819400" cy="6980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5410200" y="3886200"/>
          <a:ext cx="1134086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2" name="Equation" r:id="rId11" imgW="507780" imgH="177723" progId="">
                  <p:embed/>
                </p:oleObj>
              </mc:Choice>
              <mc:Fallback>
                <p:oleObj name="Equation" r:id="rId11" imgW="507780" imgH="177723" progId="">
                  <p:embed/>
                  <p:pic>
                    <p:nvPicPr>
                      <p:cNvPr id="297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86200"/>
                        <a:ext cx="1134086" cy="39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1676400" y="3581400"/>
          <a:ext cx="3810000" cy="866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3" name="Equation" r:id="rId13" imgW="1676400" imgH="381000" progId="">
                  <p:embed/>
                </p:oleObj>
              </mc:Choice>
              <mc:Fallback>
                <p:oleObj name="Equation" r:id="rId13" imgW="1676400" imgH="381000" progId="">
                  <p:embed/>
                  <p:pic>
                    <p:nvPicPr>
                      <p:cNvPr id="297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581400"/>
                        <a:ext cx="3810000" cy="866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533400" y="4648200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and:</a:t>
            </a:r>
          </a:p>
        </p:txBody>
      </p:sp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1676400" y="4419600"/>
          <a:ext cx="2021703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4" name="Equation" r:id="rId15" imgW="965200" imgH="431800" progId="">
                  <p:embed/>
                </p:oleObj>
              </mc:Choice>
              <mc:Fallback>
                <p:oleObj name="Equation" r:id="rId15" imgW="965200" imgH="431800" progId="">
                  <p:embed/>
                  <p:pic>
                    <p:nvPicPr>
                      <p:cNvPr id="2970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19600"/>
                        <a:ext cx="2021703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3657600" y="4633383"/>
          <a:ext cx="914400" cy="472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5" name="Equation" r:id="rId17" imgW="393529" imgH="203112" progId="">
                  <p:embed/>
                </p:oleObj>
              </mc:Choice>
              <mc:Fallback>
                <p:oleObj name="Equation" r:id="rId17" imgW="393529" imgH="203112" progId="">
                  <p:embed/>
                  <p:pic>
                    <p:nvPicPr>
                      <p:cNvPr id="297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633383"/>
                        <a:ext cx="914400" cy="4720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228600" y="5349875"/>
            <a:ext cx="8093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new ground speed of the airplane is about 538.4 mph, and its new direction is about 6.5</a:t>
            </a:r>
            <a:r>
              <a:rPr lang="en-US" baseline="30000" dirty="0"/>
              <a:t>o</a:t>
            </a:r>
            <a:r>
              <a:rPr lang="en-US" dirty="0"/>
              <a:t> north of east.</a:t>
            </a:r>
          </a:p>
        </p:txBody>
      </p:sp>
    </p:spTree>
    <p:extLst>
      <p:ext uri="{BB962C8B-B14F-4D97-AF65-F5344CB8AC3E}">
        <p14:creationId xmlns:p14="http://schemas.microsoft.com/office/powerpoint/2010/main" val="200978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7" grpId="0" autoUpdateAnimBg="0"/>
      <p:bldP spid="21524" grpId="0" autoUpdateAnimBg="0"/>
      <p:bldP spid="21525" grpId="0" autoUpdateAnimBg="0"/>
      <p:bldP spid="21527" grpId="0" autoUpdateAnimBg="0"/>
      <p:bldP spid="21531" grpId="0" autoUpdateAnimBg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998868" y="2799884"/>
            <a:ext cx="396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 err="1" smtClean="0">
                <a:solidFill>
                  <a:schemeClr val="accent2"/>
                </a:solidFill>
              </a:rPr>
              <a:t>i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V="1">
            <a:off x="1970292" y="1599740"/>
            <a:ext cx="911088" cy="126303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632156" y="2423652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</a:rPr>
              <a:t>j</a:t>
            </a:r>
            <a:endParaRPr lang="en-US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5257800" y="1692275"/>
          <a:ext cx="20796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6" name="Equation" r:id="rId3" imgW="800100" imgH="228600" progId="">
                  <p:embed/>
                </p:oleObj>
              </mc:Choice>
              <mc:Fallback>
                <p:oleObj name="Equation" r:id="rId3" imgW="800100" imgH="2286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692275"/>
                        <a:ext cx="2079625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328728" y="2256135"/>
            <a:ext cx="5739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v </a:t>
            </a:r>
            <a:r>
              <a:rPr lang="en-US" dirty="0" smtClean="0"/>
              <a:t>is called a </a:t>
            </a:r>
            <a:r>
              <a:rPr lang="en-US" u="sng" dirty="0" smtClean="0">
                <a:solidFill>
                  <a:srgbClr val="FF0000"/>
                </a:solidFill>
              </a:rPr>
              <a:t>linear combination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b="1" i="1" dirty="0" err="1" smtClean="0"/>
              <a:t>i</a:t>
            </a:r>
            <a:r>
              <a:rPr lang="en-US" dirty="0" smtClean="0"/>
              <a:t> and </a:t>
            </a:r>
            <a:r>
              <a:rPr lang="en-US" b="1" i="1" dirty="0" smtClean="0"/>
              <a:t>j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Line 3"/>
          <p:cNvSpPr>
            <a:spLocks noChangeShapeType="1"/>
          </p:cNvSpPr>
          <p:nvPr/>
        </p:nvSpPr>
        <p:spPr bwMode="auto">
          <a:xfrm flipV="1">
            <a:off x="1956834" y="2870913"/>
            <a:ext cx="32467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3"/>
          <p:cNvSpPr>
            <a:spLocks noChangeShapeType="1"/>
          </p:cNvSpPr>
          <p:nvPr/>
        </p:nvSpPr>
        <p:spPr bwMode="auto">
          <a:xfrm flipV="1">
            <a:off x="1946901" y="2572749"/>
            <a:ext cx="6624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330040" y="889000"/>
            <a:ext cx="510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Any vectors can be written uniquely </a:t>
            </a:r>
          </a:p>
          <a:p>
            <a:r>
              <a:rPr lang="en-US" dirty="0" smtClean="0"/>
              <a:t>in terms of </a:t>
            </a:r>
            <a:r>
              <a:rPr lang="en-US" u="sng" dirty="0" smtClean="0"/>
              <a:t>standard basis vectors 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2378281" y="1509252"/>
            <a:ext cx="396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v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graphicFrame>
        <p:nvGraphicFramePr>
          <p:cNvPr id="16" name="Object 3"/>
          <p:cNvGraphicFramePr>
            <a:graphicFrameLocks noChangeAspect="1"/>
          </p:cNvGraphicFramePr>
          <p:nvPr/>
        </p:nvGraphicFramePr>
        <p:xfrm>
          <a:off x="4398962" y="5486400"/>
          <a:ext cx="4135438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7" name="Equation" r:id="rId5" imgW="1600200" imgH="253800" progId="">
                  <p:embed/>
                </p:oleObj>
              </mc:Choice>
              <mc:Fallback>
                <p:oleObj name="Equation" r:id="rId5" imgW="1600200" imgH="2538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962" y="5486400"/>
                        <a:ext cx="4135438" cy="66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7315200" y="4606925"/>
          <a:ext cx="2921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8" name="Equation" r:id="rId7" imgW="126720" imgH="177480" progId="">
                  <p:embed/>
                </p:oleObj>
              </mc:Choice>
              <mc:Fallback>
                <p:oleObj name="Equation" r:id="rId7" imgW="126720" imgH="177480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606925"/>
                        <a:ext cx="292100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838200" y="5064125"/>
            <a:ext cx="7358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(measured counterclockwise) with the positive </a:t>
            </a:r>
            <a:r>
              <a:rPr lang="en-US" i="1" dirty="0" smtClean="0">
                <a:latin typeface="+mj-lt"/>
              </a:rPr>
              <a:t>x</a:t>
            </a:r>
            <a:r>
              <a:rPr lang="en-US" dirty="0" smtClean="0"/>
              <a:t>-axis</a:t>
            </a:r>
            <a:endParaRPr lang="en-US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52948" y="5521325"/>
            <a:ext cx="34660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then </a:t>
            </a:r>
            <a:r>
              <a:rPr lang="en-US" sz="2800" b="1" dirty="0" smtClean="0">
                <a:latin typeface="Times New Roman" pitchFamily="18" charset="0"/>
              </a:rPr>
              <a:t>v </a:t>
            </a:r>
            <a:r>
              <a:rPr lang="en-US" dirty="0" smtClean="0"/>
              <a:t>can be written as</a:t>
            </a:r>
            <a:endParaRPr lang="en-US" dirty="0"/>
          </a:p>
        </p:txBody>
      </p:sp>
      <p:graphicFrame>
        <p:nvGraphicFramePr>
          <p:cNvPr id="50187" name="Object 11"/>
          <p:cNvGraphicFramePr>
            <a:graphicFrameLocks noChangeAspect="1"/>
          </p:cNvGraphicFramePr>
          <p:nvPr/>
        </p:nvGraphicFramePr>
        <p:xfrm>
          <a:off x="2241756" y="2423652"/>
          <a:ext cx="2921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9" name="Equation" r:id="rId9" imgW="126720" imgH="177480" progId="">
                  <p:embed/>
                </p:oleObj>
              </mc:Choice>
              <mc:Fallback>
                <p:oleObj name="Equation" r:id="rId9" imgW="126720" imgH="17748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756" y="2423652"/>
                        <a:ext cx="292100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914400" y="4530725"/>
            <a:ext cx="64892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If </a:t>
            </a:r>
            <a:r>
              <a:rPr lang="en-US" sz="2800" b="1" dirty="0" smtClean="0">
                <a:latin typeface="Times New Roman" pitchFamily="18" charset="0"/>
              </a:rPr>
              <a:t>v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any nonzero vector that makes an angle</a:t>
            </a:r>
            <a:endParaRPr lang="en-US" dirty="0"/>
          </a:p>
        </p:txBody>
      </p:sp>
      <p:pic>
        <p:nvPicPr>
          <p:cNvPr id="8194" name="Picture 2" descr="GTB9IH0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-524786" y="999536"/>
            <a:ext cx="4944386" cy="3756025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2514600" y="2286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Linear Combination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07" grpId="0" animBg="1"/>
      <p:bldP spid="8208" grpId="0" autoUpdateAnimBg="0"/>
      <p:bldP spid="23" grpId="0"/>
      <p:bldP spid="24" grpId="0" animBg="1"/>
      <p:bldP spid="25" grpId="0" animBg="1"/>
      <p:bldP spid="27" grpId="0"/>
      <p:bldP spid="19" grpId="0"/>
      <p:bldP spid="28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4953000" y="1189383"/>
          <a:ext cx="3005137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6" name="Equation" r:id="rId3" imgW="1155600" imgH="228600" progId="">
                  <p:embed/>
                </p:oleObj>
              </mc:Choice>
              <mc:Fallback>
                <p:oleObj name="Equation" r:id="rId3" imgW="1155600" imgH="228600" progId="">
                  <p:embed/>
                  <p:pic>
                    <p:nvPicPr>
                      <p:cNvPr id="2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189383"/>
                        <a:ext cx="3005137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609600" y="2129135"/>
            <a:ext cx="61574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</a:rPr>
              <a:t> v </a:t>
            </a:r>
            <a:r>
              <a:rPr lang="en-US" dirty="0" smtClean="0"/>
              <a:t>is called a </a:t>
            </a:r>
            <a:r>
              <a:rPr lang="en-US" u="sng" dirty="0" smtClean="0">
                <a:solidFill>
                  <a:srgbClr val="FF0000"/>
                </a:solidFill>
              </a:rPr>
              <a:t>linear combination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b="1" i="1" dirty="0" err="1" smtClean="0"/>
              <a:t>i</a:t>
            </a:r>
            <a:r>
              <a:rPr lang="en-US" b="1" i="1" dirty="0" smtClean="0"/>
              <a:t>, j</a:t>
            </a:r>
            <a:r>
              <a:rPr lang="en-US" dirty="0" smtClean="0"/>
              <a:t> and </a:t>
            </a:r>
            <a:r>
              <a:rPr lang="en-US" b="1" i="1" dirty="0" smtClean="0"/>
              <a:t>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777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Standard basis vector notation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71600" y="297312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Linear Combination in Space</a:t>
            </a:r>
          </a:p>
        </p:txBody>
      </p:sp>
    </p:spTree>
    <p:extLst>
      <p:ext uri="{BB962C8B-B14F-4D97-AF65-F5344CB8AC3E}">
        <p14:creationId xmlns:p14="http://schemas.microsoft.com/office/powerpoint/2010/main" val="423873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85800" y="1066800"/>
            <a:ext cx="716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1)  Find the unit vector in the direction of </a:t>
            </a:r>
            <a:r>
              <a:rPr lang="en-US" b="1" dirty="0" smtClean="0"/>
              <a:t>v </a:t>
            </a:r>
            <a:endParaRPr lang="en-US" b="1" dirty="0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>
            <p:extLst/>
          </p:nvPr>
        </p:nvGraphicFramePr>
        <p:xfrm>
          <a:off x="3581400" y="1676400"/>
          <a:ext cx="173587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4" name="Equation" r:id="rId3" imgW="723600" imgH="253800" progId="">
                  <p:embed/>
                </p:oleObj>
              </mc:Choice>
              <mc:Fallback>
                <p:oleObj name="Equation" r:id="rId3" imgW="723600" imgH="253800" progId="">
                  <p:embed/>
                  <p:pic>
                    <p:nvPicPr>
                      <p:cNvPr id="820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676400"/>
                        <a:ext cx="173587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>
            <p:extLst/>
          </p:nvPr>
        </p:nvGraphicFramePr>
        <p:xfrm>
          <a:off x="1887538" y="3157538"/>
          <a:ext cx="457041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5" name="Equation" r:id="rId5" imgW="1714320" imgH="203040" progId="">
                  <p:embed/>
                </p:oleObj>
              </mc:Choice>
              <mc:Fallback>
                <p:oleObj name="Equation" r:id="rId5" imgW="1714320" imgH="203040" progId="">
                  <p:embed/>
                  <p:pic>
                    <p:nvPicPr>
                      <p:cNvPr id="821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3157538"/>
                        <a:ext cx="4570412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685800" y="2514600"/>
            <a:ext cx="64171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2) Determine whether the points are collinear:</a:t>
            </a:r>
            <a:endParaRPr lang="en-US" dirty="0"/>
          </a:p>
        </p:txBody>
      </p:sp>
      <p:graphicFrame>
        <p:nvGraphicFramePr>
          <p:cNvPr id="22" name="Object 19"/>
          <p:cNvGraphicFramePr>
            <a:graphicFrameLocks noChangeAspect="1"/>
          </p:cNvGraphicFramePr>
          <p:nvPr>
            <p:extLst/>
          </p:nvPr>
        </p:nvGraphicFramePr>
        <p:xfrm>
          <a:off x="1008063" y="4910138"/>
          <a:ext cx="60579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6" name="Equation" r:id="rId7" imgW="2273040" imgH="203040" progId="">
                  <p:embed/>
                </p:oleObj>
              </mc:Choice>
              <mc:Fallback>
                <p:oleObj name="Equation" r:id="rId7" imgW="2273040" imgH="203040" progId="">
                  <p:embed/>
                  <p:pic>
                    <p:nvPicPr>
                      <p:cNvPr id="22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4910138"/>
                        <a:ext cx="605790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685801" y="3962400"/>
            <a:ext cx="708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3) Show that the following points form the vertices of a parallelogram: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05200" y="228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168615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905387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Quantities that have </a:t>
            </a:r>
            <a:r>
              <a:rPr lang="en-US" dirty="0"/>
              <a:t>magnitude but not direction are called </a:t>
            </a:r>
            <a:r>
              <a:rPr lang="en-US" u="sng" dirty="0">
                <a:solidFill>
                  <a:srgbClr val="FF0000"/>
                </a:solidFill>
              </a:rPr>
              <a:t>scalars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Ex: Area, volume, temperature, time, etc.</a:t>
            </a:r>
            <a:endParaRPr lang="en-US" i="1" dirty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22098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Quantities </a:t>
            </a:r>
            <a:r>
              <a:rPr lang="en-US" dirty="0"/>
              <a:t>such as force, </a:t>
            </a:r>
            <a:r>
              <a:rPr lang="en-US" dirty="0" smtClean="0"/>
              <a:t>acceleration, </a:t>
            </a:r>
            <a:r>
              <a:rPr lang="en-US" dirty="0"/>
              <a:t>velocity </a:t>
            </a:r>
            <a:r>
              <a:rPr lang="en-US" dirty="0" smtClean="0"/>
              <a:t>or displacement that </a:t>
            </a:r>
            <a:r>
              <a:rPr lang="en-US" dirty="0"/>
              <a:t>have direction as well as magnitude are represented by </a:t>
            </a:r>
            <a:r>
              <a:rPr lang="en-US" u="sng" dirty="0"/>
              <a:t>directed line </a:t>
            </a:r>
            <a:r>
              <a:rPr lang="en-US" u="sng" dirty="0" smtClean="0"/>
              <a:t>segments</a:t>
            </a:r>
            <a:r>
              <a:rPr lang="en-US" dirty="0" smtClean="0"/>
              <a:t>, called </a:t>
            </a:r>
            <a:r>
              <a:rPr lang="en-US" u="sng" dirty="0" smtClean="0">
                <a:solidFill>
                  <a:srgbClr val="FF0000"/>
                </a:solidFill>
              </a:rPr>
              <a:t>vectors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1600200" y="3810000"/>
            <a:ext cx="1828800" cy="129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447800" y="51562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A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505200" y="3632200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B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09600" y="5257800"/>
            <a:ext cx="765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/>
              <a:t>initial</a:t>
            </a:r>
          </a:p>
          <a:p>
            <a:pPr algn="ctr"/>
            <a:r>
              <a:rPr lang="en-US" sz="2000" dirty="0"/>
              <a:t>point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810000" y="3657600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dirty="0"/>
              <a:t>terminal</a:t>
            </a:r>
          </a:p>
          <a:p>
            <a:pPr algn="ctr"/>
            <a:r>
              <a:rPr lang="en-US" sz="2000" dirty="0"/>
              <a:t>point</a:t>
            </a:r>
          </a:p>
        </p:txBody>
      </p:sp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1524000" y="3886200"/>
          <a:ext cx="63976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3" imgW="253780" imgH="203024" progId="">
                  <p:embed/>
                </p:oleObj>
              </mc:Choice>
              <mc:Fallback>
                <p:oleObj name="Equation" r:id="rId3" imgW="253780" imgH="203024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86200"/>
                        <a:ext cx="639763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886200" y="4572000"/>
            <a:ext cx="49416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The </a:t>
            </a:r>
            <a:r>
              <a:rPr lang="en-US" dirty="0"/>
              <a:t>length </a:t>
            </a:r>
            <a:r>
              <a:rPr lang="en-US" dirty="0" smtClean="0"/>
              <a:t>of the vector is called</a:t>
            </a:r>
          </a:p>
          <a:p>
            <a:r>
              <a:rPr lang="en-US" dirty="0" smtClean="0"/>
              <a:t>the </a:t>
            </a:r>
            <a:r>
              <a:rPr lang="en-US" u="sng" dirty="0" smtClean="0">
                <a:solidFill>
                  <a:srgbClr val="FF0000"/>
                </a:solidFill>
              </a:rPr>
              <a:t>magnitude</a:t>
            </a:r>
            <a:r>
              <a:rPr lang="en-US" dirty="0" smtClean="0"/>
              <a:t> and is denoted by</a:t>
            </a:r>
            <a:endParaRPr lang="en-US" dirty="0"/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5662613" y="5410200"/>
          <a:ext cx="94297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5" imgW="342751" imgH="279279" progId="">
                  <p:embed/>
                </p:oleObj>
              </mc:Choice>
              <mc:Fallback>
                <p:oleObj name="Equation" r:id="rId5" imgW="342751" imgH="279279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2613" y="5410200"/>
                        <a:ext cx="942975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052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nimBg="1"/>
      <p:bldP spid="5125" grpId="0" autoUpdateAnimBg="0"/>
      <p:bldP spid="5126" grpId="0" autoUpdateAnimBg="0"/>
      <p:bldP spid="5127" grpId="0" autoUpdateAnimBg="0"/>
      <p:bldP spid="5128" grpId="0" autoUpdateAnimBg="0"/>
      <p:bldP spid="513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1143000"/>
            <a:ext cx="533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A </a:t>
            </a:r>
            <a:r>
              <a:rPr lang="en-US" dirty="0"/>
              <a:t>vector is in </a:t>
            </a:r>
            <a:r>
              <a:rPr lang="en-US" u="sng" dirty="0">
                <a:solidFill>
                  <a:srgbClr val="FF0000"/>
                </a:solidFill>
              </a:rPr>
              <a:t>standard position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if the initial point is at the origin.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7010400" y="1295400"/>
            <a:ext cx="0" cy="2514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5715000" y="25908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7010400" y="1905000"/>
            <a:ext cx="11430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382000" y="24130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858000" y="9144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y</a:t>
            </a:r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8153400" y="1600200"/>
          <a:ext cx="914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tion" r:id="rId3" imgW="457002" imgH="253890" progId="">
                  <p:embed/>
                </p:oleObj>
              </mc:Choice>
              <mc:Fallback>
                <p:oleObj name="Equation" r:id="rId3" imgW="457002" imgH="253890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1600200"/>
                        <a:ext cx="9144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81000" y="2057400"/>
            <a:ext cx="5410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The </a:t>
            </a:r>
            <a:r>
              <a:rPr lang="en-US" u="sng" dirty="0">
                <a:solidFill>
                  <a:srgbClr val="FF0000"/>
                </a:solidFill>
              </a:rPr>
              <a:t>component form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this vector is:</a:t>
            </a:r>
          </a:p>
        </p:txBody>
      </p:sp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1219200" y="2667000"/>
          <a:ext cx="1752600" cy="650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tion" r:id="rId5" imgW="685800" imgH="254000" progId="">
                  <p:embed/>
                </p:oleObj>
              </mc:Choice>
              <mc:Fallback>
                <p:oleObj name="Equation" r:id="rId5" imgW="685800" imgH="25400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667000"/>
                        <a:ext cx="1752600" cy="6507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81000" y="228600"/>
            <a:ext cx="77621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Vectors </a:t>
            </a:r>
            <a:r>
              <a:rPr lang="en-US" dirty="0"/>
              <a:t>are </a:t>
            </a:r>
            <a:r>
              <a:rPr lang="en-US" u="sng" dirty="0" smtClean="0">
                <a:solidFill>
                  <a:srgbClr val="FF0000"/>
                </a:solidFill>
              </a:rPr>
              <a:t>equivalent</a:t>
            </a:r>
            <a:r>
              <a:rPr lang="en-US" dirty="0" smtClean="0"/>
              <a:t> if </a:t>
            </a:r>
            <a:r>
              <a:rPr lang="en-US" dirty="0"/>
              <a:t>they have the same length and </a:t>
            </a:r>
            <a:r>
              <a:rPr lang="en-US" dirty="0" smtClean="0"/>
              <a:t>direction.</a:t>
            </a:r>
            <a:endParaRPr lang="en-US" dirty="0"/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V="1">
            <a:off x="6096000" y="2849563"/>
            <a:ext cx="11430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V="1">
            <a:off x="6324600" y="1401763"/>
            <a:ext cx="114300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22906" y="4800600"/>
            <a:ext cx="3948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then the </a:t>
            </a:r>
            <a:r>
              <a:rPr lang="en-US" dirty="0"/>
              <a:t>component form of</a:t>
            </a:r>
          </a:p>
        </p:txBody>
      </p:sp>
      <p:graphicFrame>
        <p:nvGraphicFramePr>
          <p:cNvPr id="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468849"/>
              </p:ext>
            </p:extLst>
          </p:nvPr>
        </p:nvGraphicFramePr>
        <p:xfrm>
          <a:off x="4192614" y="4731945"/>
          <a:ext cx="6096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7" imgW="253890" imgH="241195" progId="">
                  <p:embed/>
                </p:oleObj>
              </mc:Choice>
              <mc:Fallback>
                <p:oleObj name="Equation" r:id="rId7" imgW="253890" imgH="241195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614" y="4731945"/>
                        <a:ext cx="60960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4812113" y="4821237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is:</a:t>
            </a:r>
          </a:p>
        </p:txBody>
      </p:sp>
      <p:graphicFrame>
        <p:nvGraphicFramePr>
          <p:cNvPr id="2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250486"/>
              </p:ext>
            </p:extLst>
          </p:nvPr>
        </p:nvGraphicFramePr>
        <p:xfrm>
          <a:off x="1084907" y="3657600"/>
          <a:ext cx="3962399" cy="49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Equation" r:id="rId9" imgW="1612900" imgH="203200" progId="">
                  <p:embed/>
                </p:oleObj>
              </mc:Choice>
              <mc:Fallback>
                <p:oleObj name="Equation" r:id="rId9" imgW="1612900" imgH="20320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907" y="3657600"/>
                        <a:ext cx="3962399" cy="499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39406"/>
              </p:ext>
            </p:extLst>
          </p:nvPr>
        </p:nvGraphicFramePr>
        <p:xfrm>
          <a:off x="1694506" y="5334000"/>
          <a:ext cx="1981200" cy="619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tion" r:id="rId11" imgW="812447" imgH="253890" progId="">
                  <p:embed/>
                </p:oleObj>
              </mc:Choice>
              <mc:Fallback>
                <p:oleObj name="Equation" r:id="rId11" imgW="812447" imgH="25389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4506" y="5334000"/>
                        <a:ext cx="1981200" cy="619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400103" y="3657600"/>
            <a:ext cx="6848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If</a:t>
            </a:r>
            <a:endParaRPr lang="en-US" dirty="0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41475" y="4191000"/>
            <a:ext cx="56964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are initial and terminal points of a vector,</a:t>
            </a:r>
            <a:endParaRPr lang="en-US" dirty="0"/>
          </a:p>
        </p:txBody>
      </p:sp>
      <p:sp>
        <p:nvSpPr>
          <p:cNvPr id="27" name="Line 3"/>
          <p:cNvSpPr>
            <a:spLocks noChangeShapeType="1"/>
          </p:cNvSpPr>
          <p:nvPr/>
        </p:nvSpPr>
        <p:spPr bwMode="auto">
          <a:xfrm flipH="1">
            <a:off x="7696200" y="4267200"/>
            <a:ext cx="609600" cy="609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289925" y="4175125"/>
            <a:ext cx="39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P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7772400" y="4800600"/>
            <a:ext cx="39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Q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8143176" y="3810000"/>
            <a:ext cx="696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(</a:t>
            </a:r>
            <a:r>
              <a:rPr lang="en-US" sz="2000" dirty="0" err="1" smtClean="0">
                <a:solidFill>
                  <a:schemeClr val="accent2"/>
                </a:solidFill>
              </a:rPr>
              <a:t>c,d</a:t>
            </a:r>
            <a:r>
              <a:rPr lang="en-US" sz="2000" dirty="0" smtClean="0">
                <a:solidFill>
                  <a:schemeClr val="accent2"/>
                </a:solidFill>
              </a:rPr>
              <a:t>)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7086600" y="4495800"/>
            <a:ext cx="7104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(</a:t>
            </a:r>
            <a:r>
              <a:rPr lang="en-US" sz="2000" dirty="0" err="1" smtClean="0">
                <a:solidFill>
                  <a:schemeClr val="accent2"/>
                </a:solidFill>
              </a:rPr>
              <a:t>a,b</a:t>
            </a:r>
            <a:r>
              <a:rPr lang="en-US" sz="2000" dirty="0" smtClean="0">
                <a:solidFill>
                  <a:schemeClr val="accent2"/>
                </a:solidFill>
              </a:rPr>
              <a:t>)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2" name="Line 15"/>
          <p:cNvSpPr>
            <a:spLocks noChangeShapeType="1"/>
          </p:cNvSpPr>
          <p:nvPr/>
        </p:nvSpPr>
        <p:spPr bwMode="auto">
          <a:xfrm flipH="1">
            <a:off x="6400800" y="5267204"/>
            <a:ext cx="609600" cy="609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Text Box 16"/>
          <p:cNvSpPr txBox="1">
            <a:spLocks noChangeArrowheads="1"/>
          </p:cNvSpPr>
          <p:nvPr/>
        </p:nvSpPr>
        <p:spPr bwMode="auto">
          <a:xfrm>
            <a:off x="6553200" y="549580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5562600" y="5819714"/>
            <a:ext cx="12218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(a-c, b-d)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35" name="Line 3"/>
          <p:cNvSpPr>
            <a:spLocks noChangeShapeType="1"/>
          </p:cNvSpPr>
          <p:nvPr/>
        </p:nvSpPr>
        <p:spPr bwMode="auto">
          <a:xfrm flipV="1">
            <a:off x="7010400" y="3962400"/>
            <a:ext cx="0" cy="2514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4"/>
          <p:cNvSpPr>
            <a:spLocks noChangeShapeType="1"/>
          </p:cNvSpPr>
          <p:nvPr/>
        </p:nvSpPr>
        <p:spPr bwMode="auto">
          <a:xfrm>
            <a:off x="5715000" y="5257800"/>
            <a:ext cx="266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8382000" y="50800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7" grpId="0" autoUpdateAnimBg="0"/>
      <p:bldP spid="19" grpId="0" autoUpdateAnimBg="0"/>
      <p:bldP spid="21" grpId="0" autoUpdateAnimBg="0"/>
      <p:bldP spid="24" grpId="0"/>
      <p:bldP spid="25" grpId="0"/>
      <p:bldP spid="27" grpId="0" animBg="1"/>
      <p:bldP spid="28" grpId="0" autoUpdateAnimBg="0"/>
      <p:bldP spid="29" grpId="0" autoUpdateAnimBg="0"/>
      <p:bldP spid="30" grpId="0" autoUpdateAnimBg="0"/>
      <p:bldP spid="31" grpId="0" autoUpdateAnimBg="0"/>
      <p:bldP spid="32" grpId="0" animBg="1"/>
      <p:bldP spid="33" grpId="0" autoUpdateAnimBg="0"/>
      <p:bldP spid="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TB9IH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57200" y="365422"/>
            <a:ext cx="6248400" cy="4746625"/>
          </a:xfrm>
          <a:prstGeom prst="rect">
            <a:avLst/>
          </a:prstGeom>
          <a:noFill/>
        </p:spPr>
      </p:pic>
      <p:sp>
        <p:nvSpPr>
          <p:cNvPr id="8195" name="Line 3"/>
          <p:cNvSpPr>
            <a:spLocks noChangeShapeType="1"/>
          </p:cNvSpPr>
          <p:nvPr/>
        </p:nvSpPr>
        <p:spPr bwMode="auto">
          <a:xfrm flipH="1">
            <a:off x="1066800" y="1524000"/>
            <a:ext cx="609600" cy="609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736725" y="1335088"/>
            <a:ext cx="39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P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143000" y="2057400"/>
            <a:ext cx="396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Q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219200" y="990600"/>
            <a:ext cx="788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(-3,4)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04800" y="1905000"/>
            <a:ext cx="788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(-5,2)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876800" y="990600"/>
            <a:ext cx="333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component form of</a:t>
            </a:r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364582"/>
              </p:ext>
            </p:extLst>
          </p:nvPr>
        </p:nvGraphicFramePr>
        <p:xfrm>
          <a:off x="4968875" y="1484312"/>
          <a:ext cx="6096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4" imgW="253890" imgH="241195" progId="">
                  <p:embed/>
                </p:oleObj>
              </mc:Choice>
              <mc:Fallback>
                <p:oleObj name="Equation" r:id="rId4" imgW="253890" imgH="241195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75" y="1484312"/>
                        <a:ext cx="60960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654675" y="1560512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is:</a:t>
            </a:r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898012"/>
              </p:ext>
            </p:extLst>
          </p:nvPr>
        </p:nvGraphicFramePr>
        <p:xfrm>
          <a:off x="6172200" y="1408112"/>
          <a:ext cx="2185988" cy="716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6" imgW="774364" imgH="253890" progId="">
                  <p:embed/>
                </p:oleObj>
              </mc:Choice>
              <mc:Fallback>
                <p:oleObj name="Equation" r:id="rId6" imgW="774364" imgH="253890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408112"/>
                        <a:ext cx="2185988" cy="71662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2057400" y="2743200"/>
            <a:ext cx="609600" cy="609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209800" y="2971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219200" y="3429000"/>
            <a:ext cx="87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(-2,-2)</a:t>
            </a:r>
          </a:p>
        </p:txBody>
      </p:sp>
      <p:graphicFrame>
        <p:nvGraphicFramePr>
          <p:cNvPr id="821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089400"/>
              </p:ext>
            </p:extLst>
          </p:nvPr>
        </p:nvGraphicFramePr>
        <p:xfrm>
          <a:off x="5213350" y="3337222"/>
          <a:ext cx="3209925" cy="793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Equation" r:id="rId8" imgW="1333440" imgH="330120" progId="">
                  <p:embed/>
                </p:oleObj>
              </mc:Choice>
              <mc:Fallback>
                <p:oleObj name="Equation" r:id="rId8" imgW="1333440" imgH="33012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3350" y="3337222"/>
                        <a:ext cx="3209925" cy="7931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863759"/>
              </p:ext>
            </p:extLst>
          </p:nvPr>
        </p:nvGraphicFramePr>
        <p:xfrm>
          <a:off x="5724053" y="4227512"/>
          <a:ext cx="859632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10" imgW="342751" imgH="228501" progId="">
                  <p:embed/>
                </p:oleObj>
              </mc:Choice>
              <mc:Fallback>
                <p:oleObj name="Equation" r:id="rId10" imgW="342751" imgH="228501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053" y="4227512"/>
                        <a:ext cx="859632" cy="573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132727"/>
              </p:ext>
            </p:extLst>
          </p:nvPr>
        </p:nvGraphicFramePr>
        <p:xfrm>
          <a:off x="5736882" y="4897748"/>
          <a:ext cx="1074737" cy="537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12" imgW="431613" imgH="215806" progId="">
                  <p:embed/>
                </p:oleObj>
              </mc:Choice>
              <mc:Fallback>
                <p:oleObj name="Equation" r:id="rId12" imgW="431613" imgH="215806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6882" y="4897748"/>
                        <a:ext cx="1074737" cy="53736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953000" y="2738735"/>
            <a:ext cx="25474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magnitude is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33800" y="2286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utoUpdateAnimBg="0"/>
      <p:bldP spid="8198" grpId="0" autoUpdateAnimBg="0"/>
      <p:bldP spid="8199" grpId="0" autoUpdateAnimBg="0"/>
      <p:bldP spid="8200" grpId="0" autoUpdateAnimBg="0"/>
      <p:bldP spid="8201" grpId="0" autoUpdateAnimBg="0"/>
      <p:bldP spid="8205" grpId="0" autoUpdateAnimBg="0"/>
      <p:bldP spid="8207" grpId="0" animBg="1"/>
      <p:bldP spid="8208" grpId="0" autoUpdateAnimBg="0"/>
      <p:bldP spid="8209" grpId="0" autoUpdateAnimBg="0"/>
      <p:bldP spid="2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TB9IH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46480" y="2111375"/>
            <a:ext cx="6248400" cy="4746625"/>
          </a:xfrm>
          <a:prstGeom prst="rect">
            <a:avLst/>
          </a:prstGeom>
          <a:noFill/>
        </p:spPr>
      </p:pic>
      <p:sp>
        <p:nvSpPr>
          <p:cNvPr id="8195" name="Line 3"/>
          <p:cNvSpPr>
            <a:spLocks noChangeShapeType="1"/>
          </p:cNvSpPr>
          <p:nvPr/>
        </p:nvSpPr>
        <p:spPr bwMode="auto">
          <a:xfrm flipV="1">
            <a:off x="1371600" y="3200400"/>
            <a:ext cx="228600" cy="18520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133600" y="4592320"/>
            <a:ext cx="396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 err="1" smtClean="0">
                <a:solidFill>
                  <a:schemeClr val="accent2"/>
                </a:solidFill>
              </a:rPr>
              <a:t>i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748404" y="2590800"/>
            <a:ext cx="69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4038600" y="2438400"/>
          <a:ext cx="1524000" cy="70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8" name="Equation" r:id="rId4" imgW="545626" imgH="253780" progId="">
                  <p:embed/>
                </p:oleObj>
              </mc:Choice>
              <mc:Fallback>
                <p:oleObj name="Equation" r:id="rId4" imgW="545626" imgH="25378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438400"/>
                        <a:ext cx="1524000" cy="70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752600" y="4058920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</a:rPr>
              <a:t>j</a:t>
            </a:r>
            <a:endParaRPr lang="en-US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762000" y="877887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</a:t>
            </a:r>
          </a:p>
        </p:txBody>
      </p:sp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1060450" y="762000"/>
          <a:ext cx="118903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9" name="Equation" r:id="rId6" imgW="457002" imgH="253890" progId="">
                  <p:embed/>
                </p:oleObj>
              </mc:Choice>
              <mc:Fallback>
                <p:oleObj name="Equation" r:id="rId6" imgW="457002" imgH="25389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0450" y="762000"/>
                        <a:ext cx="118903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286000" y="827087"/>
            <a:ext cx="33736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then </a:t>
            </a:r>
            <a:r>
              <a:rPr lang="en-US" sz="2800" b="1" dirty="0">
                <a:latin typeface="Times New Roman" pitchFamily="18" charset="0"/>
              </a:rPr>
              <a:t>v</a:t>
            </a:r>
            <a:r>
              <a:rPr lang="en-US" dirty="0"/>
              <a:t> is a </a:t>
            </a:r>
            <a:r>
              <a:rPr lang="en-US" u="sng" dirty="0" smtClean="0">
                <a:solidFill>
                  <a:srgbClr val="FF0000"/>
                </a:solidFill>
              </a:rPr>
              <a:t>zero vector 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5638800" y="838200"/>
          <a:ext cx="1371600" cy="611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0" name="Equation" r:id="rId8" imgW="596641" imgH="266584" progId="">
                  <p:embed/>
                </p:oleObj>
              </mc:Choice>
              <mc:Fallback>
                <p:oleObj name="Equation" r:id="rId8" imgW="596641" imgH="266584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838200"/>
                        <a:ext cx="1371600" cy="6117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Line 3"/>
          <p:cNvSpPr>
            <a:spLocks noChangeShapeType="1"/>
          </p:cNvSpPr>
          <p:nvPr/>
        </p:nvSpPr>
        <p:spPr bwMode="auto">
          <a:xfrm flipV="1">
            <a:off x="2077278" y="4506181"/>
            <a:ext cx="324678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3"/>
          <p:cNvSpPr>
            <a:spLocks noChangeShapeType="1"/>
          </p:cNvSpPr>
          <p:nvPr/>
        </p:nvSpPr>
        <p:spPr bwMode="auto">
          <a:xfrm flipV="1">
            <a:off x="2067345" y="4208017"/>
            <a:ext cx="6624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810000" y="3200400"/>
            <a:ext cx="52854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are called the </a:t>
            </a:r>
            <a:r>
              <a:rPr lang="en-US" u="sng" dirty="0" smtClean="0">
                <a:solidFill>
                  <a:srgbClr val="FF0000"/>
                </a:solidFill>
              </a:rPr>
              <a:t>standard basis vectors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6586605" y="2453928"/>
          <a:ext cx="1414396" cy="65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1" name="Equation" r:id="rId10" imgW="545626" imgH="253780" progId="">
                  <p:embed/>
                </p:oleObj>
              </mc:Choice>
              <mc:Fallback>
                <p:oleObj name="Equation" r:id="rId10" imgW="545626" imgH="25378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6605" y="2453928"/>
                        <a:ext cx="1414396" cy="657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381000" y="228600"/>
            <a:ext cx="2768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</a:t>
            </a:r>
            <a:r>
              <a:rPr lang="en-US" u="sng" dirty="0">
                <a:solidFill>
                  <a:srgbClr val="FF0000"/>
                </a:solidFill>
              </a:rPr>
              <a:t>magnitude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of</a:t>
            </a:r>
          </a:p>
        </p:txBody>
      </p:sp>
      <p:graphicFrame>
        <p:nvGraphicFramePr>
          <p:cNvPr id="28" name="Object 12"/>
          <p:cNvGraphicFramePr>
            <a:graphicFrameLocks noChangeAspect="1"/>
          </p:cNvGraphicFramePr>
          <p:nvPr/>
        </p:nvGraphicFramePr>
        <p:xfrm>
          <a:off x="3124200" y="152400"/>
          <a:ext cx="18288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2" name="Equation" r:id="rId12" imgW="685800" imgH="254000" progId="">
                  <p:embed/>
                </p:oleObj>
              </mc:Choice>
              <mc:Fallback>
                <p:oleObj name="Equation" r:id="rId12" imgW="685800" imgH="254000" progId="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52400"/>
                        <a:ext cx="1828800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5105400" y="228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is:</a:t>
            </a:r>
          </a:p>
        </p:txBody>
      </p:sp>
      <p:graphicFrame>
        <p:nvGraphicFramePr>
          <p:cNvPr id="30" name="Object 14"/>
          <p:cNvGraphicFramePr>
            <a:graphicFrameLocks noChangeAspect="1"/>
          </p:cNvGraphicFramePr>
          <p:nvPr/>
        </p:nvGraphicFramePr>
        <p:xfrm>
          <a:off x="5638800" y="110809"/>
          <a:ext cx="2209800" cy="65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3" name="Equation" r:id="rId14" imgW="990170" imgH="291973" progId="">
                  <p:embed/>
                </p:oleObj>
              </mc:Choice>
              <mc:Fallback>
                <p:oleObj name="Equation" r:id="rId14" imgW="990170" imgH="291973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10809"/>
                        <a:ext cx="2209800" cy="6511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762000" y="1589087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If</a:t>
            </a:r>
          </a:p>
        </p:txBody>
      </p:sp>
      <p:graphicFrame>
        <p:nvGraphicFramePr>
          <p:cNvPr id="32" name="Object 3"/>
          <p:cNvGraphicFramePr>
            <a:graphicFrameLocks noChangeAspect="1"/>
          </p:cNvGraphicFramePr>
          <p:nvPr/>
        </p:nvGraphicFramePr>
        <p:xfrm>
          <a:off x="1090613" y="1473200"/>
          <a:ext cx="112236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4" name="Equation" r:id="rId16" imgW="431640" imgH="253800" progId="">
                  <p:embed/>
                </p:oleObj>
              </mc:Choice>
              <mc:Fallback>
                <p:oleObj name="Equation" r:id="rId16" imgW="431640" imgH="253800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613" y="1473200"/>
                        <a:ext cx="1122362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2286000" y="1538287"/>
            <a:ext cx="31861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then </a:t>
            </a:r>
            <a:r>
              <a:rPr lang="en-US" sz="2800" b="1" dirty="0">
                <a:latin typeface="Times New Roman" pitchFamily="18" charset="0"/>
              </a:rPr>
              <a:t>v</a:t>
            </a:r>
            <a:r>
              <a:rPr lang="en-US" dirty="0"/>
              <a:t> is a </a:t>
            </a:r>
            <a:r>
              <a:rPr lang="en-US" u="sng" dirty="0">
                <a:solidFill>
                  <a:srgbClr val="FF0000"/>
                </a:solidFill>
              </a:rPr>
              <a:t>unit vector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01" grpId="0" autoUpdateAnimBg="0"/>
      <p:bldP spid="8208" grpId="0" autoUpdateAnimBg="0"/>
      <p:bldP spid="19" grpId="0"/>
      <p:bldP spid="21" grpId="0"/>
      <p:bldP spid="24" grpId="0" animBg="1"/>
      <p:bldP spid="25" grpId="0" animBg="1"/>
      <p:bldP spid="31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471804" y="5329535"/>
            <a:ext cx="699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and</a:t>
            </a:r>
            <a:endParaRPr lang="en-US" dirty="0"/>
          </a:p>
        </p:txBody>
      </p:sp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3505200" y="3729335"/>
          <a:ext cx="1878012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8" name="Equation" r:id="rId3" imgW="672840" imgH="253800" progId="">
                  <p:embed/>
                </p:oleObj>
              </mc:Choice>
              <mc:Fallback>
                <p:oleObj name="Equation" r:id="rId3" imgW="672840" imgH="253800" progId="">
                  <p:embed/>
                  <p:pic>
                    <p:nvPicPr>
                      <p:cNvPr id="820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729335"/>
                        <a:ext cx="1878012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685800" y="2325687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</a:t>
            </a:r>
          </a:p>
        </p:txBody>
      </p:sp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984250" y="2209800"/>
          <a:ext cx="118903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9" name="Equation" r:id="rId5" imgW="457002" imgH="253890" progId="">
                  <p:embed/>
                </p:oleObj>
              </mc:Choice>
              <mc:Fallback>
                <p:oleObj name="Equation" r:id="rId5" imgW="457002" imgH="253890" progId="">
                  <p:embed/>
                  <p:pic>
                    <p:nvPicPr>
                      <p:cNvPr id="2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209800"/>
                        <a:ext cx="118903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209800" y="2274887"/>
            <a:ext cx="33736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then </a:t>
            </a:r>
            <a:r>
              <a:rPr lang="en-US" sz="2800" b="1" dirty="0">
                <a:latin typeface="Times New Roman" pitchFamily="18" charset="0"/>
              </a:rPr>
              <a:t>v</a:t>
            </a:r>
            <a:r>
              <a:rPr lang="en-US" dirty="0"/>
              <a:t> is a </a:t>
            </a:r>
            <a:r>
              <a:rPr lang="en-US" u="sng" dirty="0" smtClean="0">
                <a:solidFill>
                  <a:srgbClr val="FF0000"/>
                </a:solidFill>
              </a:rPr>
              <a:t>zero vector 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5651500" y="2286000"/>
          <a:ext cx="1663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0" name="Equation" r:id="rId7" imgW="723600" imgH="266400" progId="">
                  <p:embed/>
                </p:oleObj>
              </mc:Choice>
              <mc:Fallback>
                <p:oleObj name="Equation" r:id="rId7" imgW="723600" imgH="266400" progId="">
                  <p:embed/>
                  <p:pic>
                    <p:nvPicPr>
                      <p:cNvPr id="2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286000"/>
                        <a:ext cx="16637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1676400" y="5867400"/>
            <a:ext cx="52854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are called the </a:t>
            </a:r>
            <a:r>
              <a:rPr lang="en-US" u="sng" dirty="0" smtClean="0">
                <a:solidFill>
                  <a:srgbClr val="FF0000"/>
                </a:solidFill>
              </a:rPr>
              <a:t>standard basis vectors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3527492" y="4491335"/>
          <a:ext cx="17430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1" name="Equation" r:id="rId9" imgW="672840" imgH="253800" progId="">
                  <p:embed/>
                </p:oleObj>
              </mc:Choice>
              <mc:Fallback>
                <p:oleObj name="Equation" r:id="rId9" imgW="672840" imgH="253800" progId="">
                  <p:embed/>
                  <p:pic>
                    <p:nvPicPr>
                      <p:cNvPr id="4097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92" y="4491335"/>
                        <a:ext cx="1743075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685800" y="914400"/>
            <a:ext cx="2768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</a:t>
            </a:r>
            <a:r>
              <a:rPr lang="en-US" u="sng" dirty="0">
                <a:solidFill>
                  <a:srgbClr val="FF0000"/>
                </a:solidFill>
              </a:rPr>
              <a:t>magnitude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of</a:t>
            </a:r>
          </a:p>
        </p:txBody>
      </p:sp>
      <p:graphicFrame>
        <p:nvGraphicFramePr>
          <p:cNvPr id="28" name="Object 12"/>
          <p:cNvGraphicFramePr>
            <a:graphicFrameLocks noChangeAspect="1"/>
          </p:cNvGraphicFramePr>
          <p:nvPr/>
        </p:nvGraphicFramePr>
        <p:xfrm>
          <a:off x="3421062" y="838200"/>
          <a:ext cx="23701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2" name="Equation" r:id="rId11" imgW="888840" imgH="253800" progId="">
                  <p:embed/>
                </p:oleObj>
              </mc:Choice>
              <mc:Fallback>
                <p:oleObj name="Equation" r:id="rId11" imgW="888840" imgH="253800" progId="">
                  <p:embed/>
                  <p:pic>
                    <p:nvPicPr>
                      <p:cNvPr id="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062" y="838200"/>
                        <a:ext cx="2370138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5867400" y="914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is:</a:t>
            </a:r>
          </a:p>
        </p:txBody>
      </p:sp>
      <p:graphicFrame>
        <p:nvGraphicFramePr>
          <p:cNvPr id="3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803670"/>
              </p:ext>
            </p:extLst>
          </p:nvPr>
        </p:nvGraphicFramePr>
        <p:xfrm>
          <a:off x="2936942" y="1519237"/>
          <a:ext cx="29194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3" name="Equation" r:id="rId13" imgW="1307880" imgH="291960" progId="">
                  <p:embed/>
                </p:oleObj>
              </mc:Choice>
              <mc:Fallback>
                <p:oleObj name="Equation" r:id="rId13" imgW="1307880" imgH="291960" progId="">
                  <p:embed/>
                  <p:pic>
                    <p:nvPicPr>
                      <p:cNvPr id="3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942" y="1519237"/>
                        <a:ext cx="291941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685800" y="3036887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If</a:t>
            </a:r>
          </a:p>
        </p:txBody>
      </p:sp>
      <p:graphicFrame>
        <p:nvGraphicFramePr>
          <p:cNvPr id="32" name="Object 3"/>
          <p:cNvGraphicFramePr>
            <a:graphicFrameLocks noChangeAspect="1"/>
          </p:cNvGraphicFramePr>
          <p:nvPr/>
        </p:nvGraphicFramePr>
        <p:xfrm>
          <a:off x="1014413" y="2921000"/>
          <a:ext cx="1122362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4" name="Equation" r:id="rId15" imgW="431640" imgH="253800" progId="">
                  <p:embed/>
                </p:oleObj>
              </mc:Choice>
              <mc:Fallback>
                <p:oleObj name="Equation" r:id="rId15" imgW="431640" imgH="253800" progId="">
                  <p:embed/>
                  <p:pic>
                    <p:nvPicPr>
                      <p:cNvPr id="3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2921000"/>
                        <a:ext cx="1122362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2209800" y="2986087"/>
            <a:ext cx="318612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then </a:t>
            </a:r>
            <a:r>
              <a:rPr lang="en-US" sz="2800" b="1" dirty="0">
                <a:latin typeface="Times New Roman" pitchFamily="18" charset="0"/>
              </a:rPr>
              <a:t>v</a:t>
            </a:r>
            <a:r>
              <a:rPr lang="en-US" dirty="0"/>
              <a:t> is a </a:t>
            </a:r>
            <a:r>
              <a:rPr lang="en-US" u="sng" dirty="0">
                <a:solidFill>
                  <a:srgbClr val="FF0000"/>
                </a:solidFill>
              </a:rPr>
              <a:t>unit vector</a:t>
            </a:r>
            <a:r>
              <a:rPr lang="en-US" dirty="0"/>
              <a:t>.</a:t>
            </a:r>
          </a:p>
        </p:txBody>
      </p:sp>
      <p:graphicFrame>
        <p:nvGraphicFramePr>
          <p:cNvPr id="40982" name="Object 22"/>
          <p:cNvGraphicFramePr>
            <a:graphicFrameLocks noChangeAspect="1"/>
          </p:cNvGraphicFramePr>
          <p:nvPr/>
        </p:nvGraphicFramePr>
        <p:xfrm>
          <a:off x="3479867" y="5257800"/>
          <a:ext cx="18335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5" name="Equation" r:id="rId17" imgW="711000" imgH="253800" progId="">
                  <p:embed/>
                </p:oleObj>
              </mc:Choice>
              <mc:Fallback>
                <p:oleObj name="Equation" r:id="rId17" imgW="711000" imgH="253800" progId="">
                  <p:embed/>
                  <p:pic>
                    <p:nvPicPr>
                      <p:cNvPr id="4098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867" y="5257800"/>
                        <a:ext cx="183356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819400" y="2286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Vectors in Space </a:t>
            </a:r>
          </a:p>
        </p:txBody>
      </p:sp>
    </p:spTree>
    <p:extLst>
      <p:ext uri="{BB962C8B-B14F-4D97-AF65-F5344CB8AC3E}">
        <p14:creationId xmlns:p14="http://schemas.microsoft.com/office/powerpoint/2010/main" val="134461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  <p:bldP spid="19" grpId="0"/>
      <p:bldP spid="21" grpId="0"/>
      <p:bldP spid="26" grpId="0"/>
      <p:bldP spid="27" grpId="0"/>
      <p:bldP spid="29" grpId="0"/>
      <p:bldP spid="31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003300" y="914400"/>
          <a:ext cx="7112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1" name="Equation" r:id="rId3" imgW="2844720" imgH="253800" progId="">
                  <p:embed/>
                </p:oleObj>
              </mc:Choice>
              <mc:Fallback>
                <p:oleObj name="Equation" r:id="rId3" imgW="2844720" imgH="253800" progId="">
                  <p:embed/>
                  <p:pic>
                    <p:nvPicPr>
                      <p:cNvPr id="102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914400"/>
                        <a:ext cx="71120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971800" y="1612900"/>
          <a:ext cx="5081588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2" name="Equation" r:id="rId5" imgW="1942920" imgH="253800" progId="">
                  <p:embed/>
                </p:oleObj>
              </mc:Choice>
              <mc:Fallback>
                <p:oleObj name="Equation" r:id="rId5" imgW="1942920" imgH="253800" progId="">
                  <p:embed/>
                  <p:pic>
                    <p:nvPicPr>
                      <p:cNvPr id="102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612900"/>
                        <a:ext cx="5081588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4800" y="1676400"/>
            <a:ext cx="1809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Vector sum: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3048000" y="4114800"/>
          <a:ext cx="4826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3" name="Equation" r:id="rId7" imgW="1930320" imgH="253800" progId="">
                  <p:embed/>
                </p:oleObj>
              </mc:Choice>
              <mc:Fallback>
                <p:oleObj name="Equation" r:id="rId7" imgW="1930320" imgH="253800" progId="">
                  <p:embed/>
                  <p:pic>
                    <p:nvPicPr>
                      <p:cNvPr id="1024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114800"/>
                        <a:ext cx="48260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04800" y="4191000"/>
            <a:ext cx="24896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Vector difference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04800" y="2514600"/>
            <a:ext cx="2982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Scalar Multiplication</a:t>
            </a:r>
            <a:r>
              <a:rPr lang="en-US" dirty="0"/>
              <a:t>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522662" y="2438400"/>
          <a:ext cx="31829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4" name="Equation" r:id="rId9" imgW="1193760" imgH="253800" progId="">
                  <p:embed/>
                </p:oleObj>
              </mc:Choice>
              <mc:Fallback>
                <p:oleObj name="Equation" r:id="rId9" imgW="1193760" imgH="253800" progId="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2662" y="2438400"/>
                        <a:ext cx="3182938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61950" y="3276600"/>
            <a:ext cx="2914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Negative</a:t>
            </a:r>
            <a:r>
              <a:rPr lang="en-US" dirty="0"/>
              <a:t> (opposite):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348038" y="3187700"/>
          <a:ext cx="495776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5" name="Equation" r:id="rId11" imgW="1790640" imgH="253800" progId="">
                  <p:embed/>
                </p:oleObj>
              </mc:Choice>
              <mc:Fallback>
                <p:oleObj name="Equation" r:id="rId11" imgW="1790640" imgH="253800" progId="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187700"/>
                        <a:ext cx="4957762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33400" y="4953000"/>
            <a:ext cx="73720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</a:rPr>
              <a:t>Vector </a:t>
            </a:r>
            <a:r>
              <a:rPr lang="en-US" b="1" dirty="0" smtClean="0">
                <a:latin typeface="Times New Roman" pitchFamily="18" charset="0"/>
              </a:rPr>
              <a:t>v </a:t>
            </a:r>
            <a:r>
              <a:rPr lang="en-US" dirty="0" smtClean="0"/>
              <a:t>is parallel to </a:t>
            </a:r>
            <a:r>
              <a:rPr lang="en-US" b="1" dirty="0" smtClean="0">
                <a:latin typeface="Times New Roman" pitchFamily="18" charset="0"/>
              </a:rPr>
              <a:t>u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if and only if </a:t>
            </a:r>
            <a:r>
              <a:rPr lang="en-US" b="1" dirty="0" smtClean="0">
                <a:latin typeface="Times New Roman" pitchFamily="18" charset="0"/>
              </a:rPr>
              <a:t>v = </a:t>
            </a:r>
            <a:r>
              <a:rPr lang="en-US" i="1" dirty="0" err="1" smtClean="0">
                <a:latin typeface="Times New Roman" pitchFamily="18" charset="0"/>
              </a:rPr>
              <a:t>k</a:t>
            </a:r>
            <a:r>
              <a:rPr lang="en-US" b="1" dirty="0" err="1" smtClean="0">
                <a:latin typeface="Times New Roman" pitchFamily="18" charset="0"/>
              </a:rPr>
              <a:t>u</a:t>
            </a:r>
            <a:r>
              <a:rPr lang="en-US" dirty="0" smtClean="0"/>
              <a:t> for some </a:t>
            </a:r>
            <a:r>
              <a:rPr lang="en-US" i="1" dirty="0" smtClean="0">
                <a:latin typeface="+mn-lt"/>
              </a:rPr>
              <a:t>k.</a:t>
            </a:r>
            <a:endParaRPr lang="en-US" i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2286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Vector Operations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57200" y="4800600"/>
            <a:ext cx="7467600" cy="762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5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9" grpId="0"/>
      <p:bldP spid="9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 flipH="1" flipV="1">
            <a:off x="914400" y="1524000"/>
            <a:ext cx="762000" cy="1524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 flipH="1" flipV="1">
            <a:off x="2819400" y="381000"/>
            <a:ext cx="762000" cy="1524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1676400" y="1905000"/>
            <a:ext cx="1905000" cy="1143000"/>
          </a:xfrm>
          <a:prstGeom prst="line">
            <a:avLst/>
          </a:prstGeom>
          <a:noFill/>
          <a:ln w="25400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914400" y="381000"/>
            <a:ext cx="1905000" cy="1143000"/>
          </a:xfrm>
          <a:prstGeom prst="line">
            <a:avLst/>
          </a:prstGeom>
          <a:noFill/>
          <a:ln w="25400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1676400" y="381000"/>
            <a:ext cx="1143000" cy="2667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168650" y="762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914400" y="2209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514600" y="2514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00CC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524000" y="533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00CC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209800" y="1524000"/>
            <a:ext cx="67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u+v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4029075" y="1843088"/>
            <a:ext cx="3971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 is the </a:t>
            </a:r>
            <a:r>
              <a:rPr lang="en-US" u="sng" dirty="0">
                <a:solidFill>
                  <a:srgbClr val="FF0000"/>
                </a:solidFill>
              </a:rPr>
              <a:t>resultant vector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5" name="Line 2"/>
          <p:cNvSpPr>
            <a:spLocks noChangeShapeType="1"/>
          </p:cNvSpPr>
          <p:nvPr/>
        </p:nvSpPr>
        <p:spPr bwMode="auto">
          <a:xfrm flipH="1" flipV="1">
            <a:off x="762000" y="4419600"/>
            <a:ext cx="762000" cy="1524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3"/>
          <p:cNvSpPr>
            <a:spLocks noChangeShapeType="1"/>
          </p:cNvSpPr>
          <p:nvPr/>
        </p:nvSpPr>
        <p:spPr bwMode="auto">
          <a:xfrm flipH="1" flipV="1">
            <a:off x="2667000" y="3276600"/>
            <a:ext cx="762000" cy="1524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V="1">
            <a:off x="1524000" y="4800600"/>
            <a:ext cx="1905000" cy="1143000"/>
          </a:xfrm>
          <a:prstGeom prst="line">
            <a:avLst/>
          </a:prstGeom>
          <a:noFill/>
          <a:ln w="25400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V="1">
            <a:off x="762000" y="3276600"/>
            <a:ext cx="1905000" cy="1143000"/>
          </a:xfrm>
          <a:prstGeom prst="line">
            <a:avLst/>
          </a:prstGeom>
          <a:noFill/>
          <a:ln w="25400">
            <a:solidFill>
              <a:srgbClr val="99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818322" y="4469295"/>
            <a:ext cx="25908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3108325" y="3544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762000" y="5105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2362200" y="5410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00CC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371600" y="3429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9900CC"/>
                </a:solidFill>
                <a:latin typeface="Times New Roman" pitchFamily="18" charset="0"/>
              </a:rPr>
              <a:t>u</a:t>
            </a: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2133600" y="4267200"/>
            <a:ext cx="6126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u-v</a:t>
            </a:r>
            <a:endParaRPr 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4105275" y="4281488"/>
            <a:ext cx="38866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 -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 is the </a:t>
            </a:r>
            <a:r>
              <a:rPr lang="en-US" u="sng" dirty="0">
                <a:solidFill>
                  <a:srgbClr val="FF0000"/>
                </a:solidFill>
              </a:rPr>
              <a:t>resultant vector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48000" y="1524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Parallelogram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7" grpId="0" animBg="1"/>
      <p:bldP spid="13318" grpId="0" animBg="1"/>
      <p:bldP spid="13319" grpId="0" autoUpdateAnimBg="0"/>
      <p:bldP spid="13322" grpId="0" autoUpdateAnimBg="0"/>
      <p:bldP spid="13323" grpId="0" autoUpdateAnimBg="0"/>
      <p:bldP spid="13324" grpId="0" autoUpdateAnimBg="0"/>
      <p:bldP spid="16" grpId="0" animBg="1"/>
      <p:bldP spid="18" grpId="0" animBg="1"/>
      <p:bldP spid="19" grpId="0" animBg="1"/>
      <p:bldP spid="20" grpId="0" autoUpdateAnimBg="0"/>
      <p:bldP spid="21" grpId="0" autoUpdateAnimBg="0"/>
      <p:bldP spid="23" grpId="0" autoUpdateAnimBg="0"/>
      <p:bldP spid="24" grpId="0" autoUpdateAnimBg="0"/>
      <p:bldP spid="2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41325" y="725488"/>
            <a:ext cx="84740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 Boeing 727 airplane, flying due east at 500mph in still air, encounters a 70-mph tail wind acting in the direction of 60</a:t>
            </a:r>
            <a:r>
              <a:rPr lang="en-US" baseline="30000"/>
              <a:t>o</a:t>
            </a:r>
            <a:r>
              <a:rPr lang="en-US"/>
              <a:t> north of east.   The airplane holds its compass heading due east but, because of the wind, acquires a new ground speed and direction.  What are they?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181600" y="2971800"/>
            <a:ext cx="3581400" cy="2971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5791200" y="33528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638800" y="297180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N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5486400" y="54864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8382000" y="5334000"/>
            <a:ext cx="30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i="1">
                <a:latin typeface="Times New Roman" pitchFamily="18" charset="0"/>
              </a:rPr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800" y="1524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371413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 autoUpdateAnimBg="0"/>
      <p:bldP spid="16391" grpId="0" animBg="1"/>
      <p:bldP spid="16393" grpId="0" autoUpdateAnimBg="0"/>
      <p:bldP spid="16394" grpId="0" animBg="1"/>
      <p:bldP spid="16395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2415</TotalTime>
  <Words>701</Words>
  <Application>Microsoft Office PowerPoint</Application>
  <PresentationFormat>On-screen Show (4:3)</PresentationFormat>
  <Paragraphs>127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Hanford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 in the Plane</dc:title>
  <dc:subject>Cal II</dc:subject>
  <dc:creator>Phong Chau</dc:creator>
  <cp:lastModifiedBy>Chau,Phong Quoc</cp:lastModifiedBy>
  <cp:revision>119</cp:revision>
  <dcterms:created xsi:type="dcterms:W3CDTF">2002-03-20T19:03:20Z</dcterms:created>
  <dcterms:modified xsi:type="dcterms:W3CDTF">2017-01-17T21:24:04Z</dcterms:modified>
</cp:coreProperties>
</file>