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3" r:id="rId3"/>
    <p:sldId id="281" r:id="rId4"/>
    <p:sldId id="279" r:id="rId5"/>
    <p:sldId id="283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A"/>
    <a:srgbClr val="9933FF"/>
    <a:srgbClr val="CCFFFF"/>
    <a:srgbClr val="FF0000"/>
    <a:srgbClr val="99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20380" y="1905000"/>
            <a:ext cx="41713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12.3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Dot Product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66800" y="685800"/>
          <a:ext cx="44481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3" imgW="1777229" imgH="253890" progId="">
                  <p:embed/>
                </p:oleObj>
              </mc:Choice>
              <mc:Fallback>
                <p:oleObj name="Equation" r:id="rId3" imgW="1777229" imgH="25389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85800"/>
                        <a:ext cx="444817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993295" y="1752600"/>
          <a:ext cx="2832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5" imgW="1079500" imgH="228600" progId="">
                  <p:embed/>
                </p:oleObj>
              </mc:Choice>
              <mc:Fallback>
                <p:oleObj name="Equation" r:id="rId5" imgW="1079500" imgH="2286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295" y="1752600"/>
                        <a:ext cx="28321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917095" y="2819400"/>
          <a:ext cx="38639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7" imgW="1473200" imgH="228600" progId="">
                  <p:embed/>
                </p:oleObj>
              </mc:Choice>
              <mc:Fallback>
                <p:oleObj name="Equation" r:id="rId7" imgW="1473200" imgH="228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095" y="2819400"/>
                        <a:ext cx="38639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40303" y="1295400"/>
            <a:ext cx="5791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dot product </a:t>
            </a:r>
            <a:r>
              <a:rPr lang="en-US" dirty="0" smtClean="0"/>
              <a:t>of </a:t>
            </a:r>
            <a:r>
              <a:rPr lang="en-US" sz="2800" b="1" dirty="0" smtClean="0">
                <a:latin typeface="+mn-lt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+mn-lt"/>
              </a:rPr>
              <a:t>v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u="sng" dirty="0" smtClean="0"/>
              <a:t>the plane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66350" y="2362200"/>
            <a:ext cx="5351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dot product </a:t>
            </a:r>
            <a:r>
              <a:rPr lang="en-US" dirty="0" smtClean="0"/>
              <a:t>of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u="sng" dirty="0" smtClean="0"/>
              <a:t>in space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7200" y="5200471"/>
            <a:ext cx="8226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Two vectors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orthogonal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they meet at a right angle.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and only if  </a:t>
            </a:r>
            <a:r>
              <a:rPr lang="en-US" b="1" dirty="0" smtClean="0"/>
              <a:t>u ∙ v</a:t>
            </a:r>
            <a:r>
              <a:rPr lang="en-US" dirty="0" smtClean="0"/>
              <a:t> = 0 </a:t>
            </a:r>
            <a:r>
              <a:rPr lang="en-US" sz="2200" dirty="0" smtClean="0"/>
              <a:t>(since slopes are opposite reciprocal)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650895" y="1905000"/>
            <a:ext cx="23407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(Read </a:t>
            </a:r>
            <a:r>
              <a:rPr lang="en-US" dirty="0">
                <a:solidFill>
                  <a:srgbClr val="FF0000"/>
                </a:solidFill>
              </a:rPr>
              <a:t>“u dot v</a:t>
            </a:r>
            <a:r>
              <a:rPr lang="en-US" dirty="0" smtClean="0">
                <a:solidFill>
                  <a:srgbClr val="FF0000"/>
                </a:solidFill>
              </a:rPr>
              <a:t>”)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76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2105607" y="3962400"/>
          <a:ext cx="1578429" cy="54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9" imgW="736280" imgH="253890" progId="">
                  <p:embed/>
                </p:oleObj>
              </mc:Choice>
              <mc:Fallback>
                <p:oleObj name="Equation" r:id="rId9" imgW="736280" imgH="25389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607" y="3962400"/>
                        <a:ext cx="1578429" cy="544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3782007" y="3962400"/>
          <a:ext cx="2340430" cy="54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11" imgW="1091726" imgH="253890" progId="">
                  <p:embed/>
                </p:oleObj>
              </mc:Choice>
              <mc:Fallback>
                <p:oleObj name="Equation" r:id="rId11" imgW="1091726" imgH="25389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2007" y="3962400"/>
                        <a:ext cx="2340430" cy="544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6144207" y="4038600"/>
          <a:ext cx="68035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13" imgW="317087" imgH="177569" progId="">
                  <p:embed/>
                </p:oleObj>
              </mc:Choice>
              <mc:Fallback>
                <p:oleObj name="Equation" r:id="rId13" imgW="317087" imgH="177569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4207" y="4038600"/>
                        <a:ext cx="68035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2105607" y="4549475"/>
          <a:ext cx="1713724" cy="519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15" imgW="837836" imgH="253890" progId="">
                  <p:embed/>
                </p:oleObj>
              </mc:Choice>
              <mc:Fallback>
                <p:oleObj name="Equation" r:id="rId15" imgW="837836" imgH="25389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607" y="4549475"/>
                        <a:ext cx="1713724" cy="519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3858207" y="4495800"/>
          <a:ext cx="2499676" cy="53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tion" r:id="rId17" imgW="1193800" imgH="254000" progId="">
                  <p:embed/>
                </p:oleObj>
              </mc:Choice>
              <mc:Fallback>
                <p:oleObj name="Equation" r:id="rId17" imgW="1193800" imgH="25400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207" y="4495800"/>
                        <a:ext cx="2499676" cy="5318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6372807" y="4505739"/>
          <a:ext cx="561393" cy="413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19" imgW="241091" imgH="177646" progId="">
                  <p:embed/>
                </p:oleObj>
              </mc:Choice>
              <mc:Fallback>
                <p:oleObj name="Equation" r:id="rId19" imgW="241091" imgH="177646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807" y="4505739"/>
                        <a:ext cx="561393" cy="413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05200" y="3429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uiExpand="1" build="allAtOnce" autoUpdateAnimBg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81000" y="914400"/>
          <a:ext cx="34321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Equation" r:id="rId3" imgW="1371600" imgH="203200" progId="">
                  <p:embed/>
                </p:oleObj>
              </mc:Choice>
              <mc:Fallback>
                <p:oleObj name="Equation" r:id="rId3" imgW="1371600" imgH="203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34321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81200" y="1371600"/>
          <a:ext cx="4530725" cy="310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5" imgW="1727200" imgH="1181100" progId="">
                  <p:embed/>
                </p:oleObj>
              </mc:Choice>
              <mc:Fallback>
                <p:oleObj name="Equation" r:id="rId5" imgW="1727200" imgH="11811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4530725" cy="310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181600" y="4572000"/>
          <a:ext cx="32988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7" imgW="1256755" imgH="253890" progId="">
                  <p:embed/>
                </p:oleObj>
              </mc:Choice>
              <mc:Fallback>
                <p:oleObj name="Equation" r:id="rId7" imgW="1256755" imgH="25389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572000"/>
                        <a:ext cx="3298825" cy="666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" y="4648200"/>
            <a:ext cx="4698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Another form of the </a:t>
            </a:r>
            <a:r>
              <a:rPr lang="en-US" dirty="0" smtClean="0">
                <a:solidFill>
                  <a:srgbClr val="FF0000"/>
                </a:solidFill>
              </a:rPr>
              <a:t>Dot Product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81000" y="5410200"/>
          <a:ext cx="8001000" cy="448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9" imgW="3619500" imgH="203200" progId="">
                  <p:embed/>
                </p:oleObj>
              </mc:Choice>
              <mc:Fallback>
                <p:oleObj name="Equation" r:id="rId9" imgW="3619500" imgH="2032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8001000" cy="448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564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Find the angle between vectors </a:t>
            </a:r>
            <a:r>
              <a:rPr lang="en-US" sz="2800" b="1" dirty="0">
                <a:latin typeface="Times New Roman" pitchFamily="18" charset="0"/>
              </a:rPr>
              <a:t>u</a:t>
            </a:r>
            <a:r>
              <a:rPr lang="en-US" dirty="0"/>
              <a:t> and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: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386013" y="1828800"/>
          <a:ext cx="42957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quation" r:id="rId3" imgW="1345616" imgH="253890" progId="">
                  <p:embed/>
                </p:oleObj>
              </mc:Choice>
              <mc:Fallback>
                <p:oleObj name="Equation" r:id="rId3" imgW="1345616" imgH="25389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1828800"/>
                        <a:ext cx="42957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81000" y="3048000"/>
          <a:ext cx="32385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tion" r:id="rId5" imgW="1079500" imgH="508000" progId="">
                  <p:embed/>
                </p:oleObj>
              </mc:Choice>
              <mc:Fallback>
                <p:oleObj name="Equation" r:id="rId5" imgW="1079500" imgH="5080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32385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619500" y="3124200"/>
          <a:ext cx="35433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7" imgW="1181100" imgH="457200" progId="">
                  <p:embed/>
                </p:oleObj>
              </mc:Choice>
              <mc:Fallback>
                <p:oleObj name="Equation" r:id="rId7" imgW="1181100" imgH="4572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124200"/>
                        <a:ext cx="35433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7162800" y="3505200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9" imgW="469696" imgH="203112" progId="">
                  <p:embed/>
                </p:oleObj>
              </mc:Choice>
              <mc:Fallback>
                <p:oleObj name="Equation" r:id="rId9" imgW="469696" imgH="203112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505200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Angles between a vector </a:t>
            </a:r>
            <a:r>
              <a:rPr lang="en-US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and 3 unit vectors </a:t>
            </a:r>
            <a:r>
              <a:rPr lang="en-US" b="1" i="1" dirty="0" err="1" smtClean="0"/>
              <a:t>i</a:t>
            </a:r>
            <a:r>
              <a:rPr lang="en-US" dirty="0" smtClean="0"/>
              <a:t>, </a:t>
            </a:r>
            <a:r>
              <a:rPr lang="en-US" b="1" i="1" dirty="0" smtClean="0"/>
              <a:t>j</a:t>
            </a:r>
            <a:r>
              <a:rPr lang="en-US" dirty="0" smtClean="0"/>
              <a:t> and </a:t>
            </a:r>
            <a:r>
              <a:rPr lang="en-US" b="1" i="1" dirty="0" smtClean="0"/>
              <a:t>k</a:t>
            </a:r>
            <a:r>
              <a:rPr lang="en-US" dirty="0" smtClean="0"/>
              <a:t> are called </a:t>
            </a:r>
            <a:r>
              <a:rPr lang="en-US" dirty="0" smtClean="0">
                <a:solidFill>
                  <a:srgbClr val="FF0000"/>
                </a:solidFill>
              </a:rPr>
              <a:t>direction angles </a:t>
            </a:r>
            <a:r>
              <a:rPr lang="en-US" dirty="0" smtClean="0"/>
              <a:t>of </a:t>
            </a:r>
            <a:r>
              <a:rPr lang="en-US" b="1" dirty="0" smtClean="0">
                <a:latin typeface="Times New Roman" pitchFamily="18" charset="0"/>
              </a:rPr>
              <a:t>v, </a:t>
            </a:r>
            <a:r>
              <a:rPr lang="en-US" dirty="0" smtClean="0"/>
              <a:t>denoted by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and </a:t>
            </a:r>
            <a:r>
              <a:rPr lang="el-GR" dirty="0" smtClean="0"/>
              <a:t>γ</a:t>
            </a:r>
            <a:r>
              <a:rPr lang="en-US" dirty="0" smtClean="0"/>
              <a:t> respectively. Since</a:t>
            </a: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09600" y="2317070"/>
          <a:ext cx="6705600" cy="683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Equation" r:id="rId3" imgW="2489200" imgH="254000" progId="">
                  <p:embed/>
                </p:oleObj>
              </mc:Choice>
              <mc:Fallback>
                <p:oleObj name="Equation" r:id="rId3" imgW="2489200" imgH="2540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17070"/>
                        <a:ext cx="6705600" cy="683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762000" y="3733800"/>
          <a:ext cx="6629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5" imgW="2946400" imgH="457200" progId="">
                  <p:embed/>
                </p:oleObj>
              </mc:Choice>
              <mc:Fallback>
                <p:oleObj name="Equation" r:id="rId5" imgW="2946400" imgH="4572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6629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32766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we obtain the following 3 </a:t>
            </a:r>
            <a:r>
              <a:rPr lang="en-US" dirty="0" smtClean="0">
                <a:solidFill>
                  <a:srgbClr val="FF0000"/>
                </a:solidFill>
              </a:rPr>
              <a:t>direction cosines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latin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</a:rPr>
              <a:t>: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Cosines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1000" y="3798332"/>
            <a:ext cx="83057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Let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 be nonzero vectors.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w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rgbClr val="FF0000"/>
                </a:solidFill>
              </a:rPr>
              <a:t>vector projection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r>
              <a:rPr lang="en-US" dirty="0" smtClean="0"/>
              <a:t> onto </a:t>
            </a:r>
            <a:r>
              <a:rPr lang="en-US" b="1" dirty="0" smtClean="0"/>
              <a:t>v</a:t>
            </a:r>
            <a:r>
              <a:rPr lang="en-US" dirty="0" smtClean="0"/>
              <a:t>, denoted by </a:t>
            </a:r>
            <a:r>
              <a:rPr lang="en-US" i="1" dirty="0" err="1" smtClean="0">
                <a:solidFill>
                  <a:srgbClr val="FF0000"/>
                </a:solidFill>
              </a:rPr>
              <a:t>proj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/>
              <a:t>The signed magnitude of the vector projection is called the </a:t>
            </a:r>
            <a:r>
              <a:rPr lang="en-US" dirty="0" smtClean="0">
                <a:solidFill>
                  <a:srgbClr val="FF0000"/>
                </a:solidFill>
              </a:rPr>
              <a:t>scalar projection </a:t>
            </a:r>
            <a:r>
              <a:rPr lang="en-US" dirty="0"/>
              <a:t>of </a:t>
            </a:r>
            <a:r>
              <a:rPr lang="en-US" b="1" dirty="0"/>
              <a:t>u</a:t>
            </a:r>
            <a:r>
              <a:rPr lang="en-US" dirty="0"/>
              <a:t> onto </a:t>
            </a:r>
            <a:r>
              <a:rPr lang="en-US" b="1" dirty="0" smtClean="0"/>
              <a:t>v,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vector component </a:t>
            </a:r>
            <a:r>
              <a:rPr lang="en-US" dirty="0" smtClean="0"/>
              <a:t>of </a:t>
            </a:r>
            <a:r>
              <a:rPr lang="en-US" b="1" dirty="0" smtClean="0"/>
              <a:t>u </a:t>
            </a:r>
            <a:r>
              <a:rPr lang="en-US" u="sng" dirty="0" smtClean="0"/>
              <a:t>along </a:t>
            </a:r>
            <a:r>
              <a:rPr lang="en-US" b="1" dirty="0" smtClean="0"/>
              <a:t>v</a:t>
            </a:r>
            <a:r>
              <a:rPr lang="en-US" dirty="0" smtClean="0"/>
              <a:t>, denoted </a:t>
            </a:r>
            <a:r>
              <a:rPr lang="en-US" dirty="0"/>
              <a:t>by </a:t>
            </a:r>
            <a:r>
              <a:rPr lang="en-US" i="1" dirty="0" err="1" smtClean="0">
                <a:solidFill>
                  <a:srgbClr val="FF0000"/>
                </a:solidFill>
              </a:rPr>
              <a:t>comp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endParaRPr lang="en-US" dirty="0"/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 flipH="1" flipV="1">
            <a:off x="822325" y="2045732"/>
            <a:ext cx="762000" cy="1524000"/>
          </a:xfrm>
          <a:prstGeom prst="line">
            <a:avLst/>
          </a:prstGeom>
          <a:ln>
            <a:solidFill>
              <a:srgbClr val="0202CA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 flipH="1" flipV="1">
            <a:off x="2743199" y="978932"/>
            <a:ext cx="777875" cy="16002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1584324" y="2579132"/>
            <a:ext cx="1920875" cy="990600"/>
          </a:xfrm>
          <a:prstGeom prst="line">
            <a:avLst/>
          </a:prstGeom>
          <a:ln>
            <a:solidFill>
              <a:srgbClr val="0070C0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822325" y="978932"/>
            <a:ext cx="1844675" cy="1066800"/>
          </a:xfrm>
          <a:prstGeom prst="line">
            <a:avLst/>
          </a:prstGeom>
          <a:noFill/>
          <a:ln w="25400">
            <a:solidFill>
              <a:srgbClr val="9900CC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1584324" y="978932"/>
            <a:ext cx="1158875" cy="2590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895600" y="2731532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w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117725" y="2045732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V="1">
            <a:off x="1539876" y="3112532"/>
            <a:ext cx="898524" cy="466728"/>
          </a:xfrm>
          <a:prstGeom prst="line">
            <a:avLst/>
          </a:prstGeom>
          <a:ln w="22225" cmpd="thinThick">
            <a:solidFill>
              <a:srgbClr val="7030A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981200" y="326493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CC"/>
                </a:solidFill>
                <a:latin typeface="Times New Roman" pitchFamily="18" charset="0"/>
              </a:rPr>
              <a:t>v</a:t>
            </a:r>
            <a:endParaRPr lang="en-US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228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343400" y="2507397"/>
                <a:ext cx="2637004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07397"/>
                <a:ext cx="2637004" cy="6948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343400" y="1164929"/>
                <a:ext cx="2511265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164929"/>
                <a:ext cx="2511265" cy="6948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 autoUpdateAnimBg="0"/>
      <p:bldP spid="15" grpId="0" animBg="1"/>
      <p:bldP spid="19" grpId="0" animBg="1"/>
      <p:bldP spid="23" grpId="0"/>
      <p:bldP spid="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95300" y="1905000"/>
            <a:ext cx="1879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Compute </a:t>
            </a:r>
            <a:endParaRPr lang="en-US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324100" y="1857376"/>
          <a:ext cx="1866900" cy="57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Equation" r:id="rId3" imgW="660113" imgH="203112" progId="">
                  <p:embed/>
                </p:oleObj>
              </mc:Choice>
              <mc:Fallback>
                <p:oleObj name="Equation" r:id="rId3" imgW="660113" imgH="20311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1857376"/>
                        <a:ext cx="1866900" cy="5744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324100" y="2648786"/>
          <a:ext cx="2019300" cy="389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Equation" r:id="rId5" imgW="723586" imgH="139639" progId="">
                  <p:embed/>
                </p:oleObj>
              </mc:Choice>
              <mc:Fallback>
                <p:oleObj name="Equation" r:id="rId5" imgW="723586" imgH="139639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2648786"/>
                        <a:ext cx="2019300" cy="389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5300" y="2586335"/>
            <a:ext cx="1879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Compute 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0064" y="3867144"/>
            <a:ext cx="6077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4) Find the angle between vectors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b="1" dirty="0" smtClean="0"/>
              <a:t>w.</a:t>
            </a:r>
            <a:endParaRPr lang="en-US" b="1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00064" y="3243256"/>
            <a:ext cx="7255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List all pairs of orthogonal and/or parallel vectors.</a:t>
            </a:r>
            <a:endParaRPr lang="en-US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8898" y="5043488"/>
            <a:ext cx="5179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6) Find scalar projection of </a:t>
            </a:r>
            <a:r>
              <a:rPr lang="en-US" b="1" dirty="0" smtClean="0"/>
              <a:t>w</a:t>
            </a:r>
            <a:r>
              <a:rPr lang="en-US" dirty="0" smtClean="0"/>
              <a:t> onto </a:t>
            </a:r>
            <a:r>
              <a:rPr lang="en-US" b="1" dirty="0" smtClean="0"/>
              <a:t>u.</a:t>
            </a:r>
            <a:endParaRPr lang="en-US" b="1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97134" y="4495800"/>
            <a:ext cx="5607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5) Find the unit vector in the direction </a:t>
            </a:r>
            <a:r>
              <a:rPr lang="en-US" b="1" dirty="0" smtClean="0"/>
              <a:t>u.</a:t>
            </a:r>
            <a:endParaRPr lang="en-US" b="1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33400" y="5638800"/>
            <a:ext cx="5195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7) Find vector projection of </a:t>
            </a:r>
            <a:r>
              <a:rPr lang="en-US" b="1" dirty="0" smtClean="0"/>
              <a:t>w</a:t>
            </a:r>
            <a:r>
              <a:rPr lang="en-US" dirty="0" smtClean="0"/>
              <a:t> onto </a:t>
            </a:r>
            <a:r>
              <a:rPr lang="en-US" b="1" dirty="0" smtClean="0"/>
              <a:t>u.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8898" y="982435"/>
                <a:ext cx="8234102" cy="4810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32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1, 7,−2</m:t>
                        </m:r>
                      </m:e>
                    </m:d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−2, 2, 6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𝐰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1,−1,−3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98" y="982435"/>
                <a:ext cx="8234102" cy="48109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212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 Product</dc:title>
  <dc:subject>Cal II</dc:subject>
  <dc:creator>Phong Chau</dc:creator>
  <cp:lastModifiedBy>Chau,Phong Quoc</cp:lastModifiedBy>
  <cp:revision>175</cp:revision>
  <dcterms:created xsi:type="dcterms:W3CDTF">2002-03-20T19:03:20Z</dcterms:created>
  <dcterms:modified xsi:type="dcterms:W3CDTF">2016-08-22T19:45:46Z</dcterms:modified>
</cp:coreProperties>
</file>