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68" r:id="rId3"/>
    <p:sldId id="265" r:id="rId4"/>
    <p:sldId id="266" r:id="rId5"/>
    <p:sldId id="276" r:id="rId6"/>
    <p:sldId id="264" r:id="rId7"/>
    <p:sldId id="267" r:id="rId8"/>
    <p:sldId id="27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996633"/>
    <a:srgbClr val="FFFFCC"/>
    <a:srgbClr val="CCECFF"/>
    <a:srgbClr val="B8BBA9"/>
    <a:srgbClr val="00CC99"/>
    <a:srgbClr val="FFE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2190" autoAdjust="0"/>
  </p:normalViewPr>
  <p:slideViewPr>
    <p:cSldViewPr>
      <p:cViewPr varScale="1">
        <p:scale>
          <a:sx n="107" d="100"/>
          <a:sy n="107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Relationship Id="rId6" Type="http://schemas.openxmlformats.org/officeDocument/2006/relationships/image" Target="../media/image19.wmf"/><Relationship Id="rId11" Type="http://schemas.openxmlformats.org/officeDocument/2006/relationships/image" Target="../media/image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1.wmf"/><Relationship Id="rId7" Type="http://schemas.openxmlformats.org/officeDocument/2006/relationships/image" Target="../media/image32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5395C10-AA54-4DF8-86FC-7E551273E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79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B269B-706B-4B0C-A17B-9D6F43593AE3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FE132-BFFC-4B0A-BD5C-42C9A4271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0877C-B8D5-47C5-B346-C7797EA11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D83EA-4C82-416E-B038-F3D2BFFA7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D28717-8D88-4F10-BE70-8CCE6F725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28B3-BE0B-4A45-8C72-A0CEF5749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0E125-0A8A-419D-BAF9-A7D25B607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1ED6-275A-43A5-BDD9-1FE1B2829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85C8A-2A7D-4438-807E-1849E6040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18F93-09C3-446F-B84A-038BC02C0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A285F-9831-4D1B-BF55-CF8E19B31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15049-5149-4B8C-A801-4E1A34853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63CBF-0943-434B-A29A-D7A384CAD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22CAE82-F969-434B-BA74-797D17E3DB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image" Target="../media/image1.wmf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7.bin"/><Relationship Id="rId26" Type="http://schemas.openxmlformats.org/officeDocument/2006/relationships/image" Target="../media/image24.png"/><Relationship Id="rId3" Type="http://schemas.openxmlformats.org/officeDocument/2006/relationships/image" Target="../media/image12.wmf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0.wmf"/><Relationship Id="rId25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13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image" Target="../media/image26.png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34.wmf"/><Relationship Id="rId21" Type="http://schemas.openxmlformats.org/officeDocument/2006/relationships/image" Target="../media/image19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16.wmf"/><Relationship Id="rId5" Type="http://schemas.openxmlformats.org/officeDocument/2006/relationships/image" Target="../media/image29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8.bin"/><Relationship Id="rId22" Type="http://schemas.openxmlformats.org/officeDocument/2006/relationships/image" Target="../media/image3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13782" y="1905000"/>
            <a:ext cx="75845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Volumes by Cylindrical Shells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71" name="Group 87"/>
          <p:cNvGrpSpPr>
            <a:grpSpLocks/>
          </p:cNvGrpSpPr>
          <p:nvPr/>
        </p:nvGrpSpPr>
        <p:grpSpPr bwMode="auto">
          <a:xfrm>
            <a:off x="4152900" y="779461"/>
            <a:ext cx="4381500" cy="1631951"/>
            <a:chOff x="2605" y="57"/>
            <a:chExt cx="2928" cy="1028"/>
          </a:xfrm>
        </p:grpSpPr>
        <p:sp>
          <p:nvSpPr>
            <p:cNvPr id="16467" name="Text Box 83"/>
            <p:cNvSpPr txBox="1">
              <a:spLocks noChangeArrowheads="1"/>
            </p:cNvSpPr>
            <p:nvPr/>
          </p:nvSpPr>
          <p:spPr bwMode="auto">
            <a:xfrm>
              <a:off x="2605" y="57"/>
              <a:ext cx="2928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Find the volume of the </a:t>
              </a:r>
              <a:r>
                <a:rPr lang="en-US" dirty="0" smtClean="0"/>
                <a:t>solid obtained by rotating the region bounded               </a:t>
              </a:r>
              <a:r>
                <a:rPr lang="en-US" dirty="0"/>
                <a:t>,           , and           </a:t>
              </a:r>
              <a:r>
                <a:rPr lang="en-US" dirty="0" smtClean="0"/>
                <a:t>                 	about </a:t>
              </a:r>
              <a:r>
                <a:rPr lang="en-US" dirty="0"/>
                <a:t>the </a:t>
              </a: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dirty="0"/>
                <a:t>-axis.</a:t>
              </a:r>
            </a:p>
          </p:txBody>
        </p:sp>
        <p:graphicFrame>
          <p:nvGraphicFramePr>
            <p:cNvPr id="16468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3394259"/>
                </p:ext>
              </p:extLst>
            </p:nvPr>
          </p:nvGraphicFramePr>
          <p:xfrm>
            <a:off x="3522" y="518"/>
            <a:ext cx="789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0" name="Equation" r:id="rId4" imgW="609480" imgH="228600" progId="">
                    <p:embed/>
                  </p:oleObj>
                </mc:Choice>
                <mc:Fallback>
                  <p:oleObj name="Equation" r:id="rId4" imgW="609480" imgH="228600" progId="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2" y="518"/>
                          <a:ext cx="789" cy="29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69" name="Object 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2927264"/>
                </p:ext>
              </p:extLst>
            </p:nvPr>
          </p:nvGraphicFramePr>
          <p:xfrm>
            <a:off x="4413" y="547"/>
            <a:ext cx="510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1" name="Equation" r:id="rId6" imgW="355320" imgH="177480" progId="">
                    <p:embed/>
                  </p:oleObj>
                </mc:Choice>
                <mc:Fallback>
                  <p:oleObj name="Equation" r:id="rId6" imgW="355320" imgH="177480" progId="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3" y="547"/>
                          <a:ext cx="510" cy="2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70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0788795"/>
                </p:ext>
              </p:extLst>
            </p:nvPr>
          </p:nvGraphicFramePr>
          <p:xfrm>
            <a:off x="2630" y="794"/>
            <a:ext cx="481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2" name="Equation" r:id="rId8" imgW="355320" imgH="203040" progId="">
                    <p:embed/>
                  </p:oleObj>
                </mc:Choice>
                <mc:Fallback>
                  <p:oleObj name="Equation" r:id="rId8" imgW="355320" imgH="203040" progId="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0" y="794"/>
                          <a:ext cx="481" cy="2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86" name="Freeform 2"/>
          <p:cNvSpPr>
            <a:spLocks/>
          </p:cNvSpPr>
          <p:nvPr/>
        </p:nvSpPr>
        <p:spPr bwMode="auto">
          <a:xfrm>
            <a:off x="1674813" y="403225"/>
            <a:ext cx="919162" cy="2286000"/>
          </a:xfrm>
          <a:custGeom>
            <a:avLst/>
            <a:gdLst/>
            <a:ahLst/>
            <a:cxnLst>
              <a:cxn ang="0">
                <a:pos x="0" y="1153"/>
              </a:cxn>
              <a:cxn ang="0">
                <a:pos x="81" y="1131"/>
              </a:cxn>
              <a:cxn ang="0">
                <a:pos x="109" y="1114"/>
              </a:cxn>
              <a:cxn ang="0">
                <a:pos x="141" y="1090"/>
              </a:cxn>
              <a:cxn ang="0">
                <a:pos x="169" y="1057"/>
              </a:cxn>
              <a:cxn ang="0">
                <a:pos x="198" y="1018"/>
              </a:cxn>
              <a:cxn ang="0">
                <a:pos x="246" y="948"/>
              </a:cxn>
              <a:cxn ang="0">
                <a:pos x="289" y="865"/>
              </a:cxn>
              <a:cxn ang="0">
                <a:pos x="331" y="778"/>
              </a:cxn>
              <a:cxn ang="0">
                <a:pos x="370" y="688"/>
              </a:cxn>
              <a:cxn ang="0">
                <a:pos x="400" y="610"/>
              </a:cxn>
              <a:cxn ang="0">
                <a:pos x="430" y="517"/>
              </a:cxn>
              <a:cxn ang="0">
                <a:pos x="454" y="441"/>
              </a:cxn>
              <a:cxn ang="0">
                <a:pos x="487" y="336"/>
              </a:cxn>
              <a:cxn ang="0">
                <a:pos x="513" y="246"/>
              </a:cxn>
              <a:cxn ang="0">
                <a:pos x="535" y="166"/>
              </a:cxn>
              <a:cxn ang="0">
                <a:pos x="552" y="93"/>
              </a:cxn>
              <a:cxn ang="0">
                <a:pos x="562" y="57"/>
              </a:cxn>
              <a:cxn ang="0">
                <a:pos x="577" y="4"/>
              </a:cxn>
              <a:cxn ang="0">
                <a:pos x="577" y="133"/>
              </a:cxn>
              <a:cxn ang="0">
                <a:pos x="577" y="304"/>
              </a:cxn>
              <a:cxn ang="0">
                <a:pos x="577" y="478"/>
              </a:cxn>
              <a:cxn ang="0">
                <a:pos x="577" y="544"/>
              </a:cxn>
              <a:cxn ang="0">
                <a:pos x="577" y="634"/>
              </a:cxn>
              <a:cxn ang="0">
                <a:pos x="576" y="726"/>
              </a:cxn>
              <a:cxn ang="0">
                <a:pos x="577" y="985"/>
              </a:cxn>
              <a:cxn ang="0">
                <a:pos x="576" y="1419"/>
              </a:cxn>
              <a:cxn ang="0">
                <a:pos x="540" y="1438"/>
              </a:cxn>
              <a:cxn ang="0">
                <a:pos x="339" y="1438"/>
              </a:cxn>
              <a:cxn ang="0">
                <a:pos x="0" y="1438"/>
              </a:cxn>
              <a:cxn ang="0">
                <a:pos x="1" y="1290"/>
              </a:cxn>
              <a:cxn ang="0">
                <a:pos x="1" y="1197"/>
              </a:cxn>
              <a:cxn ang="0">
                <a:pos x="0" y="1153"/>
              </a:cxn>
            </a:cxnLst>
            <a:rect l="0" t="0" r="r" b="b"/>
            <a:pathLst>
              <a:path w="579" h="1440">
                <a:moveTo>
                  <a:pt x="0" y="1153"/>
                </a:moveTo>
                <a:cubicBezTo>
                  <a:pt x="42" y="1147"/>
                  <a:pt x="39" y="1149"/>
                  <a:pt x="81" y="1131"/>
                </a:cubicBezTo>
                <a:cubicBezTo>
                  <a:pt x="96" y="1123"/>
                  <a:pt x="93" y="1119"/>
                  <a:pt x="109" y="1114"/>
                </a:cubicBezTo>
                <a:cubicBezTo>
                  <a:pt x="136" y="1094"/>
                  <a:pt x="124" y="1102"/>
                  <a:pt x="141" y="1090"/>
                </a:cubicBezTo>
                <a:cubicBezTo>
                  <a:pt x="151" y="1075"/>
                  <a:pt x="155" y="1068"/>
                  <a:pt x="169" y="1057"/>
                </a:cubicBezTo>
                <a:cubicBezTo>
                  <a:pt x="175" y="1053"/>
                  <a:pt x="198" y="1018"/>
                  <a:pt x="198" y="1018"/>
                </a:cubicBezTo>
                <a:cubicBezTo>
                  <a:pt x="216" y="990"/>
                  <a:pt x="217" y="988"/>
                  <a:pt x="246" y="948"/>
                </a:cubicBezTo>
                <a:cubicBezTo>
                  <a:pt x="263" y="922"/>
                  <a:pt x="279" y="894"/>
                  <a:pt x="289" y="865"/>
                </a:cubicBezTo>
                <a:cubicBezTo>
                  <a:pt x="299" y="835"/>
                  <a:pt x="317" y="806"/>
                  <a:pt x="331" y="778"/>
                </a:cubicBezTo>
                <a:cubicBezTo>
                  <a:pt x="340" y="760"/>
                  <a:pt x="352" y="727"/>
                  <a:pt x="370" y="688"/>
                </a:cubicBezTo>
                <a:cubicBezTo>
                  <a:pt x="385" y="646"/>
                  <a:pt x="384" y="631"/>
                  <a:pt x="400" y="610"/>
                </a:cubicBezTo>
                <a:cubicBezTo>
                  <a:pt x="411" y="570"/>
                  <a:pt x="418" y="558"/>
                  <a:pt x="430" y="517"/>
                </a:cubicBezTo>
                <a:cubicBezTo>
                  <a:pt x="437" y="492"/>
                  <a:pt x="448" y="467"/>
                  <a:pt x="454" y="441"/>
                </a:cubicBezTo>
                <a:cubicBezTo>
                  <a:pt x="462" y="409"/>
                  <a:pt x="472" y="382"/>
                  <a:pt x="487" y="336"/>
                </a:cubicBezTo>
                <a:cubicBezTo>
                  <a:pt x="489" y="330"/>
                  <a:pt x="511" y="252"/>
                  <a:pt x="513" y="246"/>
                </a:cubicBezTo>
                <a:cubicBezTo>
                  <a:pt x="532" y="177"/>
                  <a:pt x="525" y="201"/>
                  <a:pt x="535" y="166"/>
                </a:cubicBezTo>
                <a:cubicBezTo>
                  <a:pt x="549" y="115"/>
                  <a:pt x="543" y="132"/>
                  <a:pt x="552" y="93"/>
                </a:cubicBezTo>
                <a:cubicBezTo>
                  <a:pt x="553" y="86"/>
                  <a:pt x="558" y="73"/>
                  <a:pt x="562" y="57"/>
                </a:cubicBezTo>
                <a:cubicBezTo>
                  <a:pt x="568" y="33"/>
                  <a:pt x="577" y="0"/>
                  <a:pt x="577" y="4"/>
                </a:cubicBezTo>
                <a:cubicBezTo>
                  <a:pt x="577" y="81"/>
                  <a:pt x="577" y="106"/>
                  <a:pt x="577" y="133"/>
                </a:cubicBezTo>
                <a:cubicBezTo>
                  <a:pt x="576" y="217"/>
                  <a:pt x="577" y="106"/>
                  <a:pt x="577" y="304"/>
                </a:cubicBezTo>
                <a:cubicBezTo>
                  <a:pt x="576" y="356"/>
                  <a:pt x="577" y="405"/>
                  <a:pt x="577" y="478"/>
                </a:cubicBezTo>
                <a:cubicBezTo>
                  <a:pt x="576" y="492"/>
                  <a:pt x="577" y="544"/>
                  <a:pt x="577" y="544"/>
                </a:cubicBezTo>
                <a:cubicBezTo>
                  <a:pt x="577" y="582"/>
                  <a:pt x="577" y="597"/>
                  <a:pt x="577" y="634"/>
                </a:cubicBezTo>
                <a:cubicBezTo>
                  <a:pt x="576" y="667"/>
                  <a:pt x="576" y="668"/>
                  <a:pt x="576" y="726"/>
                </a:cubicBezTo>
                <a:cubicBezTo>
                  <a:pt x="576" y="784"/>
                  <a:pt x="577" y="870"/>
                  <a:pt x="577" y="985"/>
                </a:cubicBezTo>
                <a:cubicBezTo>
                  <a:pt x="577" y="1082"/>
                  <a:pt x="579" y="1300"/>
                  <a:pt x="576" y="1419"/>
                </a:cubicBezTo>
                <a:cubicBezTo>
                  <a:pt x="574" y="1440"/>
                  <a:pt x="565" y="1440"/>
                  <a:pt x="540" y="1438"/>
                </a:cubicBezTo>
                <a:cubicBezTo>
                  <a:pt x="482" y="1436"/>
                  <a:pt x="398" y="1440"/>
                  <a:pt x="339" y="1438"/>
                </a:cubicBezTo>
                <a:cubicBezTo>
                  <a:pt x="217" y="1440"/>
                  <a:pt x="121" y="1440"/>
                  <a:pt x="0" y="1438"/>
                </a:cubicBezTo>
                <a:cubicBezTo>
                  <a:pt x="3" y="1385"/>
                  <a:pt x="3" y="1357"/>
                  <a:pt x="1" y="1290"/>
                </a:cubicBezTo>
                <a:cubicBezTo>
                  <a:pt x="0" y="1263"/>
                  <a:pt x="1" y="1231"/>
                  <a:pt x="1" y="1197"/>
                </a:cubicBezTo>
                <a:cubicBezTo>
                  <a:pt x="2" y="1187"/>
                  <a:pt x="10" y="1158"/>
                  <a:pt x="0" y="1153"/>
                </a:cubicBez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6387" name="Picture 3" descr="H6W61P0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27000"/>
            <a:ext cx="4267200" cy="2844800"/>
          </a:xfrm>
          <a:prstGeom prst="rect">
            <a:avLst/>
          </a:prstGeom>
          <a:noFill/>
        </p:spPr>
      </p:pic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1676400" y="8382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1676400" y="2514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34" name="Object 50"/>
          <p:cNvGraphicFramePr>
            <a:graphicFrameLocks noChangeAspect="1"/>
          </p:cNvGraphicFramePr>
          <p:nvPr/>
        </p:nvGraphicFramePr>
        <p:xfrm>
          <a:off x="2590800" y="1447800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Equation" r:id="rId11" imgW="609480" imgH="228600" progId="">
                  <p:embed/>
                </p:oleObj>
              </mc:Choice>
              <mc:Fallback>
                <p:oleObj name="Equation" r:id="rId11" imgW="609480" imgH="22860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11430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35" name="Freeform 51"/>
          <p:cNvSpPr>
            <a:spLocks/>
          </p:cNvSpPr>
          <p:nvPr/>
        </p:nvSpPr>
        <p:spPr bwMode="auto">
          <a:xfrm>
            <a:off x="2590800" y="409575"/>
            <a:ext cx="1588" cy="2279650"/>
          </a:xfrm>
          <a:custGeom>
            <a:avLst/>
            <a:gdLst/>
            <a:ahLst/>
            <a:cxnLst>
              <a:cxn ang="0">
                <a:pos x="0" y="1436"/>
              </a:cxn>
              <a:cxn ang="0">
                <a:pos x="0" y="0"/>
              </a:cxn>
            </a:cxnLst>
            <a:rect l="0" t="0" r="r" b="b"/>
            <a:pathLst>
              <a:path w="1" h="1436">
                <a:moveTo>
                  <a:pt x="0" y="14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506413" y="3087688"/>
            <a:ext cx="8027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can use the washer method if we split it into two parts:</a:t>
            </a:r>
          </a:p>
        </p:txBody>
      </p:sp>
      <p:sp>
        <p:nvSpPr>
          <p:cNvPr id="16442" name="Freeform 58"/>
          <p:cNvSpPr>
            <a:spLocks/>
          </p:cNvSpPr>
          <p:nvPr/>
        </p:nvSpPr>
        <p:spPr bwMode="auto">
          <a:xfrm>
            <a:off x="1676400" y="2233613"/>
            <a:ext cx="9096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3" y="0"/>
              </a:cxn>
            </a:cxnLst>
            <a:rect l="0" t="0" r="r" b="b"/>
            <a:pathLst>
              <a:path w="573" h="1">
                <a:moveTo>
                  <a:pt x="0" y="0"/>
                </a:moveTo>
                <a:lnTo>
                  <a:pt x="57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4" name="Freeform 60"/>
          <p:cNvSpPr>
            <a:spLocks/>
          </p:cNvSpPr>
          <p:nvPr/>
        </p:nvSpPr>
        <p:spPr bwMode="auto">
          <a:xfrm>
            <a:off x="2014538" y="1981200"/>
            <a:ext cx="5762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3" y="1"/>
              </a:cxn>
            </a:cxnLst>
            <a:rect l="0" t="0" r="r" b="b"/>
            <a:pathLst>
              <a:path w="363" h="1">
                <a:moveTo>
                  <a:pt x="0" y="0"/>
                </a:moveTo>
                <a:lnTo>
                  <a:pt x="363" y="1"/>
                </a:lnTo>
              </a:path>
            </a:pathLst>
          </a:custGeom>
          <a:noFill/>
          <a:ln w="25400">
            <a:solidFill>
              <a:srgbClr val="00CC99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45" name="Object 61"/>
          <p:cNvGraphicFramePr>
            <a:graphicFrameLocks noChangeAspect="1"/>
          </p:cNvGraphicFramePr>
          <p:nvPr/>
        </p:nvGraphicFramePr>
        <p:xfrm>
          <a:off x="533400" y="4343400"/>
          <a:ext cx="33528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13" imgW="1866600" imgH="342720" progId="">
                  <p:embed/>
                </p:oleObj>
              </mc:Choice>
              <mc:Fallback>
                <p:oleObj name="Equation" r:id="rId13" imgW="1866600" imgH="34272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33528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46" name="Object 62"/>
          <p:cNvGraphicFramePr>
            <a:graphicFrameLocks noChangeAspect="1"/>
          </p:cNvGraphicFramePr>
          <p:nvPr/>
        </p:nvGraphicFramePr>
        <p:xfrm>
          <a:off x="603250" y="3683000"/>
          <a:ext cx="10731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Equation" r:id="rId15" imgW="596880" imgH="228600" progId="">
                  <p:embed/>
                </p:oleObj>
              </mc:Choice>
              <mc:Fallback>
                <p:oleObj name="Equation" r:id="rId15" imgW="596880" imgH="22860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3683000"/>
                        <a:ext cx="10731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47" name="Object 63"/>
          <p:cNvGraphicFramePr>
            <a:graphicFrameLocks noChangeAspect="1"/>
          </p:cNvGraphicFramePr>
          <p:nvPr/>
        </p:nvGraphicFramePr>
        <p:xfrm>
          <a:off x="2146300" y="3635375"/>
          <a:ext cx="11874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17" imgW="660240" imgH="253800" progId="">
                  <p:embed/>
                </p:oleObj>
              </mc:Choice>
              <mc:Fallback>
                <p:oleObj name="Equation" r:id="rId17" imgW="660240" imgH="25380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3635375"/>
                        <a:ext cx="11874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48" name="Line 64"/>
          <p:cNvSpPr>
            <a:spLocks noChangeShapeType="1"/>
          </p:cNvSpPr>
          <p:nvPr/>
        </p:nvSpPr>
        <p:spPr bwMode="auto">
          <a:xfrm flipV="1">
            <a:off x="1066800" y="48768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AutoShape 65"/>
          <p:cNvSpPr>
            <a:spLocks/>
          </p:cNvSpPr>
          <p:nvPr/>
        </p:nvSpPr>
        <p:spPr bwMode="auto">
          <a:xfrm rot="16200000">
            <a:off x="1866900" y="46101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 flipV="1">
            <a:off x="2667000" y="4876800"/>
            <a:ext cx="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1" name="AutoShape 67"/>
          <p:cNvSpPr>
            <a:spLocks/>
          </p:cNvSpPr>
          <p:nvPr/>
        </p:nvSpPr>
        <p:spPr bwMode="auto">
          <a:xfrm rot="16200000">
            <a:off x="3352800" y="4572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685800" y="52260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outer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1600200" y="50736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inner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2063750" y="57150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thickness</a:t>
            </a:r>
          </a:p>
          <a:p>
            <a:pPr algn="ctr"/>
            <a:r>
              <a:rPr lang="en-US" sz="1800">
                <a:solidFill>
                  <a:schemeClr val="accent2"/>
                </a:solidFill>
              </a:rPr>
              <a:t>of slice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2971800" y="50292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cylinder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228600" y="5972175"/>
            <a:ext cx="2273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Japanese Spider Crab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Georgia Aquarium, Atlanta</a:t>
            </a:r>
          </a:p>
        </p:txBody>
      </p:sp>
      <p:graphicFrame>
        <p:nvGraphicFramePr>
          <p:cNvPr id="16472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134584"/>
              </p:ext>
            </p:extLst>
          </p:nvPr>
        </p:nvGraphicFramePr>
        <p:xfrm>
          <a:off x="4241800" y="4381500"/>
          <a:ext cx="22129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Equation" r:id="rId19" imgW="1231560" imgH="330120" progId="">
                  <p:embed/>
                </p:oleObj>
              </mc:Choice>
              <mc:Fallback>
                <p:oleObj name="Equation" r:id="rId19" imgW="1231560" imgH="33012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381500"/>
                        <a:ext cx="221297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3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719964"/>
              </p:ext>
            </p:extLst>
          </p:nvPr>
        </p:nvGraphicFramePr>
        <p:xfrm>
          <a:off x="4241800" y="4975225"/>
          <a:ext cx="25114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tion" r:id="rId21" imgW="1396800" imgH="482400" progId="">
                  <p:embed/>
                </p:oleObj>
              </mc:Choice>
              <mc:Fallback>
                <p:oleObj name="Equation" r:id="rId21" imgW="1396800" imgH="482400" progId="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975225"/>
                        <a:ext cx="2511425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7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052046"/>
              </p:ext>
            </p:extLst>
          </p:nvPr>
        </p:nvGraphicFramePr>
        <p:xfrm>
          <a:off x="4267200" y="5954712"/>
          <a:ext cx="11874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23" imgW="660240" imgH="177480" progId="">
                  <p:embed/>
                </p:oleObj>
              </mc:Choice>
              <mc:Fallback>
                <p:oleObj name="Equation" r:id="rId23" imgW="660240" imgH="17748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954712"/>
                        <a:ext cx="118745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78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032547"/>
              </p:ext>
            </p:extLst>
          </p:nvPr>
        </p:nvGraphicFramePr>
        <p:xfrm>
          <a:off x="5540375" y="5954712"/>
          <a:ext cx="7080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25" imgW="393480" imgH="177480" progId="">
                  <p:embed/>
                </p:oleObj>
              </mc:Choice>
              <mc:Fallback>
                <p:oleObj name="Equation" r:id="rId25" imgW="393480" imgH="17748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5954712"/>
                        <a:ext cx="7080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800" y="152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1" grpId="0" autoUpdateAnimBg="0"/>
      <p:bldP spid="16442" grpId="0" animBg="1"/>
      <p:bldP spid="16444" grpId="0" animBg="1"/>
      <p:bldP spid="16448" grpId="0" animBg="1"/>
      <p:bldP spid="16449" grpId="0" animBg="1"/>
      <p:bldP spid="16450" grpId="0" animBg="1"/>
      <p:bldP spid="16451" grpId="0" animBg="1"/>
      <p:bldP spid="16452" grpId="0" autoUpdateAnimBg="0"/>
      <p:bldP spid="16453" grpId="0" autoUpdateAnimBg="0"/>
      <p:bldP spid="16454" grpId="0" autoUpdateAnimBg="0"/>
      <p:bldP spid="164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1" name="Freeform 69"/>
          <p:cNvSpPr>
            <a:spLocks/>
          </p:cNvSpPr>
          <p:nvPr/>
        </p:nvSpPr>
        <p:spPr bwMode="auto">
          <a:xfrm>
            <a:off x="1674813" y="403225"/>
            <a:ext cx="919162" cy="2286000"/>
          </a:xfrm>
          <a:custGeom>
            <a:avLst/>
            <a:gdLst/>
            <a:ahLst/>
            <a:cxnLst>
              <a:cxn ang="0">
                <a:pos x="0" y="1153"/>
              </a:cxn>
              <a:cxn ang="0">
                <a:pos x="81" y="1131"/>
              </a:cxn>
              <a:cxn ang="0">
                <a:pos x="109" y="1114"/>
              </a:cxn>
              <a:cxn ang="0">
                <a:pos x="141" y="1090"/>
              </a:cxn>
              <a:cxn ang="0">
                <a:pos x="169" y="1057"/>
              </a:cxn>
              <a:cxn ang="0">
                <a:pos x="198" y="1018"/>
              </a:cxn>
              <a:cxn ang="0">
                <a:pos x="246" y="948"/>
              </a:cxn>
              <a:cxn ang="0">
                <a:pos x="289" y="865"/>
              </a:cxn>
              <a:cxn ang="0">
                <a:pos x="331" y="778"/>
              </a:cxn>
              <a:cxn ang="0">
                <a:pos x="370" y="688"/>
              </a:cxn>
              <a:cxn ang="0">
                <a:pos x="400" y="610"/>
              </a:cxn>
              <a:cxn ang="0">
                <a:pos x="430" y="517"/>
              </a:cxn>
              <a:cxn ang="0">
                <a:pos x="454" y="441"/>
              </a:cxn>
              <a:cxn ang="0">
                <a:pos x="487" y="336"/>
              </a:cxn>
              <a:cxn ang="0">
                <a:pos x="513" y="246"/>
              </a:cxn>
              <a:cxn ang="0">
                <a:pos x="535" y="166"/>
              </a:cxn>
              <a:cxn ang="0">
                <a:pos x="552" y="93"/>
              </a:cxn>
              <a:cxn ang="0">
                <a:pos x="562" y="57"/>
              </a:cxn>
              <a:cxn ang="0">
                <a:pos x="577" y="4"/>
              </a:cxn>
              <a:cxn ang="0">
                <a:pos x="577" y="133"/>
              </a:cxn>
              <a:cxn ang="0">
                <a:pos x="577" y="304"/>
              </a:cxn>
              <a:cxn ang="0">
                <a:pos x="577" y="478"/>
              </a:cxn>
              <a:cxn ang="0">
                <a:pos x="577" y="544"/>
              </a:cxn>
              <a:cxn ang="0">
                <a:pos x="577" y="634"/>
              </a:cxn>
              <a:cxn ang="0">
                <a:pos x="576" y="726"/>
              </a:cxn>
              <a:cxn ang="0">
                <a:pos x="577" y="985"/>
              </a:cxn>
              <a:cxn ang="0">
                <a:pos x="576" y="1419"/>
              </a:cxn>
              <a:cxn ang="0">
                <a:pos x="540" y="1438"/>
              </a:cxn>
              <a:cxn ang="0">
                <a:pos x="339" y="1438"/>
              </a:cxn>
              <a:cxn ang="0">
                <a:pos x="0" y="1438"/>
              </a:cxn>
              <a:cxn ang="0">
                <a:pos x="1" y="1290"/>
              </a:cxn>
              <a:cxn ang="0">
                <a:pos x="1" y="1197"/>
              </a:cxn>
              <a:cxn ang="0">
                <a:pos x="0" y="1153"/>
              </a:cxn>
            </a:cxnLst>
            <a:rect l="0" t="0" r="r" b="b"/>
            <a:pathLst>
              <a:path w="579" h="1440">
                <a:moveTo>
                  <a:pt x="0" y="1153"/>
                </a:moveTo>
                <a:cubicBezTo>
                  <a:pt x="42" y="1147"/>
                  <a:pt x="39" y="1149"/>
                  <a:pt x="81" y="1131"/>
                </a:cubicBezTo>
                <a:cubicBezTo>
                  <a:pt x="96" y="1123"/>
                  <a:pt x="93" y="1119"/>
                  <a:pt x="109" y="1114"/>
                </a:cubicBezTo>
                <a:cubicBezTo>
                  <a:pt x="136" y="1094"/>
                  <a:pt x="124" y="1102"/>
                  <a:pt x="141" y="1090"/>
                </a:cubicBezTo>
                <a:cubicBezTo>
                  <a:pt x="151" y="1075"/>
                  <a:pt x="155" y="1068"/>
                  <a:pt x="169" y="1057"/>
                </a:cubicBezTo>
                <a:cubicBezTo>
                  <a:pt x="175" y="1053"/>
                  <a:pt x="198" y="1018"/>
                  <a:pt x="198" y="1018"/>
                </a:cubicBezTo>
                <a:cubicBezTo>
                  <a:pt x="216" y="990"/>
                  <a:pt x="217" y="988"/>
                  <a:pt x="246" y="948"/>
                </a:cubicBezTo>
                <a:cubicBezTo>
                  <a:pt x="263" y="922"/>
                  <a:pt x="279" y="894"/>
                  <a:pt x="289" y="865"/>
                </a:cubicBezTo>
                <a:cubicBezTo>
                  <a:pt x="299" y="835"/>
                  <a:pt x="317" y="806"/>
                  <a:pt x="331" y="778"/>
                </a:cubicBezTo>
                <a:cubicBezTo>
                  <a:pt x="340" y="760"/>
                  <a:pt x="352" y="727"/>
                  <a:pt x="370" y="688"/>
                </a:cubicBezTo>
                <a:cubicBezTo>
                  <a:pt x="385" y="646"/>
                  <a:pt x="384" y="631"/>
                  <a:pt x="400" y="610"/>
                </a:cubicBezTo>
                <a:cubicBezTo>
                  <a:pt x="411" y="570"/>
                  <a:pt x="418" y="558"/>
                  <a:pt x="430" y="517"/>
                </a:cubicBezTo>
                <a:cubicBezTo>
                  <a:pt x="437" y="492"/>
                  <a:pt x="448" y="467"/>
                  <a:pt x="454" y="441"/>
                </a:cubicBezTo>
                <a:cubicBezTo>
                  <a:pt x="462" y="409"/>
                  <a:pt x="472" y="382"/>
                  <a:pt x="487" y="336"/>
                </a:cubicBezTo>
                <a:cubicBezTo>
                  <a:pt x="489" y="330"/>
                  <a:pt x="511" y="252"/>
                  <a:pt x="513" y="246"/>
                </a:cubicBezTo>
                <a:cubicBezTo>
                  <a:pt x="532" y="177"/>
                  <a:pt x="525" y="201"/>
                  <a:pt x="535" y="166"/>
                </a:cubicBezTo>
                <a:cubicBezTo>
                  <a:pt x="549" y="115"/>
                  <a:pt x="543" y="132"/>
                  <a:pt x="552" y="93"/>
                </a:cubicBezTo>
                <a:cubicBezTo>
                  <a:pt x="553" y="86"/>
                  <a:pt x="558" y="73"/>
                  <a:pt x="562" y="57"/>
                </a:cubicBezTo>
                <a:cubicBezTo>
                  <a:pt x="568" y="33"/>
                  <a:pt x="577" y="0"/>
                  <a:pt x="577" y="4"/>
                </a:cubicBezTo>
                <a:cubicBezTo>
                  <a:pt x="577" y="81"/>
                  <a:pt x="577" y="106"/>
                  <a:pt x="577" y="133"/>
                </a:cubicBezTo>
                <a:cubicBezTo>
                  <a:pt x="576" y="217"/>
                  <a:pt x="577" y="106"/>
                  <a:pt x="577" y="304"/>
                </a:cubicBezTo>
                <a:cubicBezTo>
                  <a:pt x="576" y="356"/>
                  <a:pt x="577" y="405"/>
                  <a:pt x="577" y="478"/>
                </a:cubicBezTo>
                <a:cubicBezTo>
                  <a:pt x="576" y="492"/>
                  <a:pt x="577" y="544"/>
                  <a:pt x="577" y="544"/>
                </a:cubicBezTo>
                <a:cubicBezTo>
                  <a:pt x="577" y="582"/>
                  <a:pt x="577" y="597"/>
                  <a:pt x="577" y="634"/>
                </a:cubicBezTo>
                <a:cubicBezTo>
                  <a:pt x="576" y="667"/>
                  <a:pt x="576" y="668"/>
                  <a:pt x="576" y="726"/>
                </a:cubicBezTo>
                <a:cubicBezTo>
                  <a:pt x="576" y="784"/>
                  <a:pt x="577" y="870"/>
                  <a:pt x="577" y="985"/>
                </a:cubicBezTo>
                <a:cubicBezTo>
                  <a:pt x="577" y="1082"/>
                  <a:pt x="579" y="1300"/>
                  <a:pt x="576" y="1419"/>
                </a:cubicBezTo>
                <a:cubicBezTo>
                  <a:pt x="574" y="1440"/>
                  <a:pt x="565" y="1440"/>
                  <a:pt x="540" y="1438"/>
                </a:cubicBezTo>
                <a:cubicBezTo>
                  <a:pt x="482" y="1436"/>
                  <a:pt x="398" y="1440"/>
                  <a:pt x="339" y="1438"/>
                </a:cubicBezTo>
                <a:cubicBezTo>
                  <a:pt x="217" y="1440"/>
                  <a:pt x="121" y="1440"/>
                  <a:pt x="0" y="1438"/>
                </a:cubicBezTo>
                <a:cubicBezTo>
                  <a:pt x="3" y="1385"/>
                  <a:pt x="3" y="1357"/>
                  <a:pt x="1" y="1290"/>
                </a:cubicBezTo>
                <a:cubicBezTo>
                  <a:pt x="0" y="1263"/>
                  <a:pt x="1" y="1231"/>
                  <a:pt x="1" y="1197"/>
                </a:cubicBezTo>
                <a:cubicBezTo>
                  <a:pt x="2" y="1187"/>
                  <a:pt x="10" y="1158"/>
                  <a:pt x="0" y="1153"/>
                </a:cubicBez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314" name="Picture 2" descr="H6W61P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4267200" cy="2844800"/>
          </a:xfrm>
          <a:prstGeom prst="rect">
            <a:avLst/>
          </a:prstGeom>
          <a:noFill/>
        </p:spPr>
      </p:pic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806825" y="228600"/>
            <a:ext cx="1835150" cy="2492375"/>
            <a:chOff x="2398" y="144"/>
            <a:chExt cx="1156" cy="1570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400" y="384"/>
              <a:ext cx="1146" cy="1319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auto">
            <a:xfrm>
              <a:off x="2400" y="144"/>
              <a:ext cx="1152" cy="240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406" y="247"/>
              <a:ext cx="1140" cy="374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2496" y="480"/>
              <a:ext cx="960" cy="240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504" y="576"/>
              <a:ext cx="944" cy="345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2592" y="806"/>
              <a:ext cx="768" cy="240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2602" y="903"/>
              <a:ext cx="754" cy="230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2688" y="1046"/>
              <a:ext cx="576" cy="202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2694" y="1152"/>
              <a:ext cx="570" cy="144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2784" y="1209"/>
              <a:ext cx="384" cy="15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792" y="1296"/>
              <a:ext cx="374" cy="96"/>
            </a:xfrm>
            <a:prstGeom prst="rect">
              <a:avLst/>
            </a:prstGeom>
            <a:solidFill>
              <a:srgbClr val="FFE1C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2880" y="1353"/>
              <a:ext cx="192" cy="87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auto">
            <a:xfrm>
              <a:off x="2398" y="249"/>
              <a:ext cx="1156" cy="1465"/>
            </a:xfrm>
            <a:custGeom>
              <a:avLst/>
              <a:gdLst/>
              <a:ahLst/>
              <a:cxnLst>
                <a:cxn ang="0">
                  <a:pos x="8" y="39"/>
                </a:cxn>
                <a:cxn ang="0">
                  <a:pos x="44" y="179"/>
                </a:cxn>
                <a:cxn ang="0">
                  <a:pos x="85" y="326"/>
                </a:cxn>
                <a:cxn ang="0">
                  <a:pos x="113" y="417"/>
                </a:cxn>
                <a:cxn ang="0">
                  <a:pos x="146" y="519"/>
                </a:cxn>
                <a:cxn ang="0">
                  <a:pos x="176" y="612"/>
                </a:cxn>
                <a:cxn ang="0">
                  <a:pos x="214" y="710"/>
                </a:cxn>
                <a:cxn ang="0">
                  <a:pos x="254" y="810"/>
                </a:cxn>
                <a:cxn ang="0">
                  <a:pos x="302" y="911"/>
                </a:cxn>
                <a:cxn ang="0">
                  <a:pos x="347" y="990"/>
                </a:cxn>
                <a:cxn ang="0">
                  <a:pos x="386" y="1044"/>
                </a:cxn>
                <a:cxn ang="0">
                  <a:pos x="430" y="1097"/>
                </a:cxn>
                <a:cxn ang="0">
                  <a:pos x="514" y="1158"/>
                </a:cxn>
                <a:cxn ang="0">
                  <a:pos x="586" y="1173"/>
                </a:cxn>
                <a:cxn ang="0">
                  <a:pos x="674" y="1143"/>
                </a:cxn>
                <a:cxn ang="0">
                  <a:pos x="770" y="1047"/>
                </a:cxn>
                <a:cxn ang="0">
                  <a:pos x="833" y="950"/>
                </a:cxn>
                <a:cxn ang="0">
                  <a:pos x="881" y="855"/>
                </a:cxn>
                <a:cxn ang="0">
                  <a:pos x="922" y="761"/>
                </a:cxn>
                <a:cxn ang="0">
                  <a:pos x="962" y="663"/>
                </a:cxn>
                <a:cxn ang="0">
                  <a:pos x="997" y="564"/>
                </a:cxn>
                <a:cxn ang="0">
                  <a:pos x="1028" y="468"/>
                </a:cxn>
                <a:cxn ang="0">
                  <a:pos x="1058" y="375"/>
                </a:cxn>
                <a:cxn ang="0">
                  <a:pos x="1087" y="270"/>
                </a:cxn>
                <a:cxn ang="0">
                  <a:pos x="1117" y="161"/>
                </a:cxn>
                <a:cxn ang="0">
                  <a:pos x="1141" y="65"/>
                </a:cxn>
                <a:cxn ang="0">
                  <a:pos x="1153" y="2"/>
                </a:cxn>
                <a:cxn ang="0">
                  <a:pos x="1154" y="87"/>
                </a:cxn>
                <a:cxn ang="0">
                  <a:pos x="1154" y="183"/>
                </a:cxn>
                <a:cxn ang="0">
                  <a:pos x="1154" y="279"/>
                </a:cxn>
                <a:cxn ang="0">
                  <a:pos x="1154" y="423"/>
                </a:cxn>
                <a:cxn ang="0">
                  <a:pos x="1154" y="567"/>
                </a:cxn>
                <a:cxn ang="0">
                  <a:pos x="1154" y="759"/>
                </a:cxn>
                <a:cxn ang="0">
                  <a:pos x="1154" y="903"/>
                </a:cxn>
                <a:cxn ang="0">
                  <a:pos x="1154" y="1047"/>
                </a:cxn>
                <a:cxn ang="0">
                  <a:pos x="1154" y="1143"/>
                </a:cxn>
                <a:cxn ang="0">
                  <a:pos x="1154" y="1239"/>
                </a:cxn>
                <a:cxn ang="0">
                  <a:pos x="1154" y="1335"/>
                </a:cxn>
                <a:cxn ang="0">
                  <a:pos x="1141" y="1461"/>
                </a:cxn>
                <a:cxn ang="0">
                  <a:pos x="1010" y="1461"/>
                </a:cxn>
                <a:cxn ang="0">
                  <a:pos x="869" y="1461"/>
                </a:cxn>
                <a:cxn ang="0">
                  <a:pos x="764" y="1461"/>
                </a:cxn>
                <a:cxn ang="0">
                  <a:pos x="644" y="1461"/>
                </a:cxn>
                <a:cxn ang="0">
                  <a:pos x="475" y="1460"/>
                </a:cxn>
                <a:cxn ang="0">
                  <a:pos x="373" y="1461"/>
                </a:cxn>
                <a:cxn ang="0">
                  <a:pos x="223" y="1461"/>
                </a:cxn>
                <a:cxn ang="0">
                  <a:pos x="88" y="1460"/>
                </a:cxn>
                <a:cxn ang="0">
                  <a:pos x="2" y="1451"/>
                </a:cxn>
                <a:cxn ang="0">
                  <a:pos x="2" y="1335"/>
                </a:cxn>
                <a:cxn ang="0">
                  <a:pos x="2" y="1239"/>
                </a:cxn>
                <a:cxn ang="0">
                  <a:pos x="2" y="1095"/>
                </a:cxn>
                <a:cxn ang="0">
                  <a:pos x="2" y="951"/>
                </a:cxn>
                <a:cxn ang="0">
                  <a:pos x="2" y="855"/>
                </a:cxn>
                <a:cxn ang="0">
                  <a:pos x="2" y="711"/>
                </a:cxn>
                <a:cxn ang="0">
                  <a:pos x="2" y="615"/>
                </a:cxn>
                <a:cxn ang="0">
                  <a:pos x="2" y="519"/>
                </a:cxn>
                <a:cxn ang="0">
                  <a:pos x="2" y="375"/>
                </a:cxn>
                <a:cxn ang="0">
                  <a:pos x="2" y="279"/>
                </a:cxn>
                <a:cxn ang="0">
                  <a:pos x="2" y="135"/>
                </a:cxn>
                <a:cxn ang="0">
                  <a:pos x="2" y="8"/>
                </a:cxn>
              </a:cxnLst>
              <a:rect l="0" t="0" r="r" b="b"/>
              <a:pathLst>
                <a:path w="1156" h="1465">
                  <a:moveTo>
                    <a:pt x="2" y="8"/>
                  </a:moveTo>
                  <a:cubicBezTo>
                    <a:pt x="3" y="0"/>
                    <a:pt x="5" y="26"/>
                    <a:pt x="8" y="39"/>
                  </a:cubicBezTo>
                  <a:cubicBezTo>
                    <a:pt x="11" y="52"/>
                    <a:pt x="13" y="61"/>
                    <a:pt x="19" y="84"/>
                  </a:cubicBezTo>
                  <a:cubicBezTo>
                    <a:pt x="25" y="107"/>
                    <a:pt x="36" y="149"/>
                    <a:pt x="44" y="179"/>
                  </a:cubicBezTo>
                  <a:cubicBezTo>
                    <a:pt x="52" y="209"/>
                    <a:pt x="60" y="242"/>
                    <a:pt x="67" y="266"/>
                  </a:cubicBezTo>
                  <a:cubicBezTo>
                    <a:pt x="74" y="290"/>
                    <a:pt x="80" y="308"/>
                    <a:pt x="85" y="326"/>
                  </a:cubicBezTo>
                  <a:cubicBezTo>
                    <a:pt x="90" y="344"/>
                    <a:pt x="93" y="360"/>
                    <a:pt x="98" y="375"/>
                  </a:cubicBezTo>
                  <a:cubicBezTo>
                    <a:pt x="103" y="390"/>
                    <a:pt x="108" y="401"/>
                    <a:pt x="113" y="417"/>
                  </a:cubicBezTo>
                  <a:cubicBezTo>
                    <a:pt x="118" y="433"/>
                    <a:pt x="125" y="454"/>
                    <a:pt x="130" y="471"/>
                  </a:cubicBezTo>
                  <a:cubicBezTo>
                    <a:pt x="135" y="488"/>
                    <a:pt x="141" y="503"/>
                    <a:pt x="146" y="519"/>
                  </a:cubicBezTo>
                  <a:cubicBezTo>
                    <a:pt x="151" y="535"/>
                    <a:pt x="158" y="555"/>
                    <a:pt x="163" y="570"/>
                  </a:cubicBezTo>
                  <a:cubicBezTo>
                    <a:pt x="168" y="585"/>
                    <a:pt x="171" y="597"/>
                    <a:pt x="176" y="612"/>
                  </a:cubicBezTo>
                  <a:cubicBezTo>
                    <a:pt x="181" y="627"/>
                    <a:pt x="188" y="647"/>
                    <a:pt x="194" y="663"/>
                  </a:cubicBezTo>
                  <a:cubicBezTo>
                    <a:pt x="200" y="679"/>
                    <a:pt x="208" y="695"/>
                    <a:pt x="214" y="710"/>
                  </a:cubicBezTo>
                  <a:cubicBezTo>
                    <a:pt x="220" y="725"/>
                    <a:pt x="223" y="738"/>
                    <a:pt x="230" y="755"/>
                  </a:cubicBezTo>
                  <a:cubicBezTo>
                    <a:pt x="237" y="772"/>
                    <a:pt x="246" y="793"/>
                    <a:pt x="254" y="810"/>
                  </a:cubicBezTo>
                  <a:cubicBezTo>
                    <a:pt x="262" y="827"/>
                    <a:pt x="269" y="838"/>
                    <a:pt x="277" y="855"/>
                  </a:cubicBezTo>
                  <a:cubicBezTo>
                    <a:pt x="285" y="872"/>
                    <a:pt x="294" y="894"/>
                    <a:pt x="302" y="911"/>
                  </a:cubicBezTo>
                  <a:cubicBezTo>
                    <a:pt x="310" y="928"/>
                    <a:pt x="321" y="943"/>
                    <a:pt x="328" y="956"/>
                  </a:cubicBezTo>
                  <a:cubicBezTo>
                    <a:pt x="335" y="969"/>
                    <a:pt x="340" y="980"/>
                    <a:pt x="347" y="990"/>
                  </a:cubicBezTo>
                  <a:cubicBezTo>
                    <a:pt x="354" y="1000"/>
                    <a:pt x="361" y="1008"/>
                    <a:pt x="367" y="1017"/>
                  </a:cubicBezTo>
                  <a:cubicBezTo>
                    <a:pt x="373" y="1026"/>
                    <a:pt x="380" y="1035"/>
                    <a:pt x="386" y="1044"/>
                  </a:cubicBezTo>
                  <a:cubicBezTo>
                    <a:pt x="392" y="1053"/>
                    <a:pt x="399" y="1061"/>
                    <a:pt x="406" y="1070"/>
                  </a:cubicBezTo>
                  <a:cubicBezTo>
                    <a:pt x="413" y="1079"/>
                    <a:pt x="417" y="1085"/>
                    <a:pt x="430" y="1097"/>
                  </a:cubicBezTo>
                  <a:cubicBezTo>
                    <a:pt x="443" y="1109"/>
                    <a:pt x="468" y="1133"/>
                    <a:pt x="482" y="1143"/>
                  </a:cubicBezTo>
                  <a:cubicBezTo>
                    <a:pt x="496" y="1153"/>
                    <a:pt x="504" y="1154"/>
                    <a:pt x="514" y="1158"/>
                  </a:cubicBezTo>
                  <a:cubicBezTo>
                    <a:pt x="524" y="1162"/>
                    <a:pt x="530" y="1168"/>
                    <a:pt x="542" y="1170"/>
                  </a:cubicBezTo>
                  <a:cubicBezTo>
                    <a:pt x="554" y="1172"/>
                    <a:pt x="572" y="1173"/>
                    <a:pt x="586" y="1173"/>
                  </a:cubicBezTo>
                  <a:cubicBezTo>
                    <a:pt x="600" y="1173"/>
                    <a:pt x="613" y="1172"/>
                    <a:pt x="628" y="1167"/>
                  </a:cubicBezTo>
                  <a:cubicBezTo>
                    <a:pt x="643" y="1162"/>
                    <a:pt x="658" y="1155"/>
                    <a:pt x="674" y="1143"/>
                  </a:cubicBezTo>
                  <a:cubicBezTo>
                    <a:pt x="690" y="1131"/>
                    <a:pt x="709" y="1113"/>
                    <a:pt x="725" y="1097"/>
                  </a:cubicBezTo>
                  <a:cubicBezTo>
                    <a:pt x="741" y="1081"/>
                    <a:pt x="758" y="1062"/>
                    <a:pt x="770" y="1047"/>
                  </a:cubicBezTo>
                  <a:cubicBezTo>
                    <a:pt x="782" y="1032"/>
                    <a:pt x="787" y="1023"/>
                    <a:pt x="797" y="1007"/>
                  </a:cubicBezTo>
                  <a:cubicBezTo>
                    <a:pt x="807" y="991"/>
                    <a:pt x="823" y="967"/>
                    <a:pt x="833" y="950"/>
                  </a:cubicBezTo>
                  <a:cubicBezTo>
                    <a:pt x="843" y="933"/>
                    <a:pt x="848" y="919"/>
                    <a:pt x="856" y="903"/>
                  </a:cubicBezTo>
                  <a:cubicBezTo>
                    <a:pt x="864" y="887"/>
                    <a:pt x="874" y="870"/>
                    <a:pt x="881" y="855"/>
                  </a:cubicBezTo>
                  <a:cubicBezTo>
                    <a:pt x="888" y="840"/>
                    <a:pt x="894" y="829"/>
                    <a:pt x="901" y="813"/>
                  </a:cubicBezTo>
                  <a:cubicBezTo>
                    <a:pt x="908" y="797"/>
                    <a:pt x="915" y="779"/>
                    <a:pt x="922" y="761"/>
                  </a:cubicBezTo>
                  <a:cubicBezTo>
                    <a:pt x="929" y="743"/>
                    <a:pt x="937" y="724"/>
                    <a:pt x="944" y="708"/>
                  </a:cubicBezTo>
                  <a:cubicBezTo>
                    <a:pt x="951" y="692"/>
                    <a:pt x="956" y="679"/>
                    <a:pt x="962" y="663"/>
                  </a:cubicBezTo>
                  <a:cubicBezTo>
                    <a:pt x="968" y="647"/>
                    <a:pt x="974" y="627"/>
                    <a:pt x="980" y="611"/>
                  </a:cubicBezTo>
                  <a:cubicBezTo>
                    <a:pt x="986" y="595"/>
                    <a:pt x="992" y="580"/>
                    <a:pt x="997" y="564"/>
                  </a:cubicBezTo>
                  <a:cubicBezTo>
                    <a:pt x="1002" y="548"/>
                    <a:pt x="1008" y="531"/>
                    <a:pt x="1013" y="515"/>
                  </a:cubicBezTo>
                  <a:cubicBezTo>
                    <a:pt x="1018" y="499"/>
                    <a:pt x="1023" y="483"/>
                    <a:pt x="1028" y="468"/>
                  </a:cubicBezTo>
                  <a:cubicBezTo>
                    <a:pt x="1033" y="453"/>
                    <a:pt x="1037" y="437"/>
                    <a:pt x="1042" y="422"/>
                  </a:cubicBezTo>
                  <a:cubicBezTo>
                    <a:pt x="1047" y="407"/>
                    <a:pt x="1053" y="392"/>
                    <a:pt x="1058" y="375"/>
                  </a:cubicBezTo>
                  <a:cubicBezTo>
                    <a:pt x="1063" y="358"/>
                    <a:pt x="1068" y="337"/>
                    <a:pt x="1073" y="320"/>
                  </a:cubicBezTo>
                  <a:cubicBezTo>
                    <a:pt x="1078" y="303"/>
                    <a:pt x="1083" y="285"/>
                    <a:pt x="1087" y="270"/>
                  </a:cubicBezTo>
                  <a:cubicBezTo>
                    <a:pt x="1091" y="255"/>
                    <a:pt x="1094" y="248"/>
                    <a:pt x="1099" y="230"/>
                  </a:cubicBezTo>
                  <a:cubicBezTo>
                    <a:pt x="1104" y="212"/>
                    <a:pt x="1112" y="182"/>
                    <a:pt x="1117" y="161"/>
                  </a:cubicBezTo>
                  <a:cubicBezTo>
                    <a:pt x="1122" y="140"/>
                    <a:pt x="1126" y="121"/>
                    <a:pt x="1130" y="105"/>
                  </a:cubicBezTo>
                  <a:cubicBezTo>
                    <a:pt x="1134" y="89"/>
                    <a:pt x="1138" y="77"/>
                    <a:pt x="1141" y="65"/>
                  </a:cubicBezTo>
                  <a:cubicBezTo>
                    <a:pt x="1144" y="53"/>
                    <a:pt x="1149" y="42"/>
                    <a:pt x="1151" y="32"/>
                  </a:cubicBezTo>
                  <a:cubicBezTo>
                    <a:pt x="1153" y="22"/>
                    <a:pt x="1153" y="1"/>
                    <a:pt x="1153" y="2"/>
                  </a:cubicBezTo>
                  <a:cubicBezTo>
                    <a:pt x="1153" y="3"/>
                    <a:pt x="1154" y="25"/>
                    <a:pt x="1154" y="39"/>
                  </a:cubicBezTo>
                  <a:cubicBezTo>
                    <a:pt x="1154" y="53"/>
                    <a:pt x="1154" y="71"/>
                    <a:pt x="1154" y="87"/>
                  </a:cubicBezTo>
                  <a:cubicBezTo>
                    <a:pt x="1154" y="103"/>
                    <a:pt x="1154" y="119"/>
                    <a:pt x="1154" y="135"/>
                  </a:cubicBezTo>
                  <a:cubicBezTo>
                    <a:pt x="1154" y="151"/>
                    <a:pt x="1154" y="167"/>
                    <a:pt x="1154" y="183"/>
                  </a:cubicBezTo>
                  <a:cubicBezTo>
                    <a:pt x="1154" y="199"/>
                    <a:pt x="1154" y="215"/>
                    <a:pt x="1154" y="231"/>
                  </a:cubicBezTo>
                  <a:cubicBezTo>
                    <a:pt x="1154" y="247"/>
                    <a:pt x="1154" y="255"/>
                    <a:pt x="1154" y="279"/>
                  </a:cubicBezTo>
                  <a:cubicBezTo>
                    <a:pt x="1154" y="303"/>
                    <a:pt x="1154" y="351"/>
                    <a:pt x="1154" y="375"/>
                  </a:cubicBezTo>
                  <a:cubicBezTo>
                    <a:pt x="1154" y="399"/>
                    <a:pt x="1154" y="399"/>
                    <a:pt x="1154" y="423"/>
                  </a:cubicBezTo>
                  <a:cubicBezTo>
                    <a:pt x="1154" y="447"/>
                    <a:pt x="1154" y="495"/>
                    <a:pt x="1154" y="519"/>
                  </a:cubicBezTo>
                  <a:cubicBezTo>
                    <a:pt x="1154" y="543"/>
                    <a:pt x="1154" y="543"/>
                    <a:pt x="1154" y="567"/>
                  </a:cubicBezTo>
                  <a:cubicBezTo>
                    <a:pt x="1154" y="591"/>
                    <a:pt x="1154" y="631"/>
                    <a:pt x="1154" y="663"/>
                  </a:cubicBezTo>
                  <a:cubicBezTo>
                    <a:pt x="1154" y="695"/>
                    <a:pt x="1154" y="735"/>
                    <a:pt x="1154" y="759"/>
                  </a:cubicBezTo>
                  <a:cubicBezTo>
                    <a:pt x="1154" y="783"/>
                    <a:pt x="1154" y="783"/>
                    <a:pt x="1154" y="807"/>
                  </a:cubicBezTo>
                  <a:cubicBezTo>
                    <a:pt x="1154" y="831"/>
                    <a:pt x="1154" y="871"/>
                    <a:pt x="1154" y="903"/>
                  </a:cubicBezTo>
                  <a:cubicBezTo>
                    <a:pt x="1154" y="935"/>
                    <a:pt x="1154" y="975"/>
                    <a:pt x="1154" y="999"/>
                  </a:cubicBezTo>
                  <a:cubicBezTo>
                    <a:pt x="1154" y="1023"/>
                    <a:pt x="1154" y="1031"/>
                    <a:pt x="1154" y="1047"/>
                  </a:cubicBezTo>
                  <a:cubicBezTo>
                    <a:pt x="1154" y="1063"/>
                    <a:pt x="1154" y="1079"/>
                    <a:pt x="1154" y="1095"/>
                  </a:cubicBezTo>
                  <a:cubicBezTo>
                    <a:pt x="1154" y="1111"/>
                    <a:pt x="1154" y="1127"/>
                    <a:pt x="1154" y="1143"/>
                  </a:cubicBezTo>
                  <a:cubicBezTo>
                    <a:pt x="1154" y="1159"/>
                    <a:pt x="1154" y="1175"/>
                    <a:pt x="1154" y="1191"/>
                  </a:cubicBezTo>
                  <a:cubicBezTo>
                    <a:pt x="1154" y="1207"/>
                    <a:pt x="1154" y="1223"/>
                    <a:pt x="1154" y="1239"/>
                  </a:cubicBezTo>
                  <a:cubicBezTo>
                    <a:pt x="1154" y="1255"/>
                    <a:pt x="1154" y="1271"/>
                    <a:pt x="1154" y="1287"/>
                  </a:cubicBezTo>
                  <a:cubicBezTo>
                    <a:pt x="1154" y="1303"/>
                    <a:pt x="1154" y="1311"/>
                    <a:pt x="1154" y="1335"/>
                  </a:cubicBezTo>
                  <a:cubicBezTo>
                    <a:pt x="1154" y="1359"/>
                    <a:pt x="1156" y="1413"/>
                    <a:pt x="1154" y="1434"/>
                  </a:cubicBezTo>
                  <a:cubicBezTo>
                    <a:pt x="1152" y="1455"/>
                    <a:pt x="1154" y="1457"/>
                    <a:pt x="1141" y="1461"/>
                  </a:cubicBezTo>
                  <a:cubicBezTo>
                    <a:pt x="1128" y="1465"/>
                    <a:pt x="1098" y="1461"/>
                    <a:pt x="1076" y="1461"/>
                  </a:cubicBezTo>
                  <a:cubicBezTo>
                    <a:pt x="1054" y="1461"/>
                    <a:pt x="1029" y="1461"/>
                    <a:pt x="1010" y="1461"/>
                  </a:cubicBezTo>
                  <a:cubicBezTo>
                    <a:pt x="991" y="1461"/>
                    <a:pt x="984" y="1461"/>
                    <a:pt x="961" y="1461"/>
                  </a:cubicBezTo>
                  <a:cubicBezTo>
                    <a:pt x="938" y="1461"/>
                    <a:pt x="894" y="1461"/>
                    <a:pt x="869" y="1461"/>
                  </a:cubicBezTo>
                  <a:cubicBezTo>
                    <a:pt x="844" y="1461"/>
                    <a:pt x="828" y="1461"/>
                    <a:pt x="811" y="1461"/>
                  </a:cubicBezTo>
                  <a:cubicBezTo>
                    <a:pt x="794" y="1461"/>
                    <a:pt x="780" y="1461"/>
                    <a:pt x="764" y="1461"/>
                  </a:cubicBezTo>
                  <a:cubicBezTo>
                    <a:pt x="748" y="1461"/>
                    <a:pt x="732" y="1461"/>
                    <a:pt x="712" y="1461"/>
                  </a:cubicBezTo>
                  <a:cubicBezTo>
                    <a:pt x="692" y="1461"/>
                    <a:pt x="671" y="1461"/>
                    <a:pt x="644" y="1461"/>
                  </a:cubicBezTo>
                  <a:cubicBezTo>
                    <a:pt x="617" y="1461"/>
                    <a:pt x="576" y="1461"/>
                    <a:pt x="548" y="1461"/>
                  </a:cubicBezTo>
                  <a:cubicBezTo>
                    <a:pt x="520" y="1461"/>
                    <a:pt x="497" y="1460"/>
                    <a:pt x="475" y="1460"/>
                  </a:cubicBezTo>
                  <a:cubicBezTo>
                    <a:pt x="453" y="1460"/>
                    <a:pt x="435" y="1461"/>
                    <a:pt x="418" y="1461"/>
                  </a:cubicBezTo>
                  <a:cubicBezTo>
                    <a:pt x="401" y="1461"/>
                    <a:pt x="396" y="1461"/>
                    <a:pt x="373" y="1461"/>
                  </a:cubicBezTo>
                  <a:cubicBezTo>
                    <a:pt x="350" y="1461"/>
                    <a:pt x="302" y="1461"/>
                    <a:pt x="277" y="1461"/>
                  </a:cubicBezTo>
                  <a:cubicBezTo>
                    <a:pt x="252" y="1461"/>
                    <a:pt x="243" y="1461"/>
                    <a:pt x="223" y="1461"/>
                  </a:cubicBezTo>
                  <a:cubicBezTo>
                    <a:pt x="203" y="1461"/>
                    <a:pt x="179" y="1460"/>
                    <a:pt x="157" y="1460"/>
                  </a:cubicBezTo>
                  <a:cubicBezTo>
                    <a:pt x="135" y="1460"/>
                    <a:pt x="111" y="1460"/>
                    <a:pt x="88" y="1460"/>
                  </a:cubicBezTo>
                  <a:cubicBezTo>
                    <a:pt x="65" y="1460"/>
                    <a:pt x="30" y="1461"/>
                    <a:pt x="16" y="1460"/>
                  </a:cubicBezTo>
                  <a:cubicBezTo>
                    <a:pt x="2" y="1459"/>
                    <a:pt x="4" y="1464"/>
                    <a:pt x="2" y="1451"/>
                  </a:cubicBezTo>
                  <a:cubicBezTo>
                    <a:pt x="0" y="1438"/>
                    <a:pt x="2" y="1402"/>
                    <a:pt x="2" y="1383"/>
                  </a:cubicBezTo>
                  <a:cubicBezTo>
                    <a:pt x="2" y="1364"/>
                    <a:pt x="2" y="1351"/>
                    <a:pt x="2" y="1335"/>
                  </a:cubicBezTo>
                  <a:cubicBezTo>
                    <a:pt x="2" y="1319"/>
                    <a:pt x="2" y="1303"/>
                    <a:pt x="2" y="1287"/>
                  </a:cubicBezTo>
                  <a:cubicBezTo>
                    <a:pt x="2" y="1271"/>
                    <a:pt x="2" y="1263"/>
                    <a:pt x="2" y="1239"/>
                  </a:cubicBezTo>
                  <a:cubicBezTo>
                    <a:pt x="2" y="1215"/>
                    <a:pt x="2" y="1167"/>
                    <a:pt x="2" y="1143"/>
                  </a:cubicBezTo>
                  <a:cubicBezTo>
                    <a:pt x="2" y="1119"/>
                    <a:pt x="2" y="1111"/>
                    <a:pt x="2" y="1095"/>
                  </a:cubicBezTo>
                  <a:cubicBezTo>
                    <a:pt x="2" y="1079"/>
                    <a:pt x="2" y="1071"/>
                    <a:pt x="2" y="1047"/>
                  </a:cubicBezTo>
                  <a:cubicBezTo>
                    <a:pt x="2" y="1023"/>
                    <a:pt x="2" y="975"/>
                    <a:pt x="2" y="951"/>
                  </a:cubicBezTo>
                  <a:cubicBezTo>
                    <a:pt x="2" y="927"/>
                    <a:pt x="2" y="919"/>
                    <a:pt x="2" y="903"/>
                  </a:cubicBezTo>
                  <a:cubicBezTo>
                    <a:pt x="2" y="887"/>
                    <a:pt x="2" y="879"/>
                    <a:pt x="2" y="855"/>
                  </a:cubicBezTo>
                  <a:cubicBezTo>
                    <a:pt x="2" y="831"/>
                    <a:pt x="2" y="783"/>
                    <a:pt x="2" y="759"/>
                  </a:cubicBezTo>
                  <a:cubicBezTo>
                    <a:pt x="2" y="735"/>
                    <a:pt x="2" y="727"/>
                    <a:pt x="2" y="711"/>
                  </a:cubicBezTo>
                  <a:cubicBezTo>
                    <a:pt x="2" y="695"/>
                    <a:pt x="2" y="679"/>
                    <a:pt x="2" y="663"/>
                  </a:cubicBezTo>
                  <a:cubicBezTo>
                    <a:pt x="2" y="647"/>
                    <a:pt x="2" y="631"/>
                    <a:pt x="2" y="615"/>
                  </a:cubicBezTo>
                  <a:cubicBezTo>
                    <a:pt x="2" y="599"/>
                    <a:pt x="2" y="583"/>
                    <a:pt x="2" y="567"/>
                  </a:cubicBezTo>
                  <a:cubicBezTo>
                    <a:pt x="2" y="551"/>
                    <a:pt x="2" y="543"/>
                    <a:pt x="2" y="519"/>
                  </a:cubicBezTo>
                  <a:cubicBezTo>
                    <a:pt x="2" y="495"/>
                    <a:pt x="2" y="447"/>
                    <a:pt x="2" y="423"/>
                  </a:cubicBezTo>
                  <a:cubicBezTo>
                    <a:pt x="2" y="399"/>
                    <a:pt x="2" y="391"/>
                    <a:pt x="2" y="375"/>
                  </a:cubicBezTo>
                  <a:cubicBezTo>
                    <a:pt x="2" y="359"/>
                    <a:pt x="2" y="343"/>
                    <a:pt x="2" y="327"/>
                  </a:cubicBezTo>
                  <a:cubicBezTo>
                    <a:pt x="2" y="311"/>
                    <a:pt x="2" y="295"/>
                    <a:pt x="2" y="279"/>
                  </a:cubicBezTo>
                  <a:cubicBezTo>
                    <a:pt x="2" y="263"/>
                    <a:pt x="2" y="255"/>
                    <a:pt x="2" y="231"/>
                  </a:cubicBezTo>
                  <a:cubicBezTo>
                    <a:pt x="2" y="207"/>
                    <a:pt x="2" y="159"/>
                    <a:pt x="2" y="135"/>
                  </a:cubicBezTo>
                  <a:cubicBezTo>
                    <a:pt x="2" y="111"/>
                    <a:pt x="2" y="108"/>
                    <a:pt x="2" y="87"/>
                  </a:cubicBezTo>
                  <a:cubicBezTo>
                    <a:pt x="2" y="66"/>
                    <a:pt x="2" y="16"/>
                    <a:pt x="2" y="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2878" y="1400"/>
              <a:ext cx="194" cy="61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0" y="31"/>
                </a:cxn>
                <a:cxn ang="0">
                  <a:pos x="103" y="31"/>
                </a:cxn>
                <a:cxn ang="0">
                  <a:pos x="148" y="27"/>
                </a:cxn>
                <a:cxn ang="0">
                  <a:pos x="172" y="19"/>
                </a:cxn>
                <a:cxn ang="0">
                  <a:pos x="188" y="3"/>
                </a:cxn>
                <a:cxn ang="0">
                  <a:pos x="190" y="31"/>
                </a:cxn>
                <a:cxn ang="0">
                  <a:pos x="179" y="58"/>
                </a:cxn>
                <a:cxn ang="0">
                  <a:pos x="98" y="49"/>
                </a:cxn>
                <a:cxn ang="0">
                  <a:pos x="17" y="54"/>
                </a:cxn>
                <a:cxn ang="0">
                  <a:pos x="8" y="28"/>
                </a:cxn>
                <a:cxn ang="0">
                  <a:pos x="7" y="1"/>
                </a:cxn>
              </a:cxnLst>
              <a:rect l="0" t="0" r="r" b="b"/>
              <a:pathLst>
                <a:path w="194" h="61">
                  <a:moveTo>
                    <a:pt x="7" y="1"/>
                  </a:moveTo>
                  <a:cubicBezTo>
                    <a:pt x="14" y="2"/>
                    <a:pt x="34" y="26"/>
                    <a:pt x="50" y="31"/>
                  </a:cubicBezTo>
                  <a:cubicBezTo>
                    <a:pt x="66" y="36"/>
                    <a:pt x="87" y="32"/>
                    <a:pt x="103" y="31"/>
                  </a:cubicBezTo>
                  <a:cubicBezTo>
                    <a:pt x="119" y="30"/>
                    <a:pt x="137" y="29"/>
                    <a:pt x="148" y="27"/>
                  </a:cubicBezTo>
                  <a:cubicBezTo>
                    <a:pt x="159" y="25"/>
                    <a:pt x="165" y="23"/>
                    <a:pt x="172" y="19"/>
                  </a:cubicBezTo>
                  <a:cubicBezTo>
                    <a:pt x="179" y="15"/>
                    <a:pt x="185" y="1"/>
                    <a:pt x="188" y="3"/>
                  </a:cubicBezTo>
                  <a:cubicBezTo>
                    <a:pt x="191" y="5"/>
                    <a:pt x="191" y="22"/>
                    <a:pt x="190" y="31"/>
                  </a:cubicBezTo>
                  <a:cubicBezTo>
                    <a:pt x="189" y="40"/>
                    <a:pt x="194" y="55"/>
                    <a:pt x="179" y="58"/>
                  </a:cubicBezTo>
                  <a:cubicBezTo>
                    <a:pt x="164" y="61"/>
                    <a:pt x="125" y="50"/>
                    <a:pt x="98" y="49"/>
                  </a:cubicBezTo>
                  <a:cubicBezTo>
                    <a:pt x="71" y="48"/>
                    <a:pt x="32" y="58"/>
                    <a:pt x="17" y="54"/>
                  </a:cubicBezTo>
                  <a:cubicBezTo>
                    <a:pt x="2" y="50"/>
                    <a:pt x="10" y="37"/>
                    <a:pt x="8" y="28"/>
                  </a:cubicBezTo>
                  <a:cubicBezTo>
                    <a:pt x="6" y="19"/>
                    <a:pt x="0" y="0"/>
                    <a:pt x="7" y="1"/>
                  </a:cubicBezTo>
                  <a:close/>
                </a:path>
              </a:pathLst>
            </a:custGeom>
            <a:solidFill>
              <a:srgbClr val="FFE1C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0" name="Group 18"/>
            <p:cNvGrpSpPr>
              <a:grpSpLocks/>
            </p:cNvGrpSpPr>
            <p:nvPr/>
          </p:nvGrpSpPr>
          <p:grpSpPr bwMode="auto">
            <a:xfrm>
              <a:off x="2400" y="276"/>
              <a:ext cx="1152" cy="1436"/>
              <a:chOff x="2400" y="276"/>
              <a:chExt cx="1152" cy="1436"/>
            </a:xfrm>
          </p:grpSpPr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2400" y="276"/>
                <a:ext cx="0" cy="1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>
                <a:off x="3552" y="276"/>
                <a:ext cx="0" cy="1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2496" y="639"/>
                <a:ext cx="0" cy="10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2688" y="112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2784" y="1296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2880" y="1392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>
                <a:off x="3072" y="1392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27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>
                <a:off x="3264" y="112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29"/>
              <p:cNvSpPr>
                <a:spLocks noChangeShapeType="1"/>
              </p:cNvSpPr>
              <p:nvPr/>
            </p:nvSpPr>
            <p:spPr bwMode="auto">
              <a:xfrm>
                <a:off x="3360" y="912"/>
                <a:ext cx="0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30"/>
              <p:cNvSpPr>
                <a:spLocks noChangeShapeType="1"/>
              </p:cNvSpPr>
              <p:nvPr/>
            </p:nvSpPr>
            <p:spPr bwMode="auto">
              <a:xfrm>
                <a:off x="3456" y="639"/>
                <a:ext cx="0" cy="10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438400" y="1066800"/>
            <a:ext cx="0" cy="1636713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44" name="Group 32"/>
          <p:cNvGrpSpPr>
            <a:grpSpLocks/>
          </p:cNvGrpSpPr>
          <p:nvPr/>
        </p:nvGrpSpPr>
        <p:grpSpPr bwMode="auto">
          <a:xfrm>
            <a:off x="958850" y="931863"/>
            <a:ext cx="1479550" cy="1887537"/>
            <a:chOff x="604" y="587"/>
            <a:chExt cx="932" cy="1189"/>
          </a:xfrm>
        </p:grpSpPr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604" y="587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604" y="672"/>
              <a:ext cx="0" cy="1031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604" y="1632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624" y="1629"/>
              <a:ext cx="882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60" y="33"/>
                </a:cxn>
                <a:cxn ang="0">
                  <a:pos x="141" y="12"/>
                </a:cxn>
                <a:cxn ang="0">
                  <a:pos x="246" y="6"/>
                </a:cxn>
                <a:cxn ang="0">
                  <a:pos x="336" y="3"/>
                </a:cxn>
                <a:cxn ang="0">
                  <a:pos x="408" y="0"/>
                </a:cxn>
                <a:cxn ang="0">
                  <a:pos x="480" y="3"/>
                </a:cxn>
                <a:cxn ang="0">
                  <a:pos x="540" y="6"/>
                </a:cxn>
                <a:cxn ang="0">
                  <a:pos x="627" y="6"/>
                </a:cxn>
                <a:cxn ang="0">
                  <a:pos x="669" y="9"/>
                </a:cxn>
                <a:cxn ang="0">
                  <a:pos x="714" y="12"/>
                </a:cxn>
                <a:cxn ang="0">
                  <a:pos x="756" y="18"/>
                </a:cxn>
                <a:cxn ang="0">
                  <a:pos x="813" y="27"/>
                </a:cxn>
                <a:cxn ang="0">
                  <a:pos x="855" y="39"/>
                </a:cxn>
                <a:cxn ang="0">
                  <a:pos x="882" y="51"/>
                </a:cxn>
              </a:cxnLst>
              <a:rect l="0" t="0" r="r" b="b"/>
              <a:pathLst>
                <a:path w="882" h="51">
                  <a:moveTo>
                    <a:pt x="0" y="51"/>
                  </a:moveTo>
                  <a:cubicBezTo>
                    <a:pt x="10" y="48"/>
                    <a:pt x="37" y="39"/>
                    <a:pt x="60" y="33"/>
                  </a:cubicBezTo>
                  <a:cubicBezTo>
                    <a:pt x="83" y="27"/>
                    <a:pt x="110" y="17"/>
                    <a:pt x="141" y="12"/>
                  </a:cubicBezTo>
                  <a:cubicBezTo>
                    <a:pt x="172" y="7"/>
                    <a:pt x="214" y="7"/>
                    <a:pt x="246" y="6"/>
                  </a:cubicBezTo>
                  <a:cubicBezTo>
                    <a:pt x="278" y="5"/>
                    <a:pt x="309" y="4"/>
                    <a:pt x="336" y="3"/>
                  </a:cubicBezTo>
                  <a:cubicBezTo>
                    <a:pt x="363" y="2"/>
                    <a:pt x="384" y="0"/>
                    <a:pt x="408" y="0"/>
                  </a:cubicBezTo>
                  <a:cubicBezTo>
                    <a:pt x="432" y="0"/>
                    <a:pt x="458" y="2"/>
                    <a:pt x="480" y="3"/>
                  </a:cubicBezTo>
                  <a:cubicBezTo>
                    <a:pt x="502" y="4"/>
                    <a:pt x="516" y="6"/>
                    <a:pt x="540" y="6"/>
                  </a:cubicBezTo>
                  <a:cubicBezTo>
                    <a:pt x="564" y="6"/>
                    <a:pt x="606" y="6"/>
                    <a:pt x="627" y="6"/>
                  </a:cubicBezTo>
                  <a:cubicBezTo>
                    <a:pt x="648" y="6"/>
                    <a:pt x="655" y="8"/>
                    <a:pt x="669" y="9"/>
                  </a:cubicBezTo>
                  <a:cubicBezTo>
                    <a:pt x="683" y="10"/>
                    <a:pt x="700" y="11"/>
                    <a:pt x="714" y="12"/>
                  </a:cubicBezTo>
                  <a:cubicBezTo>
                    <a:pt x="728" y="13"/>
                    <a:pt x="740" y="16"/>
                    <a:pt x="756" y="18"/>
                  </a:cubicBezTo>
                  <a:cubicBezTo>
                    <a:pt x="772" y="20"/>
                    <a:pt x="797" y="24"/>
                    <a:pt x="813" y="27"/>
                  </a:cubicBezTo>
                  <a:cubicBezTo>
                    <a:pt x="829" y="30"/>
                    <a:pt x="844" y="35"/>
                    <a:pt x="855" y="39"/>
                  </a:cubicBezTo>
                  <a:cubicBezTo>
                    <a:pt x="866" y="43"/>
                    <a:pt x="877" y="49"/>
                    <a:pt x="882" y="51"/>
                  </a:cubicBezTo>
                </a:path>
              </a:pathLst>
            </a:custGeom>
            <a:noFill/>
            <a:ln w="50800" cap="flat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1676400" y="8382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1676400" y="2514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3886200" y="2754313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cross section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533400" y="3276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volume of a thin, hollow cylinder is given by:</a:t>
            </a:r>
          </a:p>
        </p:txBody>
      </p:sp>
      <p:graphicFrame>
        <p:nvGraphicFramePr>
          <p:cNvPr id="13363" name="Object 51"/>
          <p:cNvGraphicFramePr>
            <a:graphicFrameLocks noChangeAspect="1"/>
          </p:cNvGraphicFramePr>
          <p:nvPr/>
        </p:nvGraphicFramePr>
        <p:xfrm>
          <a:off x="714375" y="4327525"/>
          <a:ext cx="2562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4" imgW="1180800" imgH="177480" progId="">
                  <p:embed/>
                </p:oleObj>
              </mc:Choice>
              <mc:Fallback>
                <p:oleObj name="Equation" r:id="rId4" imgW="1180800" imgH="17748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327525"/>
                        <a:ext cx="25622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3641725" y="4251325"/>
            <a:ext cx="427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chemeClr val="accent2"/>
                </a:solidFill>
              </a:rPr>
              <a:t> is the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value of the function.</a:t>
            </a:r>
          </a:p>
        </p:txBody>
      </p:sp>
      <p:graphicFrame>
        <p:nvGraphicFramePr>
          <p:cNvPr id="13366" name="Object 54"/>
          <p:cNvGraphicFramePr>
            <a:graphicFrameLocks noChangeAspect="1"/>
          </p:cNvGraphicFramePr>
          <p:nvPr/>
        </p:nvGraphicFramePr>
        <p:xfrm>
          <a:off x="685800" y="3733800"/>
          <a:ext cx="46323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6" imgW="2133360" imgH="203040" progId="">
                  <p:embed/>
                </p:oleObj>
              </mc:Choice>
              <mc:Fallback>
                <p:oleObj name="Equation" r:id="rId6" imgW="2133360" imgH="203040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46323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3657600" y="4722813"/>
            <a:ext cx="431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 is the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value of the function.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3657600" y="5180013"/>
            <a:ext cx="226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thickness is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dx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13369" name="Object 57"/>
          <p:cNvGraphicFramePr>
            <a:graphicFrameLocks noChangeAspect="1"/>
          </p:cNvGraphicFramePr>
          <p:nvPr/>
        </p:nvGraphicFramePr>
        <p:xfrm>
          <a:off x="762000" y="4826000"/>
          <a:ext cx="228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8" imgW="1054080" imgH="279360" progId="">
                  <p:embed/>
                </p:oleObj>
              </mc:Choice>
              <mc:Fallback>
                <p:oleObj name="Equation" r:id="rId8" imgW="1054080" imgH="27936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26000"/>
                        <a:ext cx="228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0" name="Freeform 58"/>
          <p:cNvSpPr>
            <a:spLocks/>
          </p:cNvSpPr>
          <p:nvPr/>
        </p:nvSpPr>
        <p:spPr bwMode="auto">
          <a:xfrm>
            <a:off x="1460500" y="5267325"/>
            <a:ext cx="1588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0" y="0"/>
              </a:cxn>
            </a:cxnLst>
            <a:rect l="0" t="0" r="r" b="b"/>
            <a:pathLst>
              <a:path w="1" h="168">
                <a:moveTo>
                  <a:pt x="0" y="16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71" name="Object 59"/>
          <p:cNvGraphicFramePr>
            <a:graphicFrameLocks noChangeAspect="1"/>
          </p:cNvGraphicFramePr>
          <p:nvPr/>
        </p:nvGraphicFramePr>
        <p:xfrm>
          <a:off x="1295400" y="5546725"/>
          <a:ext cx="314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10" imgW="114120" imgH="126720" progId="">
                  <p:embed/>
                </p:oleObj>
              </mc:Choice>
              <mc:Fallback>
                <p:oleObj name="Equation" r:id="rId10" imgW="114120" imgH="12672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546725"/>
                        <a:ext cx="31432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72" name="Object 60"/>
          <p:cNvGraphicFramePr>
            <a:graphicFrameLocks noChangeAspect="1"/>
          </p:cNvGraphicFramePr>
          <p:nvPr/>
        </p:nvGraphicFramePr>
        <p:xfrm>
          <a:off x="1905000" y="5622925"/>
          <a:ext cx="3032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12" imgW="126720" imgH="177480" progId="">
                  <p:embed/>
                </p:oleObj>
              </mc:Choice>
              <mc:Fallback>
                <p:oleObj name="Equation" r:id="rId12" imgW="126720" imgH="17748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22925"/>
                        <a:ext cx="3032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3" name="AutoShape 61"/>
          <p:cNvSpPr>
            <a:spLocks/>
          </p:cNvSpPr>
          <p:nvPr/>
        </p:nvSpPr>
        <p:spPr bwMode="auto">
          <a:xfrm rot="16200000">
            <a:off x="1920875" y="5029200"/>
            <a:ext cx="273050" cy="914400"/>
          </a:xfrm>
          <a:prstGeom prst="leftBrace">
            <a:avLst>
              <a:gd name="adj1" fmla="val 2790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74" name="Object 62"/>
          <p:cNvGraphicFramePr>
            <a:graphicFrameLocks noChangeAspect="1"/>
          </p:cNvGraphicFramePr>
          <p:nvPr/>
        </p:nvGraphicFramePr>
        <p:xfrm>
          <a:off x="2286000" y="5851525"/>
          <a:ext cx="1371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14" imgW="622080" imgH="177480" progId="">
                  <p:embed/>
                </p:oleObj>
              </mc:Choice>
              <mc:Fallback>
                <p:oleObj name="Equation" r:id="rId14" imgW="622080" imgH="17748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851525"/>
                        <a:ext cx="13716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5" name="Freeform 63"/>
          <p:cNvSpPr>
            <a:spLocks/>
          </p:cNvSpPr>
          <p:nvPr/>
        </p:nvSpPr>
        <p:spPr bwMode="auto">
          <a:xfrm>
            <a:off x="2819400" y="5318125"/>
            <a:ext cx="76200" cy="5334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6" name="AutoShape 64"/>
          <p:cNvSpPr>
            <a:spLocks/>
          </p:cNvSpPr>
          <p:nvPr/>
        </p:nvSpPr>
        <p:spPr bwMode="auto">
          <a:xfrm rot="16200000">
            <a:off x="1181100" y="5661025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77" name="Object 65"/>
          <p:cNvGraphicFramePr>
            <a:graphicFrameLocks noChangeAspect="1"/>
          </p:cNvGraphicFramePr>
          <p:nvPr/>
        </p:nvGraphicFramePr>
        <p:xfrm>
          <a:off x="228600" y="6018213"/>
          <a:ext cx="18859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16" imgW="914400" imgH="177480" progId="">
                  <p:embed/>
                </p:oleObj>
              </mc:Choice>
              <mc:Fallback>
                <p:oleObj name="Equation" r:id="rId16" imgW="914400" imgH="17748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18213"/>
                        <a:ext cx="1885950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79" name="Object 67"/>
          <p:cNvGraphicFramePr>
            <a:graphicFrameLocks noChangeAspect="1"/>
          </p:cNvGraphicFramePr>
          <p:nvPr/>
        </p:nvGraphicFramePr>
        <p:xfrm>
          <a:off x="2590800" y="1447800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18" imgW="609480" imgH="228600" progId="">
                  <p:embed/>
                </p:oleObj>
              </mc:Choice>
              <mc:Fallback>
                <p:oleObj name="Equation" r:id="rId18" imgW="609480" imgH="228600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11430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80" name="Freeform 68"/>
          <p:cNvSpPr>
            <a:spLocks/>
          </p:cNvSpPr>
          <p:nvPr/>
        </p:nvSpPr>
        <p:spPr bwMode="auto">
          <a:xfrm>
            <a:off x="2590800" y="409575"/>
            <a:ext cx="1588" cy="2279650"/>
          </a:xfrm>
          <a:custGeom>
            <a:avLst/>
            <a:gdLst/>
            <a:ahLst/>
            <a:cxnLst>
              <a:cxn ang="0">
                <a:pos x="0" y="1436"/>
              </a:cxn>
              <a:cxn ang="0">
                <a:pos x="0" y="0"/>
              </a:cxn>
            </a:cxnLst>
            <a:rect l="0" t="0" r="r" b="b"/>
            <a:pathLst>
              <a:path w="1" h="1436">
                <a:moveTo>
                  <a:pt x="0" y="14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Text Box 152"/>
          <p:cNvSpPr txBox="1">
            <a:spLocks noChangeArrowheads="1"/>
          </p:cNvSpPr>
          <p:nvPr/>
        </p:nvSpPr>
        <p:spPr bwMode="auto">
          <a:xfrm>
            <a:off x="5867400" y="381000"/>
            <a:ext cx="35052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dirty="0"/>
              <a:t>If we take a vertical slice</a:t>
            </a:r>
          </a:p>
        </p:txBody>
      </p:sp>
      <p:sp>
        <p:nvSpPr>
          <p:cNvPr id="62" name="Text Box 153"/>
          <p:cNvSpPr txBox="1">
            <a:spLocks noChangeArrowheads="1"/>
          </p:cNvSpPr>
          <p:nvPr/>
        </p:nvSpPr>
        <p:spPr bwMode="auto">
          <a:xfrm>
            <a:off x="5867400" y="762000"/>
            <a:ext cx="365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and revolve it about </a:t>
            </a:r>
            <a:r>
              <a:rPr lang="en-US" sz="2200" dirty="0" smtClean="0"/>
              <a:t>the</a:t>
            </a:r>
          </a:p>
          <a:p>
            <a:r>
              <a:rPr lang="en-US" sz="2200" dirty="0" smtClean="0"/>
              <a:t>y-axis, we get a cylinder.</a:t>
            </a:r>
            <a:endParaRPr lang="en-US" sz="2200" dirty="0"/>
          </a:p>
        </p:txBody>
      </p:sp>
      <p:sp>
        <p:nvSpPr>
          <p:cNvPr id="64" name="Text Box 156"/>
          <p:cNvSpPr txBox="1">
            <a:spLocks noChangeArrowheads="1"/>
          </p:cNvSpPr>
          <p:nvPr/>
        </p:nvSpPr>
        <p:spPr bwMode="auto">
          <a:xfrm>
            <a:off x="5867400" y="1600200"/>
            <a:ext cx="3276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If we add all of the cylinders together, we can reconstruct the original object.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5" grpId="0" autoUpdateAnimBg="0"/>
      <p:bldP spid="13367" grpId="0" autoUpdateAnimBg="0"/>
      <p:bldP spid="13368" grpId="0" autoUpdateAnimBg="0"/>
      <p:bldP spid="13370" grpId="0" animBg="1"/>
      <p:bldP spid="13373" grpId="0" animBg="1"/>
      <p:bldP spid="13375" grpId="0" animBg="1"/>
      <p:bldP spid="133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6" name="Freeform 70"/>
          <p:cNvSpPr>
            <a:spLocks/>
          </p:cNvSpPr>
          <p:nvPr/>
        </p:nvSpPr>
        <p:spPr bwMode="auto">
          <a:xfrm>
            <a:off x="1674813" y="403225"/>
            <a:ext cx="919162" cy="2286000"/>
          </a:xfrm>
          <a:custGeom>
            <a:avLst/>
            <a:gdLst/>
            <a:ahLst/>
            <a:cxnLst>
              <a:cxn ang="0">
                <a:pos x="0" y="1153"/>
              </a:cxn>
              <a:cxn ang="0">
                <a:pos x="81" y="1131"/>
              </a:cxn>
              <a:cxn ang="0">
                <a:pos x="109" y="1114"/>
              </a:cxn>
              <a:cxn ang="0">
                <a:pos x="141" y="1090"/>
              </a:cxn>
              <a:cxn ang="0">
                <a:pos x="169" y="1057"/>
              </a:cxn>
              <a:cxn ang="0">
                <a:pos x="198" y="1018"/>
              </a:cxn>
              <a:cxn ang="0">
                <a:pos x="246" y="948"/>
              </a:cxn>
              <a:cxn ang="0">
                <a:pos x="289" y="865"/>
              </a:cxn>
              <a:cxn ang="0">
                <a:pos x="331" y="778"/>
              </a:cxn>
              <a:cxn ang="0">
                <a:pos x="370" y="688"/>
              </a:cxn>
              <a:cxn ang="0">
                <a:pos x="400" y="610"/>
              </a:cxn>
              <a:cxn ang="0">
                <a:pos x="430" y="517"/>
              </a:cxn>
              <a:cxn ang="0">
                <a:pos x="454" y="441"/>
              </a:cxn>
              <a:cxn ang="0">
                <a:pos x="487" y="336"/>
              </a:cxn>
              <a:cxn ang="0">
                <a:pos x="513" y="246"/>
              </a:cxn>
              <a:cxn ang="0">
                <a:pos x="535" y="166"/>
              </a:cxn>
              <a:cxn ang="0">
                <a:pos x="552" y="93"/>
              </a:cxn>
              <a:cxn ang="0">
                <a:pos x="562" y="57"/>
              </a:cxn>
              <a:cxn ang="0">
                <a:pos x="577" y="4"/>
              </a:cxn>
              <a:cxn ang="0">
                <a:pos x="577" y="133"/>
              </a:cxn>
              <a:cxn ang="0">
                <a:pos x="577" y="304"/>
              </a:cxn>
              <a:cxn ang="0">
                <a:pos x="577" y="478"/>
              </a:cxn>
              <a:cxn ang="0">
                <a:pos x="577" y="544"/>
              </a:cxn>
              <a:cxn ang="0">
                <a:pos x="577" y="634"/>
              </a:cxn>
              <a:cxn ang="0">
                <a:pos x="576" y="726"/>
              </a:cxn>
              <a:cxn ang="0">
                <a:pos x="577" y="985"/>
              </a:cxn>
              <a:cxn ang="0">
                <a:pos x="576" y="1419"/>
              </a:cxn>
              <a:cxn ang="0">
                <a:pos x="540" y="1438"/>
              </a:cxn>
              <a:cxn ang="0">
                <a:pos x="339" y="1438"/>
              </a:cxn>
              <a:cxn ang="0">
                <a:pos x="0" y="1438"/>
              </a:cxn>
              <a:cxn ang="0">
                <a:pos x="1" y="1290"/>
              </a:cxn>
              <a:cxn ang="0">
                <a:pos x="1" y="1197"/>
              </a:cxn>
              <a:cxn ang="0">
                <a:pos x="0" y="1153"/>
              </a:cxn>
            </a:cxnLst>
            <a:rect l="0" t="0" r="r" b="b"/>
            <a:pathLst>
              <a:path w="579" h="1440">
                <a:moveTo>
                  <a:pt x="0" y="1153"/>
                </a:moveTo>
                <a:cubicBezTo>
                  <a:pt x="42" y="1147"/>
                  <a:pt x="39" y="1149"/>
                  <a:pt x="81" y="1131"/>
                </a:cubicBezTo>
                <a:cubicBezTo>
                  <a:pt x="96" y="1123"/>
                  <a:pt x="93" y="1119"/>
                  <a:pt x="109" y="1114"/>
                </a:cubicBezTo>
                <a:cubicBezTo>
                  <a:pt x="136" y="1094"/>
                  <a:pt x="124" y="1102"/>
                  <a:pt x="141" y="1090"/>
                </a:cubicBezTo>
                <a:cubicBezTo>
                  <a:pt x="151" y="1075"/>
                  <a:pt x="155" y="1068"/>
                  <a:pt x="169" y="1057"/>
                </a:cubicBezTo>
                <a:cubicBezTo>
                  <a:pt x="175" y="1053"/>
                  <a:pt x="198" y="1018"/>
                  <a:pt x="198" y="1018"/>
                </a:cubicBezTo>
                <a:cubicBezTo>
                  <a:pt x="216" y="990"/>
                  <a:pt x="217" y="988"/>
                  <a:pt x="246" y="948"/>
                </a:cubicBezTo>
                <a:cubicBezTo>
                  <a:pt x="263" y="922"/>
                  <a:pt x="279" y="894"/>
                  <a:pt x="289" y="865"/>
                </a:cubicBezTo>
                <a:cubicBezTo>
                  <a:pt x="299" y="835"/>
                  <a:pt x="317" y="806"/>
                  <a:pt x="331" y="778"/>
                </a:cubicBezTo>
                <a:cubicBezTo>
                  <a:pt x="340" y="760"/>
                  <a:pt x="352" y="727"/>
                  <a:pt x="370" y="688"/>
                </a:cubicBezTo>
                <a:cubicBezTo>
                  <a:pt x="385" y="646"/>
                  <a:pt x="384" y="631"/>
                  <a:pt x="400" y="610"/>
                </a:cubicBezTo>
                <a:cubicBezTo>
                  <a:pt x="411" y="570"/>
                  <a:pt x="418" y="558"/>
                  <a:pt x="430" y="517"/>
                </a:cubicBezTo>
                <a:cubicBezTo>
                  <a:pt x="437" y="492"/>
                  <a:pt x="448" y="467"/>
                  <a:pt x="454" y="441"/>
                </a:cubicBezTo>
                <a:cubicBezTo>
                  <a:pt x="462" y="409"/>
                  <a:pt x="472" y="382"/>
                  <a:pt x="487" y="336"/>
                </a:cubicBezTo>
                <a:cubicBezTo>
                  <a:pt x="489" y="330"/>
                  <a:pt x="511" y="252"/>
                  <a:pt x="513" y="246"/>
                </a:cubicBezTo>
                <a:cubicBezTo>
                  <a:pt x="532" y="177"/>
                  <a:pt x="525" y="201"/>
                  <a:pt x="535" y="166"/>
                </a:cubicBezTo>
                <a:cubicBezTo>
                  <a:pt x="549" y="115"/>
                  <a:pt x="543" y="132"/>
                  <a:pt x="552" y="93"/>
                </a:cubicBezTo>
                <a:cubicBezTo>
                  <a:pt x="553" y="86"/>
                  <a:pt x="558" y="73"/>
                  <a:pt x="562" y="57"/>
                </a:cubicBezTo>
                <a:cubicBezTo>
                  <a:pt x="568" y="33"/>
                  <a:pt x="577" y="0"/>
                  <a:pt x="577" y="4"/>
                </a:cubicBezTo>
                <a:cubicBezTo>
                  <a:pt x="577" y="81"/>
                  <a:pt x="577" y="106"/>
                  <a:pt x="577" y="133"/>
                </a:cubicBezTo>
                <a:cubicBezTo>
                  <a:pt x="576" y="217"/>
                  <a:pt x="577" y="106"/>
                  <a:pt x="577" y="304"/>
                </a:cubicBezTo>
                <a:cubicBezTo>
                  <a:pt x="576" y="356"/>
                  <a:pt x="577" y="405"/>
                  <a:pt x="577" y="478"/>
                </a:cubicBezTo>
                <a:cubicBezTo>
                  <a:pt x="576" y="492"/>
                  <a:pt x="577" y="544"/>
                  <a:pt x="577" y="544"/>
                </a:cubicBezTo>
                <a:cubicBezTo>
                  <a:pt x="577" y="582"/>
                  <a:pt x="577" y="597"/>
                  <a:pt x="577" y="634"/>
                </a:cubicBezTo>
                <a:cubicBezTo>
                  <a:pt x="576" y="667"/>
                  <a:pt x="576" y="668"/>
                  <a:pt x="576" y="726"/>
                </a:cubicBezTo>
                <a:cubicBezTo>
                  <a:pt x="576" y="784"/>
                  <a:pt x="577" y="870"/>
                  <a:pt x="577" y="985"/>
                </a:cubicBezTo>
                <a:cubicBezTo>
                  <a:pt x="577" y="1082"/>
                  <a:pt x="579" y="1300"/>
                  <a:pt x="576" y="1419"/>
                </a:cubicBezTo>
                <a:cubicBezTo>
                  <a:pt x="574" y="1440"/>
                  <a:pt x="565" y="1440"/>
                  <a:pt x="540" y="1438"/>
                </a:cubicBezTo>
                <a:cubicBezTo>
                  <a:pt x="482" y="1436"/>
                  <a:pt x="398" y="1440"/>
                  <a:pt x="339" y="1438"/>
                </a:cubicBezTo>
                <a:cubicBezTo>
                  <a:pt x="217" y="1440"/>
                  <a:pt x="121" y="1440"/>
                  <a:pt x="0" y="1438"/>
                </a:cubicBezTo>
                <a:cubicBezTo>
                  <a:pt x="3" y="1385"/>
                  <a:pt x="3" y="1357"/>
                  <a:pt x="1" y="1290"/>
                </a:cubicBezTo>
                <a:cubicBezTo>
                  <a:pt x="0" y="1263"/>
                  <a:pt x="1" y="1231"/>
                  <a:pt x="1" y="1197"/>
                </a:cubicBezTo>
                <a:cubicBezTo>
                  <a:pt x="2" y="1187"/>
                  <a:pt x="10" y="1158"/>
                  <a:pt x="0" y="1153"/>
                </a:cubicBez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338" name="Picture 2" descr="H6W61P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4267200" cy="2844800"/>
          </a:xfrm>
          <a:prstGeom prst="rect">
            <a:avLst/>
          </a:prstGeom>
          <a:noFill/>
        </p:spPr>
      </p:pic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2438400" y="1066800"/>
            <a:ext cx="0" cy="1636713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368" name="Group 32"/>
          <p:cNvGrpSpPr>
            <a:grpSpLocks/>
          </p:cNvGrpSpPr>
          <p:nvPr/>
        </p:nvGrpSpPr>
        <p:grpSpPr bwMode="auto">
          <a:xfrm>
            <a:off x="958850" y="931863"/>
            <a:ext cx="1479550" cy="1887537"/>
            <a:chOff x="604" y="587"/>
            <a:chExt cx="932" cy="1189"/>
          </a:xfrm>
        </p:grpSpPr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604" y="587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604" y="672"/>
              <a:ext cx="0" cy="1031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604" y="1632"/>
              <a:ext cx="932" cy="144"/>
            </a:xfrm>
            <a:prstGeom prst="ellips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Freeform 36"/>
            <p:cNvSpPr>
              <a:spLocks/>
            </p:cNvSpPr>
            <p:nvPr/>
          </p:nvSpPr>
          <p:spPr bwMode="auto">
            <a:xfrm>
              <a:off x="624" y="1629"/>
              <a:ext cx="882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60" y="33"/>
                </a:cxn>
                <a:cxn ang="0">
                  <a:pos x="141" y="12"/>
                </a:cxn>
                <a:cxn ang="0">
                  <a:pos x="246" y="6"/>
                </a:cxn>
                <a:cxn ang="0">
                  <a:pos x="336" y="3"/>
                </a:cxn>
                <a:cxn ang="0">
                  <a:pos x="408" y="0"/>
                </a:cxn>
                <a:cxn ang="0">
                  <a:pos x="480" y="3"/>
                </a:cxn>
                <a:cxn ang="0">
                  <a:pos x="540" y="6"/>
                </a:cxn>
                <a:cxn ang="0">
                  <a:pos x="627" y="6"/>
                </a:cxn>
                <a:cxn ang="0">
                  <a:pos x="669" y="9"/>
                </a:cxn>
                <a:cxn ang="0">
                  <a:pos x="714" y="12"/>
                </a:cxn>
                <a:cxn ang="0">
                  <a:pos x="756" y="18"/>
                </a:cxn>
                <a:cxn ang="0">
                  <a:pos x="813" y="27"/>
                </a:cxn>
                <a:cxn ang="0">
                  <a:pos x="855" y="39"/>
                </a:cxn>
                <a:cxn ang="0">
                  <a:pos x="882" y="51"/>
                </a:cxn>
              </a:cxnLst>
              <a:rect l="0" t="0" r="r" b="b"/>
              <a:pathLst>
                <a:path w="882" h="51">
                  <a:moveTo>
                    <a:pt x="0" y="51"/>
                  </a:moveTo>
                  <a:cubicBezTo>
                    <a:pt x="10" y="48"/>
                    <a:pt x="37" y="39"/>
                    <a:pt x="60" y="33"/>
                  </a:cubicBezTo>
                  <a:cubicBezTo>
                    <a:pt x="83" y="27"/>
                    <a:pt x="110" y="17"/>
                    <a:pt x="141" y="12"/>
                  </a:cubicBezTo>
                  <a:cubicBezTo>
                    <a:pt x="172" y="7"/>
                    <a:pt x="214" y="7"/>
                    <a:pt x="246" y="6"/>
                  </a:cubicBezTo>
                  <a:cubicBezTo>
                    <a:pt x="278" y="5"/>
                    <a:pt x="309" y="4"/>
                    <a:pt x="336" y="3"/>
                  </a:cubicBezTo>
                  <a:cubicBezTo>
                    <a:pt x="363" y="2"/>
                    <a:pt x="384" y="0"/>
                    <a:pt x="408" y="0"/>
                  </a:cubicBezTo>
                  <a:cubicBezTo>
                    <a:pt x="432" y="0"/>
                    <a:pt x="458" y="2"/>
                    <a:pt x="480" y="3"/>
                  </a:cubicBezTo>
                  <a:cubicBezTo>
                    <a:pt x="502" y="4"/>
                    <a:pt x="516" y="6"/>
                    <a:pt x="540" y="6"/>
                  </a:cubicBezTo>
                  <a:cubicBezTo>
                    <a:pt x="564" y="6"/>
                    <a:pt x="606" y="6"/>
                    <a:pt x="627" y="6"/>
                  </a:cubicBezTo>
                  <a:cubicBezTo>
                    <a:pt x="648" y="6"/>
                    <a:pt x="655" y="8"/>
                    <a:pt x="669" y="9"/>
                  </a:cubicBezTo>
                  <a:cubicBezTo>
                    <a:pt x="683" y="10"/>
                    <a:pt x="700" y="11"/>
                    <a:pt x="714" y="12"/>
                  </a:cubicBezTo>
                  <a:cubicBezTo>
                    <a:pt x="728" y="13"/>
                    <a:pt x="740" y="16"/>
                    <a:pt x="756" y="18"/>
                  </a:cubicBezTo>
                  <a:cubicBezTo>
                    <a:pt x="772" y="20"/>
                    <a:pt x="797" y="24"/>
                    <a:pt x="813" y="27"/>
                  </a:cubicBezTo>
                  <a:cubicBezTo>
                    <a:pt x="829" y="30"/>
                    <a:pt x="844" y="35"/>
                    <a:pt x="855" y="39"/>
                  </a:cubicBezTo>
                  <a:cubicBezTo>
                    <a:pt x="866" y="43"/>
                    <a:pt x="877" y="49"/>
                    <a:pt x="882" y="51"/>
                  </a:cubicBezTo>
                </a:path>
              </a:pathLst>
            </a:custGeom>
            <a:noFill/>
            <a:ln w="50800" cap="flat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1676400" y="8382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1676400" y="2514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78" name="Object 42"/>
          <p:cNvGraphicFramePr>
            <a:graphicFrameLocks noChangeAspect="1"/>
          </p:cNvGraphicFramePr>
          <p:nvPr/>
        </p:nvGraphicFramePr>
        <p:xfrm>
          <a:off x="714375" y="4320250"/>
          <a:ext cx="2562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4" imgW="1180800" imgH="177480" progId="">
                  <p:embed/>
                </p:oleObj>
              </mc:Choice>
              <mc:Fallback>
                <p:oleObj name="Equation" r:id="rId4" imgW="1180800" imgH="17748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320250"/>
                        <a:ext cx="25622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762000" y="4818725"/>
          <a:ext cx="228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6" imgW="1054080" imgH="279360" progId="">
                  <p:embed/>
                </p:oleObj>
              </mc:Choice>
              <mc:Fallback>
                <p:oleObj name="Equation" r:id="rId6" imgW="1054080" imgH="27936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18725"/>
                        <a:ext cx="228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5" name="Freeform 49"/>
          <p:cNvSpPr>
            <a:spLocks/>
          </p:cNvSpPr>
          <p:nvPr/>
        </p:nvSpPr>
        <p:spPr bwMode="auto">
          <a:xfrm>
            <a:off x="1460500" y="5260050"/>
            <a:ext cx="1588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0" y="0"/>
              </a:cxn>
            </a:cxnLst>
            <a:rect l="0" t="0" r="r" b="b"/>
            <a:pathLst>
              <a:path w="1" h="168">
                <a:moveTo>
                  <a:pt x="0" y="16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86" name="Object 50"/>
          <p:cNvGraphicFramePr>
            <a:graphicFrameLocks noChangeAspect="1"/>
          </p:cNvGraphicFramePr>
          <p:nvPr/>
        </p:nvGraphicFramePr>
        <p:xfrm>
          <a:off x="1295400" y="5539450"/>
          <a:ext cx="314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8" imgW="114120" imgH="126720" progId="">
                  <p:embed/>
                </p:oleObj>
              </mc:Choice>
              <mc:Fallback>
                <p:oleObj name="Equation" r:id="rId8" imgW="114120" imgH="12672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539450"/>
                        <a:ext cx="31432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7" name="Object 51"/>
          <p:cNvGraphicFramePr>
            <a:graphicFrameLocks noChangeAspect="1"/>
          </p:cNvGraphicFramePr>
          <p:nvPr/>
        </p:nvGraphicFramePr>
        <p:xfrm>
          <a:off x="1905000" y="5615650"/>
          <a:ext cx="3032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10" imgW="126720" imgH="177480" progId="">
                  <p:embed/>
                </p:oleObj>
              </mc:Choice>
              <mc:Fallback>
                <p:oleObj name="Equation" r:id="rId10" imgW="126720" imgH="17748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15650"/>
                        <a:ext cx="3032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9" name="AutoShape 53"/>
          <p:cNvSpPr>
            <a:spLocks/>
          </p:cNvSpPr>
          <p:nvPr/>
        </p:nvSpPr>
        <p:spPr bwMode="auto">
          <a:xfrm rot="16200000">
            <a:off x="1920875" y="5021925"/>
            <a:ext cx="273050" cy="914400"/>
          </a:xfrm>
          <a:prstGeom prst="leftBrace">
            <a:avLst>
              <a:gd name="adj1" fmla="val 2790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90" name="Object 54"/>
          <p:cNvGraphicFramePr>
            <a:graphicFrameLocks noChangeAspect="1"/>
          </p:cNvGraphicFramePr>
          <p:nvPr/>
        </p:nvGraphicFramePr>
        <p:xfrm>
          <a:off x="2286000" y="5844250"/>
          <a:ext cx="1371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12" imgW="622080" imgH="177480" progId="">
                  <p:embed/>
                </p:oleObj>
              </mc:Choice>
              <mc:Fallback>
                <p:oleObj name="Equation" r:id="rId12" imgW="622080" imgH="177480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844250"/>
                        <a:ext cx="13716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1" name="Freeform 55"/>
          <p:cNvSpPr>
            <a:spLocks/>
          </p:cNvSpPr>
          <p:nvPr/>
        </p:nvSpPr>
        <p:spPr bwMode="auto">
          <a:xfrm>
            <a:off x="2819400" y="5310850"/>
            <a:ext cx="76200" cy="5334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2" name="AutoShape 56"/>
          <p:cNvSpPr>
            <a:spLocks/>
          </p:cNvSpPr>
          <p:nvPr/>
        </p:nvSpPr>
        <p:spPr bwMode="auto">
          <a:xfrm rot="16200000">
            <a:off x="1181100" y="565375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93" name="Object 57"/>
          <p:cNvGraphicFramePr>
            <a:graphicFrameLocks noChangeAspect="1"/>
          </p:cNvGraphicFramePr>
          <p:nvPr/>
        </p:nvGraphicFramePr>
        <p:xfrm>
          <a:off x="228600" y="6010938"/>
          <a:ext cx="18859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14" imgW="914400" imgH="177480" progId="">
                  <p:embed/>
                </p:oleObj>
              </mc:Choice>
              <mc:Fallback>
                <p:oleObj name="Equation" r:id="rId14" imgW="914400" imgH="1774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10938"/>
                        <a:ext cx="1885950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3565525" y="2414588"/>
            <a:ext cx="5273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we add all the cylinders from the smallest to the largest:</a:t>
            </a:r>
          </a:p>
        </p:txBody>
      </p:sp>
      <p:graphicFrame>
        <p:nvGraphicFramePr>
          <p:cNvPr id="14395" name="Object 59"/>
          <p:cNvGraphicFramePr>
            <a:graphicFrameLocks noChangeAspect="1"/>
          </p:cNvGraphicFramePr>
          <p:nvPr/>
        </p:nvGraphicFramePr>
        <p:xfrm>
          <a:off x="4343400" y="3213100"/>
          <a:ext cx="23685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16" imgW="1091880" imgH="330120" progId="">
                  <p:embed/>
                </p:oleObj>
              </mc:Choice>
              <mc:Fallback>
                <p:oleObj name="Equation" r:id="rId16" imgW="1091880" imgH="33012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13100"/>
                        <a:ext cx="23685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6" name="Object 60"/>
          <p:cNvGraphicFramePr>
            <a:graphicFrameLocks noChangeAspect="1"/>
          </p:cNvGraphicFramePr>
          <p:nvPr/>
        </p:nvGraphicFramePr>
        <p:xfrm>
          <a:off x="4343400" y="4051300"/>
          <a:ext cx="19827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18" imgW="914400" imgH="330120" progId="">
                  <p:embed/>
                </p:oleObj>
              </mc:Choice>
              <mc:Fallback>
                <p:oleObj name="Equation" r:id="rId18" imgW="914400" imgH="33012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51300"/>
                        <a:ext cx="19827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7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687754"/>
              </p:ext>
            </p:extLst>
          </p:nvPr>
        </p:nvGraphicFramePr>
        <p:xfrm>
          <a:off x="4405312" y="4853276"/>
          <a:ext cx="2151062" cy="95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Equation" r:id="rId20" imgW="1091880" imgH="482400" progId="">
                  <p:embed/>
                </p:oleObj>
              </mc:Choice>
              <mc:Fallback>
                <p:oleObj name="Equation" r:id="rId20" imgW="1091880" imgH="4824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2" y="4853276"/>
                        <a:ext cx="2151062" cy="9573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270872"/>
              </p:ext>
            </p:extLst>
          </p:nvPr>
        </p:nvGraphicFramePr>
        <p:xfrm>
          <a:off x="7086600" y="5111847"/>
          <a:ext cx="6048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22" imgW="279360" imgH="177480" progId="">
                  <p:embed/>
                </p:oleObj>
              </mc:Choice>
              <mc:Fallback>
                <p:oleObj name="Equation" r:id="rId22" imgW="279360" imgH="17748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111847"/>
                        <a:ext cx="604838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4" name="Object 68"/>
          <p:cNvGraphicFramePr>
            <a:graphicFrameLocks noChangeAspect="1"/>
          </p:cNvGraphicFramePr>
          <p:nvPr/>
        </p:nvGraphicFramePr>
        <p:xfrm>
          <a:off x="2590800" y="1447800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24" imgW="609480" imgH="228600" progId="">
                  <p:embed/>
                </p:oleObj>
              </mc:Choice>
              <mc:Fallback>
                <p:oleObj name="Equation" r:id="rId24" imgW="609480" imgH="2286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11430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5" name="Freeform 69"/>
          <p:cNvSpPr>
            <a:spLocks/>
          </p:cNvSpPr>
          <p:nvPr/>
        </p:nvSpPr>
        <p:spPr bwMode="auto">
          <a:xfrm>
            <a:off x="2590800" y="409575"/>
            <a:ext cx="1588" cy="2279650"/>
          </a:xfrm>
          <a:custGeom>
            <a:avLst/>
            <a:gdLst/>
            <a:ahLst/>
            <a:cxnLst>
              <a:cxn ang="0">
                <a:pos x="0" y="1436"/>
              </a:cxn>
              <a:cxn ang="0">
                <a:pos x="0" y="0"/>
              </a:cxn>
            </a:cxnLst>
            <a:rect l="0" t="0" r="r" b="b"/>
            <a:pathLst>
              <a:path w="1" h="1436">
                <a:moveTo>
                  <a:pt x="0" y="14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3" name="Group 67"/>
          <p:cNvGrpSpPr>
            <a:grpSpLocks/>
          </p:cNvGrpSpPr>
          <p:nvPr/>
        </p:nvGrpSpPr>
        <p:grpSpPr bwMode="auto">
          <a:xfrm>
            <a:off x="4191000" y="304800"/>
            <a:ext cx="2743200" cy="1828801"/>
            <a:chOff x="3792" y="480"/>
            <a:chExt cx="1728" cy="1152"/>
          </a:xfrm>
        </p:grpSpPr>
        <p:sp>
          <p:nvSpPr>
            <p:cNvPr id="64" name="Rectangle 66"/>
            <p:cNvSpPr>
              <a:spLocks noChangeArrowheads="1"/>
            </p:cNvSpPr>
            <p:nvPr/>
          </p:nvSpPr>
          <p:spPr bwMode="auto">
            <a:xfrm>
              <a:off x="3792" y="480"/>
              <a:ext cx="1728" cy="1152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65"/>
            <p:cNvSpPr txBox="1">
              <a:spLocks noChangeArrowheads="1"/>
            </p:cNvSpPr>
            <p:nvPr/>
          </p:nvSpPr>
          <p:spPr bwMode="auto">
            <a:xfrm>
              <a:off x="3888" y="576"/>
              <a:ext cx="1594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This is called the </a:t>
              </a:r>
              <a:r>
                <a:rPr lang="en-US" b="1" u="sng" dirty="0"/>
                <a:t>shell method</a:t>
              </a:r>
              <a:r>
                <a:rPr lang="en-US" dirty="0"/>
                <a:t> because we use cylindrical shells.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029211" y="4215421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211" y="4215421"/>
                <a:ext cx="314189" cy="369332"/>
              </a:xfrm>
              <a:prstGeom prst="rect">
                <a:avLst/>
              </a:prstGeom>
              <a:blipFill rotWithShape="0">
                <a:blip r:embed="rId26"/>
                <a:stretch>
                  <a:fillRect l="-7692"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038600" y="5117068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17068"/>
                <a:ext cx="314189" cy="369332"/>
              </a:xfrm>
              <a:prstGeom prst="rect">
                <a:avLst/>
              </a:prstGeom>
              <a:blipFill rotWithShape="0">
                <a:blip r:embed="rId27"/>
                <a:stretch>
                  <a:fillRect l="-7843" r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620011" y="5109793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011" y="5109793"/>
                <a:ext cx="314189" cy="369332"/>
              </a:xfrm>
              <a:prstGeom prst="rect">
                <a:avLst/>
              </a:prstGeom>
              <a:blipFill rotWithShape="0">
                <a:blip r:embed="rId28"/>
                <a:stretch>
                  <a:fillRect l="-7692"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2057400" y="1752600"/>
            <a:ext cx="40386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229600" cy="685800"/>
          </a:xfrm>
        </p:spPr>
        <p:txBody>
          <a:bodyPr/>
          <a:lstStyle/>
          <a:p>
            <a:pPr algn="l"/>
            <a:r>
              <a:rPr lang="en-US" sz="3000" dirty="0" smtClean="0"/>
              <a:t>For </a:t>
            </a:r>
            <a:r>
              <a:rPr lang="en-US" sz="3000" dirty="0" smtClean="0">
                <a:solidFill>
                  <a:schemeClr val="accent2"/>
                </a:solidFill>
              </a:rPr>
              <a:t>vertical</a:t>
            </a:r>
            <a:r>
              <a:rPr lang="en-US" sz="3000" dirty="0" smtClean="0"/>
              <a:t> axis of revolution, the volume is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84400" y="1752600"/>
          <a:ext cx="37592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1371600" imgH="330120" progId="">
                  <p:embed/>
                </p:oleObj>
              </mc:Choice>
              <mc:Fallback>
                <p:oleObj name="Equation" r:id="rId3" imgW="1371600" imgH="33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1752600"/>
                        <a:ext cx="37592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981200" y="3962400"/>
            <a:ext cx="40386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609600" y="32766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horizontal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axis of revolution, the volume is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74863" y="3962400"/>
          <a:ext cx="38274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5" imgW="1396800" imgH="330120" progId="">
                  <p:embed/>
                </p:oleObj>
              </mc:Choice>
              <mc:Fallback>
                <p:oleObj name="Equation" r:id="rId5" imgW="1396800" imgH="3301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3962400"/>
                        <a:ext cx="3827462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38400" y="304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Shell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7724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28600"/>
            <a:ext cx="3200400" cy="2133600"/>
          </a:xfrm>
          <a:prstGeom prst="rect">
            <a:avLst/>
          </a:prstGeom>
          <a:noFill/>
        </p:spPr>
      </p:pic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858000" y="0"/>
          <a:ext cx="22352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4" imgW="1396800" imgH="393480" progId="">
                  <p:embed/>
                </p:oleObj>
              </mc:Choice>
              <mc:Fallback>
                <p:oleObj name="Equation" r:id="rId4" imgW="139680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0"/>
                        <a:ext cx="22352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Freeform 5"/>
          <p:cNvSpPr>
            <a:spLocks/>
          </p:cNvSpPr>
          <p:nvPr/>
        </p:nvSpPr>
        <p:spPr bwMode="auto">
          <a:xfrm>
            <a:off x="7010400" y="838200"/>
            <a:ext cx="45719" cy="10743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99"/>
              </a:cxn>
            </a:cxnLst>
            <a:rect l="0" t="0" r="r" b="b"/>
            <a:pathLst>
              <a:path w="1" h="999">
                <a:moveTo>
                  <a:pt x="0" y="0"/>
                </a:moveTo>
                <a:lnTo>
                  <a:pt x="0" y="999"/>
                </a:lnTo>
              </a:path>
            </a:pathLst>
          </a:custGeom>
          <a:noFill/>
          <a:ln w="381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4648200" y="743856"/>
            <a:ext cx="2368345" cy="1265750"/>
            <a:chOff x="1968" y="384"/>
            <a:chExt cx="2256" cy="1177"/>
          </a:xfrm>
        </p:grpSpPr>
        <p:grpSp>
          <p:nvGrpSpPr>
            <p:cNvPr id="11271" name="Group 7"/>
            <p:cNvGrpSpPr>
              <a:grpSpLocks/>
            </p:cNvGrpSpPr>
            <p:nvPr/>
          </p:nvGrpSpPr>
          <p:grpSpPr bwMode="auto">
            <a:xfrm>
              <a:off x="1968" y="420"/>
              <a:ext cx="2256" cy="1141"/>
              <a:chOff x="604" y="587"/>
              <a:chExt cx="932" cy="1189"/>
            </a:xfrm>
          </p:grpSpPr>
          <p:sp>
            <p:nvSpPr>
              <p:cNvPr id="11272" name="Oval 8"/>
              <p:cNvSpPr>
                <a:spLocks noChangeArrowheads="1"/>
              </p:cNvSpPr>
              <p:nvPr/>
            </p:nvSpPr>
            <p:spPr bwMode="auto">
              <a:xfrm>
                <a:off x="604" y="587"/>
                <a:ext cx="932" cy="144"/>
              </a:xfrm>
              <a:prstGeom prst="ellips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auto">
              <a:xfrm>
                <a:off x="604" y="672"/>
                <a:ext cx="0" cy="1031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auto">
              <a:xfrm>
                <a:off x="604" y="1632"/>
                <a:ext cx="932" cy="144"/>
              </a:xfrm>
              <a:prstGeom prst="ellips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auto">
              <a:xfrm>
                <a:off x="624" y="1629"/>
                <a:ext cx="882" cy="51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60" y="33"/>
                  </a:cxn>
                  <a:cxn ang="0">
                    <a:pos x="141" y="12"/>
                  </a:cxn>
                  <a:cxn ang="0">
                    <a:pos x="246" y="6"/>
                  </a:cxn>
                  <a:cxn ang="0">
                    <a:pos x="336" y="3"/>
                  </a:cxn>
                  <a:cxn ang="0">
                    <a:pos x="408" y="0"/>
                  </a:cxn>
                  <a:cxn ang="0">
                    <a:pos x="480" y="3"/>
                  </a:cxn>
                  <a:cxn ang="0">
                    <a:pos x="540" y="6"/>
                  </a:cxn>
                  <a:cxn ang="0">
                    <a:pos x="627" y="6"/>
                  </a:cxn>
                  <a:cxn ang="0">
                    <a:pos x="669" y="9"/>
                  </a:cxn>
                  <a:cxn ang="0">
                    <a:pos x="714" y="12"/>
                  </a:cxn>
                  <a:cxn ang="0">
                    <a:pos x="756" y="18"/>
                  </a:cxn>
                  <a:cxn ang="0">
                    <a:pos x="813" y="27"/>
                  </a:cxn>
                  <a:cxn ang="0">
                    <a:pos x="855" y="39"/>
                  </a:cxn>
                  <a:cxn ang="0">
                    <a:pos x="882" y="51"/>
                  </a:cxn>
                </a:cxnLst>
                <a:rect l="0" t="0" r="r" b="b"/>
                <a:pathLst>
                  <a:path w="882" h="51">
                    <a:moveTo>
                      <a:pt x="0" y="51"/>
                    </a:moveTo>
                    <a:cubicBezTo>
                      <a:pt x="10" y="48"/>
                      <a:pt x="37" y="39"/>
                      <a:pt x="60" y="33"/>
                    </a:cubicBezTo>
                    <a:cubicBezTo>
                      <a:pt x="83" y="27"/>
                      <a:pt x="110" y="17"/>
                      <a:pt x="141" y="12"/>
                    </a:cubicBezTo>
                    <a:cubicBezTo>
                      <a:pt x="172" y="7"/>
                      <a:pt x="214" y="7"/>
                      <a:pt x="246" y="6"/>
                    </a:cubicBezTo>
                    <a:cubicBezTo>
                      <a:pt x="278" y="5"/>
                      <a:pt x="309" y="4"/>
                      <a:pt x="336" y="3"/>
                    </a:cubicBezTo>
                    <a:cubicBezTo>
                      <a:pt x="363" y="2"/>
                      <a:pt x="384" y="0"/>
                      <a:pt x="408" y="0"/>
                    </a:cubicBezTo>
                    <a:cubicBezTo>
                      <a:pt x="432" y="0"/>
                      <a:pt x="458" y="2"/>
                      <a:pt x="480" y="3"/>
                    </a:cubicBezTo>
                    <a:cubicBezTo>
                      <a:pt x="502" y="4"/>
                      <a:pt x="516" y="6"/>
                      <a:pt x="540" y="6"/>
                    </a:cubicBezTo>
                    <a:cubicBezTo>
                      <a:pt x="564" y="6"/>
                      <a:pt x="606" y="6"/>
                      <a:pt x="627" y="6"/>
                    </a:cubicBezTo>
                    <a:cubicBezTo>
                      <a:pt x="648" y="6"/>
                      <a:pt x="655" y="8"/>
                      <a:pt x="669" y="9"/>
                    </a:cubicBezTo>
                    <a:cubicBezTo>
                      <a:pt x="683" y="10"/>
                      <a:pt x="700" y="11"/>
                      <a:pt x="714" y="12"/>
                    </a:cubicBezTo>
                    <a:cubicBezTo>
                      <a:pt x="728" y="13"/>
                      <a:pt x="740" y="16"/>
                      <a:pt x="756" y="18"/>
                    </a:cubicBezTo>
                    <a:cubicBezTo>
                      <a:pt x="772" y="20"/>
                      <a:pt x="797" y="24"/>
                      <a:pt x="813" y="27"/>
                    </a:cubicBezTo>
                    <a:cubicBezTo>
                      <a:pt x="829" y="30"/>
                      <a:pt x="844" y="35"/>
                      <a:pt x="855" y="39"/>
                    </a:cubicBezTo>
                    <a:cubicBezTo>
                      <a:pt x="866" y="43"/>
                      <a:pt x="877" y="49"/>
                      <a:pt x="882" y="51"/>
                    </a:cubicBezTo>
                  </a:path>
                </a:pathLst>
              </a:custGeom>
              <a:noFill/>
              <a:ln w="50800" cap="flat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3080" y="38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3081" y="1389"/>
              <a:ext cx="1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6"/>
                </a:cxn>
              </a:cxnLst>
              <a:rect l="0" t="0" r="r" b="b"/>
              <a:pathLst>
                <a:path w="1" h="66">
                  <a:moveTo>
                    <a:pt x="0" y="0"/>
                  </a:moveTo>
                  <a:lnTo>
                    <a:pt x="0" y="6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3690" y="1398"/>
              <a:ext cx="21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1" y="0"/>
                </a:cxn>
              </a:cxnLst>
              <a:rect l="0" t="0" r="r" b="b"/>
              <a:pathLst>
                <a:path w="21" h="54">
                  <a:moveTo>
                    <a:pt x="0" y="54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533400" y="2971800"/>
          <a:ext cx="272619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6" imgW="1054080" imgH="177480" progId="">
                  <p:embed/>
                </p:oleObj>
              </mc:Choice>
              <mc:Fallback>
                <p:oleObj name="Equation" r:id="rId6" imgW="1054080" imgH="17748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272619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368300" y="3581400"/>
          <a:ext cx="528161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8" imgW="2184120" imgH="431640" progId="">
                  <p:embed/>
                </p:oleObj>
              </mc:Choice>
              <mc:Fallback>
                <p:oleObj name="Equation" r:id="rId8" imgW="2184120" imgH="43164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3581400"/>
                        <a:ext cx="5281613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Freeform 21"/>
          <p:cNvSpPr>
            <a:spLocks/>
          </p:cNvSpPr>
          <p:nvPr/>
        </p:nvSpPr>
        <p:spPr bwMode="auto">
          <a:xfrm flipH="1">
            <a:off x="1909763" y="4267200"/>
            <a:ext cx="74612" cy="3048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1790700" y="4572000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10" imgW="114120" imgH="126720" progId="">
                  <p:embed/>
                </p:oleObj>
              </mc:Choice>
              <mc:Fallback>
                <p:oleObj name="Equation" r:id="rId10" imgW="114120" imgH="12672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4572000"/>
                        <a:ext cx="34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3448050" y="49530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12" imgW="126720" imgH="177480" progId="">
                  <p:embed/>
                </p:oleObj>
              </mc:Choice>
              <mc:Fallback>
                <p:oleObj name="Equation" r:id="rId12" imgW="126720" imgH="17748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4953000"/>
                        <a:ext cx="38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AutoShape 24"/>
          <p:cNvSpPr>
            <a:spLocks/>
          </p:cNvSpPr>
          <p:nvPr/>
        </p:nvSpPr>
        <p:spPr bwMode="auto">
          <a:xfrm rot="16200000">
            <a:off x="3390900" y="3429000"/>
            <a:ext cx="457200" cy="25908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4686300" y="4953000"/>
          <a:ext cx="14859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14" imgW="622080" imgH="177480" progId="">
                  <p:embed/>
                </p:oleObj>
              </mc:Choice>
              <mc:Fallback>
                <p:oleObj name="Equation" r:id="rId14" imgW="622080" imgH="17748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4953000"/>
                        <a:ext cx="14859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Freeform 26"/>
          <p:cNvSpPr>
            <a:spLocks/>
          </p:cNvSpPr>
          <p:nvPr/>
        </p:nvSpPr>
        <p:spPr bwMode="auto">
          <a:xfrm>
            <a:off x="5446713" y="4343400"/>
            <a:ext cx="1587" cy="6667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0" y="0"/>
              </a:cxn>
            </a:cxnLst>
            <a:rect l="0" t="0" r="r" b="b"/>
            <a:pathLst>
              <a:path w="1" h="420">
                <a:moveTo>
                  <a:pt x="0" y="42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92" name="Object 28"/>
          <p:cNvGraphicFramePr>
            <a:graphicFrameLocks noChangeAspect="1"/>
          </p:cNvGraphicFramePr>
          <p:nvPr/>
        </p:nvGraphicFramePr>
        <p:xfrm>
          <a:off x="457200" y="5741988"/>
          <a:ext cx="11366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16" imgW="469800" imgH="177480" progId="">
                  <p:embed/>
                </p:oleObj>
              </mc:Choice>
              <mc:Fallback>
                <p:oleObj name="Equation" r:id="rId16" imgW="469800" imgH="17748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41988"/>
                        <a:ext cx="113665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1676400" y="5673725"/>
          <a:ext cx="22415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18" imgW="927000" imgH="203040" progId="">
                  <p:embed/>
                </p:oleObj>
              </mc:Choice>
              <mc:Fallback>
                <p:oleObj name="Equation" r:id="rId18" imgW="927000" imgH="20304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673725"/>
                        <a:ext cx="22415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9" name="AutoShape 35"/>
          <p:cNvSpPr>
            <a:spLocks/>
          </p:cNvSpPr>
          <p:nvPr/>
        </p:nvSpPr>
        <p:spPr bwMode="auto">
          <a:xfrm rot="16200000">
            <a:off x="1676400" y="46863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819150" y="5105400"/>
          <a:ext cx="21907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20" imgW="914400" imgH="177480" progId="">
                  <p:embed/>
                </p:oleObj>
              </mc:Choice>
              <mc:Fallback>
                <p:oleObj name="Equation" r:id="rId20" imgW="914400" imgH="17748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5105400"/>
                        <a:ext cx="21907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381000" y="19812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If we take a vertical slice and </a:t>
            </a:r>
            <a:r>
              <a:rPr lang="en-US" dirty="0"/>
              <a:t>revolve it about the </a:t>
            </a:r>
            <a:r>
              <a:rPr lang="en-US" dirty="0" smtClean="0"/>
              <a:t>y-axis, we get a cylinder.</a:t>
            </a:r>
            <a:endParaRPr lang="en-US" dirty="0"/>
          </a:p>
        </p:txBody>
      </p:sp>
      <p:pic>
        <p:nvPicPr>
          <p:cNvPr id="32" name="Picture 9" descr="shell1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969000" y="2362200"/>
            <a:ext cx="2641600" cy="1981200"/>
          </a:xfrm>
          <a:prstGeom prst="rect">
            <a:avLst/>
          </a:prstGeom>
          <a:noFill/>
        </p:spPr>
      </p:pic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4283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</a:t>
            </a:r>
            <a:r>
              <a:rPr lang="en-US" dirty="0">
                <a:solidFill>
                  <a:schemeClr val="accent2"/>
                </a:solidFill>
              </a:rPr>
              <a:t>volume</a:t>
            </a:r>
            <a:r>
              <a:rPr lang="en-US" dirty="0"/>
              <a:t> generated when this shape is revolved about the y axis.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00400" y="152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85" grpId="0" animBg="1"/>
      <p:bldP spid="11288" grpId="0" animBg="1"/>
      <p:bldP spid="11290" grpId="0" animBg="1"/>
      <p:bldP spid="11299" grpId="0" animBg="1"/>
      <p:bldP spid="3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sz="2800" dirty="0" smtClean="0"/>
              <a:t>Determine whether a </a:t>
            </a:r>
            <a:r>
              <a:rPr lang="en-US" sz="2800" dirty="0" smtClean="0">
                <a:solidFill>
                  <a:srgbClr val="FF0000"/>
                </a:solidFill>
              </a:rPr>
              <a:t>horizontal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rgbClr val="FF0000"/>
                </a:solidFill>
              </a:rPr>
              <a:t>vertical strip </a:t>
            </a:r>
            <a:r>
              <a:rPr lang="en-US" sz="2800" dirty="0" smtClean="0"/>
              <a:t>should be used (vertices of the representative rectangle should lie on two different graphs on the entire interval of interest.)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Determine which method to be used: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If the </a:t>
            </a:r>
            <a:r>
              <a:rPr lang="en-US" sz="2800" dirty="0"/>
              <a:t>strip is </a:t>
            </a:r>
            <a:r>
              <a:rPr lang="en-US" sz="2800" b="1" dirty="0">
                <a:solidFill>
                  <a:schemeClr val="accent6"/>
                </a:solidFill>
              </a:rPr>
              <a:t>perpendicular</a:t>
            </a:r>
            <a:r>
              <a:rPr lang="en-US" sz="2800" dirty="0"/>
              <a:t> to the axis of rotation, use the </a:t>
            </a:r>
            <a:r>
              <a:rPr lang="en-US" sz="2800" u="sng" dirty="0">
                <a:solidFill>
                  <a:schemeClr val="accent6"/>
                </a:solidFill>
              </a:rPr>
              <a:t>washer </a:t>
            </a:r>
            <a:r>
              <a:rPr lang="en-US" sz="2800" u="sng" dirty="0" smtClean="0">
                <a:solidFill>
                  <a:schemeClr val="accent6"/>
                </a:solidFill>
              </a:rPr>
              <a:t>method </a:t>
            </a:r>
            <a:r>
              <a:rPr lang="en-US" sz="2800" dirty="0" smtClean="0">
                <a:solidFill>
                  <a:schemeClr val="accent6"/>
                </a:solidFill>
              </a:rPr>
              <a:t>or </a:t>
            </a:r>
            <a:r>
              <a:rPr lang="en-US" sz="2800" u="sng" dirty="0" smtClean="0">
                <a:solidFill>
                  <a:schemeClr val="accent6"/>
                </a:solidFill>
              </a:rPr>
              <a:t>disk method</a:t>
            </a:r>
            <a:r>
              <a:rPr lang="en-US" sz="2800" dirty="0" smtClean="0">
                <a:solidFill>
                  <a:schemeClr val="accent6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If the strip is </a:t>
            </a:r>
            <a:r>
              <a:rPr lang="en-US" sz="2800" b="1" dirty="0" smtClean="0">
                <a:solidFill>
                  <a:schemeClr val="accent6"/>
                </a:solidFill>
              </a:rPr>
              <a:t>parallel</a:t>
            </a:r>
            <a:r>
              <a:rPr lang="en-US" sz="2800" dirty="0" smtClean="0"/>
              <a:t> to the axis of rotation, use the </a:t>
            </a:r>
            <a:r>
              <a:rPr lang="en-US" sz="2800" u="sng" dirty="0" smtClean="0">
                <a:solidFill>
                  <a:schemeClr val="accent6"/>
                </a:solidFill>
              </a:rPr>
              <a:t>shell method</a:t>
            </a:r>
            <a:r>
              <a:rPr lang="en-US" sz="2800" dirty="0" smtClean="0">
                <a:solidFill>
                  <a:schemeClr val="accent6"/>
                </a:solidFill>
              </a:rPr>
              <a:t>.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457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 Method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Shell Method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161871"/>
            <a:ext cx="7315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volume of the solid of revolution generated by rotating the curve </a:t>
            </a:r>
            <a:r>
              <a:rPr lang="en-US" sz="3200" i="1" dirty="0" smtClean="0">
                <a:latin typeface="+mj-lt"/>
              </a:rPr>
              <a:t>y</a:t>
            </a:r>
            <a:r>
              <a:rPr lang="en-US" sz="2800" i="1" dirty="0" smtClean="0"/>
              <a:t> = </a:t>
            </a:r>
            <a:r>
              <a:rPr lang="en-US" sz="3200" i="1" dirty="0" smtClean="0">
                <a:latin typeface="+mj-lt"/>
              </a:rPr>
              <a:t>x</a:t>
            </a:r>
            <a:r>
              <a:rPr lang="en-US" sz="2800" i="1" baseline="30000" dirty="0" smtClean="0"/>
              <a:t>2</a:t>
            </a:r>
            <a:r>
              <a:rPr lang="en-US" sz="2800" dirty="0" smtClean="0"/>
              <a:t> , </a:t>
            </a:r>
            <a:r>
              <a:rPr lang="en-US" sz="3200" i="1" dirty="0" smtClean="0">
                <a:latin typeface="+mj-lt"/>
              </a:rPr>
              <a:t>x</a:t>
            </a:r>
            <a:r>
              <a:rPr lang="en-US" sz="2800" dirty="0" smtClean="0"/>
              <a:t> = 0 and </a:t>
            </a:r>
            <a:r>
              <a:rPr lang="en-US" sz="3200" i="1" dirty="0" smtClean="0">
                <a:latin typeface="+mj-lt"/>
              </a:rPr>
              <a:t>y</a:t>
            </a:r>
            <a:r>
              <a:rPr lang="en-US" sz="2800" dirty="0" smtClean="0"/>
              <a:t> = 4 about the given line.</a:t>
            </a:r>
          </a:p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y</a:t>
            </a:r>
            <a:r>
              <a:rPr lang="en-US" dirty="0" smtClean="0">
                <a:latin typeface="+mj-lt"/>
              </a:rPr>
              <a:t>-axis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x-</a:t>
            </a:r>
            <a:r>
              <a:rPr lang="en-US" dirty="0" smtClean="0">
                <a:latin typeface="+mj-lt"/>
              </a:rPr>
              <a:t>axis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the line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= 3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the line </a:t>
            </a:r>
            <a:r>
              <a:rPr lang="en-US" i="1" dirty="0" smtClean="0">
                <a:latin typeface="+mj-lt"/>
              </a:rPr>
              <a:t>y </a:t>
            </a:r>
            <a:r>
              <a:rPr lang="en-US" dirty="0" smtClean="0">
                <a:latin typeface="+mj-lt"/>
              </a:rPr>
              <a:t>= - 2  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34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329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Courier New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For vertical axis of revolution, the volume is 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7.3 Day 3</dc:title>
  <dc:subject>The Shell Method</dc:subject>
  <dc:creator>Gregory Kelly</dc:creator>
  <cp:lastModifiedBy>Chau,Phong Quoc</cp:lastModifiedBy>
  <cp:revision>69</cp:revision>
  <dcterms:created xsi:type="dcterms:W3CDTF">2002-12-09T18:08:56Z</dcterms:created>
  <dcterms:modified xsi:type="dcterms:W3CDTF">2016-01-20T21:07:11Z</dcterms:modified>
</cp:coreProperties>
</file>