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318" r:id="rId2"/>
    <p:sldId id="383" r:id="rId3"/>
    <p:sldId id="385" r:id="rId4"/>
    <p:sldId id="379" r:id="rId5"/>
    <p:sldId id="384" r:id="rId6"/>
    <p:sldId id="38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3366FF"/>
    <a:srgbClr val="CC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58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E3E8EA8-D976-472C-879F-43E09932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66718" y="1905000"/>
            <a:ext cx="707873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6.5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Average Value of A Function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819400" y="2286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chemeClr val="hlink"/>
                </a:solidFill>
              </a:rPr>
              <a:t>Average Value</a:t>
            </a:r>
            <a:endParaRPr lang="en-US" sz="3200" b="1" i="1" dirty="0">
              <a:solidFill>
                <a:schemeClr val="hlink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229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Here is the function </a:t>
            </a:r>
            <a:r>
              <a:rPr lang="en-US" sz="2800" i="1" dirty="0" smtClean="0">
                <a:cs typeface="Times New Roman" pitchFamily="18" charset="0"/>
              </a:rPr>
              <a:t>T</a:t>
            </a:r>
            <a:r>
              <a:rPr lang="en-US" sz="2800" dirty="0" smtClean="0">
                <a:cs typeface="Times New Roman" pitchFamily="18" charset="0"/>
              </a:rPr>
              <a:t> that models the temperature in a certain city </a:t>
            </a:r>
            <a:r>
              <a:rPr lang="en-US" sz="32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cs typeface="Times New Roman" pitchFamily="18" charset="0"/>
              </a:rPr>
              <a:t> hours after 9 am.</a:t>
            </a:r>
          </a:p>
          <a:p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endParaRPr lang="en-US" sz="2800" dirty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Wha</a:t>
            </a:r>
            <a:r>
              <a:rPr lang="en-US" sz="2800" dirty="0" smtClean="0">
                <a:cs typeface="Times New Roman" pitchFamily="18" charset="0"/>
              </a:rPr>
              <a:t>t is the temperature at 9 am?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What is the temperature at 3 pm?</a:t>
            </a:r>
          </a:p>
          <a:p>
            <a:pPr marL="514350" indent="-514350">
              <a:buAutoNum type="alphaLcParenR"/>
            </a:pPr>
            <a:r>
              <a:rPr lang="en-US" sz="2800" dirty="0" smtClean="0">
                <a:cs typeface="Times New Roman" pitchFamily="18" charset="0"/>
              </a:rPr>
              <a:t>What is the </a:t>
            </a:r>
            <a:r>
              <a:rPr lang="en-US" sz="2800" u="sng" dirty="0" smtClean="0">
                <a:solidFill>
                  <a:srgbClr val="FF0000"/>
                </a:solidFill>
                <a:cs typeface="Times New Roman" pitchFamily="18" charset="0"/>
              </a:rPr>
              <a:t>average </a:t>
            </a:r>
            <a:r>
              <a:rPr lang="en-US" sz="2800" u="sng" dirty="0" smtClean="0">
                <a:solidFill>
                  <a:srgbClr val="FF0000"/>
                </a:solidFill>
                <a:cs typeface="Times New Roman" pitchFamily="18" charset="0"/>
              </a:rPr>
              <a:t>temperature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during the period from 9 am to 3 pm?</a:t>
            </a:r>
            <a:endParaRPr lang="en-US" sz="280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09800" y="2149966"/>
                <a:ext cx="3657600" cy="7754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=50+14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149966"/>
                <a:ext cx="3657600" cy="7754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hlink"/>
                </a:solidFill>
              </a:rPr>
              <a:t>Average Value of a Function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09600" y="1364277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average value </a:t>
            </a:r>
            <a:r>
              <a:rPr lang="en-US" sz="2800" dirty="0" smtClean="0">
                <a:cs typeface="Times New Roman" pitchFamily="18" charset="0"/>
              </a:rPr>
              <a:t>of a </a:t>
            </a:r>
            <a:r>
              <a:rPr lang="en-US" sz="2800" dirty="0" smtClean="0">
                <a:cs typeface="Times New Roman" pitchFamily="18" charset="0"/>
              </a:rPr>
              <a:t>function </a:t>
            </a:r>
            <a:r>
              <a:rPr lang="en-US" sz="28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) </a:t>
            </a:r>
            <a:r>
              <a:rPr lang="en-US" sz="2800" dirty="0">
                <a:cs typeface="Times New Roman" pitchFamily="18" charset="0"/>
              </a:rPr>
              <a:t>on [</a:t>
            </a:r>
            <a:r>
              <a:rPr lang="en-US" sz="2800" i="1" dirty="0">
                <a:cs typeface="Times New Roman" pitchFamily="18" charset="0"/>
              </a:rPr>
              <a:t>a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i="1" dirty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] is</a:t>
            </a:r>
            <a:endParaRPr lang="en-US" sz="280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28800" y="2438400"/>
                <a:ext cx="4572000" cy="9773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𝑎𝑣𝑒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438400"/>
                <a:ext cx="4572000" cy="9773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76600" y="152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Find the average value of the following function.</a:t>
            </a:r>
            <a:endParaRPr lang="en-US" sz="280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505200"/>
                <a:ext cx="5562600" cy="8587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[1,3]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05200"/>
                <a:ext cx="5562600" cy="8587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5400" y="2021059"/>
                <a:ext cx="5334000" cy="7754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=50+14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[0,6]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021059"/>
                <a:ext cx="5334000" cy="7754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hlink"/>
                </a:solidFill>
              </a:rPr>
              <a:t>The Mean Value Theorem for Integrals</a:t>
            </a:r>
            <a:endParaRPr lang="en-US" sz="3200" b="1" dirty="0">
              <a:solidFill>
                <a:schemeClr val="hlink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57497" y="1110734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If </a:t>
            </a:r>
            <a:r>
              <a:rPr lang="en-US" sz="28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is continuous on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cs typeface="Times New Roman" pitchFamily="18" charset="0"/>
              </a:rPr>
              <a:t>], </a:t>
            </a:r>
            <a:r>
              <a:rPr lang="en-US" sz="2800" dirty="0" smtClean="0">
                <a:cs typeface="Times New Roman" pitchFamily="18" charset="0"/>
              </a:rPr>
              <a:t>then there exists a number </a:t>
            </a:r>
            <a:r>
              <a:rPr lang="en-US" sz="2800" i="1" dirty="0" smtClean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en-US" sz="2800" dirty="0" smtClean="0">
                <a:cs typeface="Times New Roman" pitchFamily="18" charset="0"/>
              </a:rPr>
              <a:t> in 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] such that</a:t>
            </a:r>
            <a:endParaRPr lang="en-US" sz="2800" dirty="0">
              <a:cs typeface="Times New Roman" pitchFamily="18" charset="0"/>
            </a:endParaRP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/>
          </p:nvPr>
        </p:nvGraphicFramePr>
        <p:xfrm>
          <a:off x="1828800" y="2362200"/>
          <a:ext cx="41783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7" name="Equation" r:id="rId3" imgW="1549400" imgH="330200" progId="">
                  <p:embed/>
                </p:oleObj>
              </mc:Choice>
              <mc:Fallback>
                <p:oleObj name="Equation" r:id="rId3" imgW="1549400" imgH="330200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41783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9194" y="3733800"/>
            <a:ext cx="805760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7030A0"/>
                </a:solidFill>
                <a:cs typeface="Times New Roman" pitchFamily="18" charset="0"/>
              </a:rPr>
              <a:t>Remark</a:t>
            </a:r>
            <a:r>
              <a:rPr lang="en-US" sz="2800" dirty="0" smtClean="0">
                <a:cs typeface="Times New Roman" pitchFamily="18" charset="0"/>
              </a:rPr>
              <a:t>:  </a:t>
            </a:r>
          </a:p>
          <a:p>
            <a:endParaRPr lang="en-US" sz="1200" dirty="0" smtClean="0"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cs typeface="Times New Roman" pitchFamily="18" charset="0"/>
              </a:rPr>
              <a:t>) is the average value of the function on </a:t>
            </a:r>
            <a:r>
              <a:rPr lang="en-US" sz="2800" dirty="0" smtClean="0">
                <a:cs typeface="Times New Roman" pitchFamily="18" charset="0"/>
              </a:rPr>
              <a:t>[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].</a:t>
            </a:r>
          </a:p>
          <a:p>
            <a:r>
              <a:rPr lang="en-US" sz="2800" dirty="0" smtClean="0">
                <a:cs typeface="Times New Roman" pitchFamily="18" charset="0"/>
              </a:rPr>
              <a:t>It means that there always exists a value </a:t>
            </a:r>
            <a:r>
              <a:rPr lang="en-US" sz="2800" i="1" dirty="0" smtClean="0">
                <a:cs typeface="Times New Roman" pitchFamily="18" charset="0"/>
              </a:rPr>
              <a:t>c</a:t>
            </a:r>
            <a:r>
              <a:rPr lang="en-US" sz="2800" dirty="0" smtClean="0">
                <a:cs typeface="Times New Roman" pitchFamily="18" charset="0"/>
              </a:rPr>
              <a:t> whose function value is </a:t>
            </a:r>
            <a:r>
              <a:rPr lang="en-US" sz="2800" u="sng" dirty="0" smtClean="0">
                <a:cs typeface="Times New Roman" pitchFamily="18" charset="0"/>
              </a:rPr>
              <a:t>exactly</a:t>
            </a:r>
            <a:r>
              <a:rPr lang="en-US" sz="2800" dirty="0" smtClean="0">
                <a:cs typeface="Times New Roman" pitchFamily="18" charset="0"/>
              </a:rPr>
              <a:t> the average value.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76600" y="1524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173777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Find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cs typeface="Times New Roman" pitchFamily="18" charset="0"/>
              </a:rPr>
              <a:t> such that  </a:t>
            </a:r>
            <a:r>
              <a:rPr lang="en-US" sz="2800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</a:t>
            </a:r>
            <a:r>
              <a:rPr lang="en-US" sz="2800" dirty="0">
                <a:cs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cs typeface="Times New Roman" pitchFamily="18" charset="0"/>
              </a:rPr>
              <a:t>) is the average </a:t>
            </a:r>
            <a:r>
              <a:rPr lang="en-US" sz="2800" dirty="0" smtClean="0">
                <a:cs typeface="Times New Roman" pitchFamily="18" charset="0"/>
              </a:rPr>
              <a:t>value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2151015"/>
                <a:ext cx="5562600" cy="816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+1 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𝑜𝑛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  [0,1]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151015"/>
                <a:ext cx="5562600" cy="8166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4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7408</TotalTime>
  <Words>175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Chau,Phong Quoc</cp:lastModifiedBy>
  <cp:revision>190</cp:revision>
  <dcterms:created xsi:type="dcterms:W3CDTF">2005-10-11T19:45:23Z</dcterms:created>
  <dcterms:modified xsi:type="dcterms:W3CDTF">2016-01-21T20:54:52Z</dcterms:modified>
</cp:coreProperties>
</file>