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5" r:id="rId8"/>
    <p:sldId id="264" r:id="rId9"/>
    <p:sldId id="269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EC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5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9.wmf"/><Relationship Id="rId7" Type="http://schemas.openxmlformats.org/officeDocument/2006/relationships/image" Target="../media/image22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13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34.wmf"/><Relationship Id="rId3" Type="http://schemas.openxmlformats.org/officeDocument/2006/relationships/image" Target="../media/image13.wmf"/><Relationship Id="rId7" Type="http://schemas.openxmlformats.org/officeDocument/2006/relationships/image" Target="../media/image29.wmf"/><Relationship Id="rId12" Type="http://schemas.openxmlformats.org/officeDocument/2006/relationships/image" Target="../media/image33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8.wmf"/><Relationship Id="rId11" Type="http://schemas.openxmlformats.org/officeDocument/2006/relationships/image" Target="../media/image32.wmf"/><Relationship Id="rId5" Type="http://schemas.openxmlformats.org/officeDocument/2006/relationships/image" Target="../media/image27.wmf"/><Relationship Id="rId10" Type="http://schemas.openxmlformats.org/officeDocument/2006/relationships/image" Target="../media/image31.wmf"/><Relationship Id="rId4" Type="http://schemas.openxmlformats.org/officeDocument/2006/relationships/image" Target="../media/image26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47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2" Type="http://schemas.openxmlformats.org/officeDocument/2006/relationships/image" Target="../media/image36.wmf"/><Relationship Id="rId1" Type="http://schemas.openxmlformats.org/officeDocument/2006/relationships/image" Target="../media/image24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Relationship Id="rId14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61.wmf"/><Relationship Id="rId18" Type="http://schemas.openxmlformats.org/officeDocument/2006/relationships/image" Target="../media/image41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17" Type="http://schemas.openxmlformats.org/officeDocument/2006/relationships/image" Target="../media/image44.wmf"/><Relationship Id="rId2" Type="http://schemas.openxmlformats.org/officeDocument/2006/relationships/image" Target="../media/image50.wmf"/><Relationship Id="rId16" Type="http://schemas.openxmlformats.org/officeDocument/2006/relationships/image" Target="../media/image43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5" Type="http://schemas.openxmlformats.org/officeDocument/2006/relationships/image" Target="../media/image6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Relationship Id="rId14" Type="http://schemas.openxmlformats.org/officeDocument/2006/relationships/image" Target="../media/image6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image" Target="../media/image75.wmf"/><Relationship Id="rId18" Type="http://schemas.openxmlformats.org/officeDocument/2006/relationships/image" Target="../media/image80.wmf"/><Relationship Id="rId3" Type="http://schemas.openxmlformats.org/officeDocument/2006/relationships/image" Target="../media/image66.wmf"/><Relationship Id="rId7" Type="http://schemas.openxmlformats.org/officeDocument/2006/relationships/image" Target="../media/image69.wmf"/><Relationship Id="rId12" Type="http://schemas.openxmlformats.org/officeDocument/2006/relationships/image" Target="../media/image74.wmf"/><Relationship Id="rId17" Type="http://schemas.openxmlformats.org/officeDocument/2006/relationships/image" Target="../media/image79.wmf"/><Relationship Id="rId2" Type="http://schemas.openxmlformats.org/officeDocument/2006/relationships/image" Target="../media/image65.wmf"/><Relationship Id="rId16" Type="http://schemas.openxmlformats.org/officeDocument/2006/relationships/image" Target="../media/image78.wmf"/><Relationship Id="rId1" Type="http://schemas.openxmlformats.org/officeDocument/2006/relationships/image" Target="../media/image64.wmf"/><Relationship Id="rId6" Type="http://schemas.openxmlformats.org/officeDocument/2006/relationships/image" Target="../media/image15.wmf"/><Relationship Id="rId11" Type="http://schemas.openxmlformats.org/officeDocument/2006/relationships/image" Target="../media/image73.wmf"/><Relationship Id="rId5" Type="http://schemas.openxmlformats.org/officeDocument/2006/relationships/image" Target="../media/image68.wmf"/><Relationship Id="rId15" Type="http://schemas.openxmlformats.org/officeDocument/2006/relationships/image" Target="../media/image77.wmf"/><Relationship Id="rId10" Type="http://schemas.openxmlformats.org/officeDocument/2006/relationships/image" Target="../media/image72.wmf"/><Relationship Id="rId4" Type="http://schemas.openxmlformats.org/officeDocument/2006/relationships/image" Target="../media/image67.wmf"/><Relationship Id="rId9" Type="http://schemas.openxmlformats.org/officeDocument/2006/relationships/image" Target="../media/image71.wmf"/><Relationship Id="rId14" Type="http://schemas.openxmlformats.org/officeDocument/2006/relationships/image" Target="../media/image7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0F7CB-52A9-40D0-BE84-42AC68DC6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EF272-9586-4BC9-9C29-59900924E1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CB973-1B6D-43DB-BFA0-9512D89C64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22C4F4-B37C-483C-A129-C150163D3A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A74FF-BD6C-4F5B-82EC-D2B5FBE31A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8B3A9-D447-4F2B-9EF5-A69B54A5CB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110E7-9E1B-4953-9100-3598C4749D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9769F-9BE2-46A3-8ADC-6297D79A0B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88AAB-0225-4D38-AFF3-5C74825507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12CF2-F5B9-4FFC-A652-A157A6E67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655C3-1025-49C8-AA84-053A560074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D8104-1060-4D7E-A514-139D908C9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7AF1F0B-4A74-4303-BE98-D6DA64EFC9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oleObject" Target="../embeddings/oleObject105.bin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2.bin"/><Relationship Id="rId12" Type="http://schemas.openxmlformats.org/officeDocument/2006/relationships/image" Target="../media/image8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82.wmf"/><Relationship Id="rId11" Type="http://schemas.openxmlformats.org/officeDocument/2006/relationships/oleObject" Target="../embeddings/oleObject104.bin"/><Relationship Id="rId5" Type="http://schemas.openxmlformats.org/officeDocument/2006/relationships/oleObject" Target="../embeddings/oleObject101.bin"/><Relationship Id="rId10" Type="http://schemas.openxmlformats.org/officeDocument/2006/relationships/image" Target="../media/image84.wmf"/><Relationship Id="rId4" Type="http://schemas.openxmlformats.org/officeDocument/2006/relationships/image" Target="../media/image81.wmf"/><Relationship Id="rId9" Type="http://schemas.openxmlformats.org/officeDocument/2006/relationships/oleObject" Target="../embeddings/oleObject103.bin"/><Relationship Id="rId14" Type="http://schemas.openxmlformats.org/officeDocument/2006/relationships/image" Target="../media/image8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26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15.wmf"/><Relationship Id="rId26" Type="http://schemas.openxmlformats.org/officeDocument/2006/relationships/oleObject" Target="../embeddings/oleObject39.bin"/><Relationship Id="rId3" Type="http://schemas.openxmlformats.org/officeDocument/2006/relationships/oleObject" Target="../embeddings/oleObject27.bin"/><Relationship Id="rId21" Type="http://schemas.openxmlformats.org/officeDocument/2006/relationships/oleObject" Target="../embeddings/oleObject36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34.bin"/><Relationship Id="rId25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wmf"/><Relationship Id="rId20" Type="http://schemas.openxmlformats.org/officeDocument/2006/relationships/image" Target="../media/image30.wmf"/><Relationship Id="rId29" Type="http://schemas.openxmlformats.org/officeDocument/2006/relationships/oleObject" Target="../embeddings/oleObject41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31.bin"/><Relationship Id="rId24" Type="http://schemas.openxmlformats.org/officeDocument/2006/relationships/image" Target="../media/image32.wmf"/><Relationship Id="rId32" Type="http://schemas.openxmlformats.org/officeDocument/2006/relationships/image" Target="../media/image35.wmf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23" Type="http://schemas.openxmlformats.org/officeDocument/2006/relationships/oleObject" Target="../embeddings/oleObject37.bin"/><Relationship Id="rId28" Type="http://schemas.openxmlformats.org/officeDocument/2006/relationships/oleObject" Target="../embeddings/oleObject40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35.bin"/><Relationship Id="rId31" Type="http://schemas.openxmlformats.org/officeDocument/2006/relationships/oleObject" Target="../embeddings/oleObject42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28.wmf"/><Relationship Id="rId22" Type="http://schemas.openxmlformats.org/officeDocument/2006/relationships/image" Target="../media/image31.wmf"/><Relationship Id="rId27" Type="http://schemas.openxmlformats.org/officeDocument/2006/relationships/image" Target="../media/image33.wmf"/><Relationship Id="rId30" Type="http://schemas.openxmlformats.org/officeDocument/2006/relationships/image" Target="../media/image3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42.wmf"/><Relationship Id="rId26" Type="http://schemas.openxmlformats.org/officeDocument/2006/relationships/image" Target="../media/image44.wmf"/><Relationship Id="rId3" Type="http://schemas.openxmlformats.org/officeDocument/2006/relationships/oleObject" Target="../embeddings/oleObject43.bin"/><Relationship Id="rId21" Type="http://schemas.openxmlformats.org/officeDocument/2006/relationships/oleObject" Target="../embeddings/oleObject53.bin"/><Relationship Id="rId34" Type="http://schemas.openxmlformats.org/officeDocument/2006/relationships/image" Target="../media/image48.wmf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50.bin"/><Relationship Id="rId25" Type="http://schemas.openxmlformats.org/officeDocument/2006/relationships/oleObject" Target="../embeddings/oleObject56.bin"/><Relationship Id="rId33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1.wmf"/><Relationship Id="rId20" Type="http://schemas.openxmlformats.org/officeDocument/2006/relationships/oleObject" Target="../embeddings/oleObject52.bin"/><Relationship Id="rId29" Type="http://schemas.openxmlformats.org/officeDocument/2006/relationships/oleObject" Target="../embeddings/oleObject58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7.bin"/><Relationship Id="rId24" Type="http://schemas.openxmlformats.org/officeDocument/2006/relationships/oleObject" Target="../embeddings/oleObject55.bin"/><Relationship Id="rId32" Type="http://schemas.openxmlformats.org/officeDocument/2006/relationships/image" Target="../media/image47.wmf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23" Type="http://schemas.openxmlformats.org/officeDocument/2006/relationships/image" Target="../media/image43.wmf"/><Relationship Id="rId28" Type="http://schemas.openxmlformats.org/officeDocument/2006/relationships/image" Target="../media/image45.wmf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51.bin"/><Relationship Id="rId31" Type="http://schemas.openxmlformats.org/officeDocument/2006/relationships/oleObject" Target="../embeddings/oleObject59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0.wmf"/><Relationship Id="rId22" Type="http://schemas.openxmlformats.org/officeDocument/2006/relationships/oleObject" Target="../embeddings/oleObject54.bin"/><Relationship Id="rId27" Type="http://schemas.openxmlformats.org/officeDocument/2006/relationships/oleObject" Target="../embeddings/oleObject57.bin"/><Relationship Id="rId30" Type="http://schemas.openxmlformats.org/officeDocument/2006/relationships/image" Target="../media/image4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66.bin"/><Relationship Id="rId18" Type="http://schemas.openxmlformats.org/officeDocument/2006/relationships/image" Target="../media/image56.wmf"/><Relationship Id="rId26" Type="http://schemas.openxmlformats.org/officeDocument/2006/relationships/image" Target="../media/image60.wmf"/><Relationship Id="rId39" Type="http://schemas.openxmlformats.org/officeDocument/2006/relationships/image" Target="../media/image41.wmf"/><Relationship Id="rId3" Type="http://schemas.openxmlformats.org/officeDocument/2006/relationships/oleObject" Target="../embeddings/oleObject61.bin"/><Relationship Id="rId21" Type="http://schemas.openxmlformats.org/officeDocument/2006/relationships/oleObject" Target="../embeddings/oleObject70.bin"/><Relationship Id="rId34" Type="http://schemas.openxmlformats.org/officeDocument/2006/relationships/image" Target="../media/image43.wmf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68.bin"/><Relationship Id="rId25" Type="http://schemas.openxmlformats.org/officeDocument/2006/relationships/oleObject" Target="../embeddings/oleObject72.bin"/><Relationship Id="rId33" Type="http://schemas.openxmlformats.org/officeDocument/2006/relationships/oleObject" Target="../embeddings/oleObject76.bin"/><Relationship Id="rId38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5.wmf"/><Relationship Id="rId20" Type="http://schemas.openxmlformats.org/officeDocument/2006/relationships/image" Target="../media/image57.wmf"/><Relationship Id="rId29" Type="http://schemas.openxmlformats.org/officeDocument/2006/relationships/oleObject" Target="../embeddings/oleObject74.bin"/><Relationship Id="rId41" Type="http://schemas.openxmlformats.org/officeDocument/2006/relationships/oleObject" Target="../embeddings/oleObject81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65.bin"/><Relationship Id="rId24" Type="http://schemas.openxmlformats.org/officeDocument/2006/relationships/image" Target="../media/image59.wmf"/><Relationship Id="rId32" Type="http://schemas.openxmlformats.org/officeDocument/2006/relationships/image" Target="../media/image63.wmf"/><Relationship Id="rId37" Type="http://schemas.openxmlformats.org/officeDocument/2006/relationships/image" Target="../media/image44.wmf"/><Relationship Id="rId40" Type="http://schemas.openxmlformats.org/officeDocument/2006/relationships/oleObject" Target="../embeddings/oleObject80.bin"/><Relationship Id="rId5" Type="http://schemas.openxmlformats.org/officeDocument/2006/relationships/oleObject" Target="../embeddings/oleObject62.bin"/><Relationship Id="rId15" Type="http://schemas.openxmlformats.org/officeDocument/2006/relationships/oleObject" Target="../embeddings/oleObject67.bin"/><Relationship Id="rId23" Type="http://schemas.openxmlformats.org/officeDocument/2006/relationships/oleObject" Target="../embeddings/oleObject71.bin"/><Relationship Id="rId28" Type="http://schemas.openxmlformats.org/officeDocument/2006/relationships/image" Target="../media/image61.wmf"/><Relationship Id="rId36" Type="http://schemas.openxmlformats.org/officeDocument/2006/relationships/oleObject" Target="../embeddings/oleObject78.bin"/><Relationship Id="rId10" Type="http://schemas.openxmlformats.org/officeDocument/2006/relationships/image" Target="../media/image52.wmf"/><Relationship Id="rId19" Type="http://schemas.openxmlformats.org/officeDocument/2006/relationships/oleObject" Target="../embeddings/oleObject69.bin"/><Relationship Id="rId31" Type="http://schemas.openxmlformats.org/officeDocument/2006/relationships/oleObject" Target="../embeddings/oleObject75.bin"/><Relationship Id="rId4" Type="http://schemas.openxmlformats.org/officeDocument/2006/relationships/image" Target="../media/image49.w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54.wmf"/><Relationship Id="rId22" Type="http://schemas.openxmlformats.org/officeDocument/2006/relationships/image" Target="../media/image58.wmf"/><Relationship Id="rId27" Type="http://schemas.openxmlformats.org/officeDocument/2006/relationships/oleObject" Target="../embeddings/oleObject73.bin"/><Relationship Id="rId30" Type="http://schemas.openxmlformats.org/officeDocument/2006/relationships/image" Target="../media/image62.wmf"/><Relationship Id="rId35" Type="http://schemas.openxmlformats.org/officeDocument/2006/relationships/oleObject" Target="../embeddings/oleObject7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87.bin"/><Relationship Id="rId18" Type="http://schemas.openxmlformats.org/officeDocument/2006/relationships/image" Target="../media/image70.wmf"/><Relationship Id="rId26" Type="http://schemas.openxmlformats.org/officeDocument/2006/relationships/image" Target="../media/image74.wmf"/><Relationship Id="rId3" Type="http://schemas.openxmlformats.org/officeDocument/2006/relationships/oleObject" Target="../embeddings/oleObject82.bin"/><Relationship Id="rId21" Type="http://schemas.openxmlformats.org/officeDocument/2006/relationships/oleObject" Target="../embeddings/oleObject91.bin"/><Relationship Id="rId34" Type="http://schemas.openxmlformats.org/officeDocument/2006/relationships/image" Target="../media/image78.wmf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89.bin"/><Relationship Id="rId25" Type="http://schemas.openxmlformats.org/officeDocument/2006/relationships/oleObject" Target="../embeddings/oleObject93.bin"/><Relationship Id="rId33" Type="http://schemas.openxmlformats.org/officeDocument/2006/relationships/oleObject" Target="../embeddings/oleObject97.bin"/><Relationship Id="rId38" Type="http://schemas.openxmlformats.org/officeDocument/2006/relationships/image" Target="../media/image8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9.wmf"/><Relationship Id="rId20" Type="http://schemas.openxmlformats.org/officeDocument/2006/relationships/image" Target="../media/image71.wmf"/><Relationship Id="rId29" Type="http://schemas.openxmlformats.org/officeDocument/2006/relationships/oleObject" Target="../embeddings/oleObject95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86.bin"/><Relationship Id="rId24" Type="http://schemas.openxmlformats.org/officeDocument/2006/relationships/image" Target="../media/image73.wmf"/><Relationship Id="rId32" Type="http://schemas.openxmlformats.org/officeDocument/2006/relationships/image" Target="../media/image77.wmf"/><Relationship Id="rId37" Type="http://schemas.openxmlformats.org/officeDocument/2006/relationships/oleObject" Target="../embeddings/oleObject99.bin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88.bin"/><Relationship Id="rId23" Type="http://schemas.openxmlformats.org/officeDocument/2006/relationships/oleObject" Target="../embeddings/oleObject92.bin"/><Relationship Id="rId28" Type="http://schemas.openxmlformats.org/officeDocument/2006/relationships/image" Target="../media/image75.wmf"/><Relationship Id="rId36" Type="http://schemas.openxmlformats.org/officeDocument/2006/relationships/image" Target="../media/image79.wmf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90.bin"/><Relationship Id="rId31" Type="http://schemas.openxmlformats.org/officeDocument/2006/relationships/oleObject" Target="../embeddings/oleObject96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15.wmf"/><Relationship Id="rId22" Type="http://schemas.openxmlformats.org/officeDocument/2006/relationships/image" Target="../media/image72.wmf"/><Relationship Id="rId27" Type="http://schemas.openxmlformats.org/officeDocument/2006/relationships/oleObject" Target="../embeddings/oleObject94.bin"/><Relationship Id="rId30" Type="http://schemas.openxmlformats.org/officeDocument/2006/relationships/image" Target="../media/image76.wmf"/><Relationship Id="rId35" Type="http://schemas.openxmlformats.org/officeDocument/2006/relationships/oleObject" Target="../embeddings/oleObject9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905000" y="1905000"/>
            <a:ext cx="520206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7.1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Integration By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410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kern="1200" dirty="0">
                <a:latin typeface="Arial" charset="0"/>
              </a:rPr>
              <a:t>Try to choose u so that du (its derivative) becomes easier to integrate than </a:t>
            </a:r>
            <a:r>
              <a:rPr lang="en-US" sz="2400" kern="1200" dirty="0" smtClean="0">
                <a:latin typeface="Arial" charset="0"/>
              </a:rPr>
              <a:t>u. </a:t>
            </a:r>
            <a:endParaRPr lang="en-US" sz="2400" kern="1200" dirty="0">
              <a:latin typeface="Arial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kern="1200" dirty="0">
                <a:latin typeface="Arial" charset="0"/>
                <a:ea typeface="+mn-ea"/>
                <a:cs typeface="+mn-cs"/>
              </a:rPr>
              <a:t>If </a:t>
            </a:r>
            <a:r>
              <a:rPr lang="en-US" sz="2400" i="1" kern="1200" dirty="0" err="1">
                <a:latin typeface="Arial" charset="0"/>
                <a:ea typeface="+mn-ea"/>
                <a:cs typeface="+mn-cs"/>
              </a:rPr>
              <a:t>ln</a:t>
            </a:r>
            <a:r>
              <a:rPr lang="en-US" sz="2400" kern="1200" dirty="0">
                <a:latin typeface="Arial" charset="0"/>
                <a:ea typeface="+mn-ea"/>
                <a:cs typeface="+mn-cs"/>
              </a:rPr>
              <a:t> is present, then </a:t>
            </a:r>
            <a:r>
              <a:rPr lang="en-US" sz="2400" kern="1200" dirty="0" smtClean="0">
                <a:latin typeface="Arial" charset="0"/>
                <a:ea typeface="+mn-ea"/>
                <a:cs typeface="+mn-cs"/>
              </a:rPr>
              <a:t>u </a:t>
            </a:r>
            <a:r>
              <a:rPr lang="en-US" sz="2400" kern="1200" dirty="0">
                <a:latin typeface="Arial" charset="0"/>
                <a:ea typeface="+mn-ea"/>
                <a:cs typeface="+mn-cs"/>
              </a:rPr>
              <a:t>must be </a:t>
            </a:r>
            <a:r>
              <a:rPr lang="en-US" sz="2400" i="1" kern="1200" dirty="0" err="1">
                <a:latin typeface="Arial" charset="0"/>
                <a:ea typeface="+mn-ea"/>
                <a:cs typeface="+mn-cs"/>
              </a:rPr>
              <a:t>ln</a:t>
            </a:r>
            <a:r>
              <a:rPr lang="en-US" sz="2400" kern="1200" dirty="0">
                <a:latin typeface="Arial" charset="0"/>
                <a:ea typeface="+mn-ea"/>
                <a:cs typeface="+mn-cs"/>
              </a:rPr>
              <a:t>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kern="1200" dirty="0">
                <a:latin typeface="Arial" charset="0"/>
                <a:ea typeface="+mn-ea"/>
                <a:cs typeface="+mn-cs"/>
              </a:rPr>
              <a:t>Oftentimes, let u be the powers of </a:t>
            </a:r>
            <a:r>
              <a:rPr lang="en-US" sz="2400" kern="1200" dirty="0" smtClean="0">
                <a:latin typeface="Arial" charset="0"/>
                <a:ea typeface="+mn-ea"/>
                <a:cs typeface="+mn-cs"/>
              </a:rPr>
              <a:t>x.</a:t>
            </a:r>
            <a:endParaRPr lang="en-US" sz="2400" kern="1200" dirty="0">
              <a:latin typeface="Arial" charset="0"/>
              <a:ea typeface="+mn-ea"/>
              <a:cs typeface="+mn-cs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kern="1200" dirty="0">
                <a:latin typeface="Arial" charset="0"/>
              </a:rPr>
              <a:t>Also, choose </a:t>
            </a:r>
            <a:r>
              <a:rPr lang="en-US" sz="2400" kern="1200" dirty="0" err="1">
                <a:latin typeface="Arial" charset="0"/>
              </a:rPr>
              <a:t>dv</a:t>
            </a:r>
            <a:r>
              <a:rPr lang="en-US" sz="2400" kern="1200" dirty="0">
                <a:latin typeface="Arial" charset="0"/>
              </a:rPr>
              <a:t> so that it is easy to integrate </a:t>
            </a:r>
            <a:r>
              <a:rPr lang="en-US" sz="2400" kern="1200" dirty="0" err="1" smtClean="0">
                <a:latin typeface="Arial" charset="0"/>
              </a:rPr>
              <a:t>dv</a:t>
            </a:r>
            <a:r>
              <a:rPr lang="en-US" sz="2400" kern="1200" dirty="0" smtClean="0">
                <a:latin typeface="Arial" charset="0"/>
              </a:rPr>
              <a:t>.</a:t>
            </a:r>
            <a:endParaRPr lang="en-US" sz="2400" kern="1200" dirty="0">
              <a:latin typeface="Arial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kern="1200" dirty="0">
                <a:latin typeface="Arial" charset="0"/>
                <a:ea typeface="+mn-ea"/>
                <a:cs typeface="+mn-cs"/>
              </a:rPr>
              <a:t>If</a:t>
            </a:r>
            <a:r>
              <a:rPr lang="en-US" dirty="0"/>
              <a:t> </a:t>
            </a:r>
            <a:r>
              <a:rPr lang="en-US" dirty="0" smtClean="0"/>
              <a:t>e</a:t>
            </a:r>
            <a:r>
              <a:rPr lang="en-US" baseline="30000" dirty="0" smtClean="0"/>
              <a:t>x</a:t>
            </a:r>
            <a:r>
              <a:rPr lang="en-US" dirty="0" smtClean="0"/>
              <a:t> </a:t>
            </a:r>
            <a:r>
              <a:rPr lang="en-US" sz="2400" kern="1200" dirty="0">
                <a:latin typeface="Arial" charset="0"/>
                <a:ea typeface="+mn-ea"/>
                <a:cs typeface="+mn-cs"/>
              </a:rPr>
              <a:t>is present, let </a:t>
            </a:r>
            <a:r>
              <a:rPr lang="en-US" sz="2400" kern="1200" dirty="0" err="1">
                <a:latin typeface="Arial" charset="0"/>
                <a:ea typeface="+mn-ea"/>
                <a:cs typeface="+mn-cs"/>
              </a:rPr>
              <a:t>dv</a:t>
            </a:r>
            <a:r>
              <a:rPr lang="en-US" sz="2400" kern="1200" dirty="0">
                <a:latin typeface="Arial" charset="0"/>
                <a:ea typeface="+mn-ea"/>
                <a:cs typeface="+mn-cs"/>
              </a:rPr>
              <a:t> = </a:t>
            </a:r>
            <a:r>
              <a:rPr lang="en-US" dirty="0" smtClean="0"/>
              <a:t>e</a:t>
            </a:r>
            <a:r>
              <a:rPr lang="en-US" baseline="30000" dirty="0" smtClean="0"/>
              <a:t>x</a:t>
            </a:r>
            <a:r>
              <a:rPr lang="en-US" dirty="0" smtClean="0"/>
              <a:t> </a:t>
            </a:r>
            <a:r>
              <a:rPr lang="en-US" sz="2400" kern="1200" dirty="0" err="1">
                <a:latin typeface="Arial" charset="0"/>
                <a:ea typeface="+mn-ea"/>
                <a:cs typeface="+mn-cs"/>
              </a:rPr>
              <a:t>dx</a:t>
            </a:r>
            <a:endParaRPr lang="en-US" sz="2400" kern="1200" dirty="0">
              <a:latin typeface="Arial" charset="0"/>
              <a:ea typeface="+mn-ea"/>
              <a:cs typeface="+mn-cs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kern="1200" dirty="0">
                <a:latin typeface="Arial" charset="0"/>
                <a:ea typeface="+mn-ea"/>
                <a:cs typeface="+mn-cs"/>
              </a:rPr>
              <a:t>Oftentimes, let </a:t>
            </a:r>
            <a:r>
              <a:rPr lang="en-US" sz="2400" kern="1200" dirty="0" err="1">
                <a:latin typeface="Arial" charset="0"/>
                <a:ea typeface="+mn-ea"/>
                <a:cs typeface="+mn-cs"/>
              </a:rPr>
              <a:t>dv</a:t>
            </a:r>
            <a:r>
              <a:rPr lang="en-US" sz="2400" kern="1200" dirty="0">
                <a:latin typeface="Arial" charset="0"/>
                <a:ea typeface="+mn-ea"/>
                <a:cs typeface="+mn-cs"/>
              </a:rPr>
              <a:t> be the </a:t>
            </a:r>
            <a:r>
              <a:rPr lang="en-US" sz="2400" kern="1200" dirty="0" smtClean="0">
                <a:latin typeface="Arial" charset="0"/>
                <a:ea typeface="+mn-ea"/>
                <a:cs typeface="+mn-cs"/>
              </a:rPr>
              <a:t>sin </a:t>
            </a:r>
            <a:r>
              <a:rPr lang="en-US" sz="2400" kern="1200" dirty="0">
                <a:latin typeface="Arial" charset="0"/>
                <a:ea typeface="+mn-ea"/>
                <a:cs typeface="+mn-cs"/>
              </a:rPr>
              <a:t>or </a:t>
            </a:r>
            <a:r>
              <a:rPr lang="en-US" sz="2400" kern="1200" dirty="0" smtClean="0">
                <a:latin typeface="Arial" charset="0"/>
                <a:ea typeface="+mn-ea"/>
                <a:cs typeface="+mn-cs"/>
              </a:rPr>
              <a:t>cos.</a:t>
            </a:r>
            <a:endParaRPr lang="en-US" sz="2400" kern="1200" dirty="0">
              <a:latin typeface="Arial" charset="0"/>
              <a:ea typeface="+mn-ea"/>
              <a:cs typeface="+mn-cs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kern="1200" dirty="0">
                <a:latin typeface="Arial" charset="0"/>
              </a:rPr>
              <a:t>After integrating by parts, you should wind up with the integral that is “easier” to integrate.</a:t>
            </a:r>
          </a:p>
          <a:p>
            <a:pPr>
              <a:lnSpc>
                <a:spcPct val="90000"/>
              </a:lnSpc>
            </a:pPr>
            <a:endParaRPr lang="en-US" i="1" dirty="0"/>
          </a:p>
        </p:txBody>
      </p:sp>
      <p:sp>
        <p:nvSpPr>
          <p:cNvPr id="5" name="TextBox 13"/>
          <p:cNvSpPr txBox="1"/>
          <p:nvPr/>
        </p:nvSpPr>
        <p:spPr>
          <a:xfrm>
            <a:off x="1752600" y="1524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choose u and </a:t>
            </a:r>
            <a:r>
              <a:rPr lang="en-US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6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914400" y="876300"/>
          <a:ext cx="24384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Equation" r:id="rId3" imgW="876240" imgH="279360" progId="Equation.3">
                  <p:embed/>
                </p:oleObj>
              </mc:Choice>
              <mc:Fallback>
                <p:oleObj name="Equation" r:id="rId3" imgW="87624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76300"/>
                        <a:ext cx="2438400" cy="77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96925" y="2095500"/>
          <a:ext cx="202247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Equation" r:id="rId5" imgW="711000" imgH="304560" progId="Equation.3">
                  <p:embed/>
                </p:oleObj>
              </mc:Choice>
              <mc:Fallback>
                <p:oleObj name="Equation" r:id="rId5" imgW="711000" imgH="304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2095500"/>
                        <a:ext cx="2022475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562600" y="2171700"/>
          <a:ext cx="2514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Equation" r:id="rId7" imgW="952200" imgH="279360" progId="Equation.3">
                  <p:embed/>
                </p:oleObj>
              </mc:Choice>
              <mc:Fallback>
                <p:oleObj name="Equation" r:id="rId7" imgW="95220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171700"/>
                        <a:ext cx="25146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5562600" y="762000"/>
          <a:ext cx="18288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tion" r:id="rId9" imgW="609480" imgH="304560" progId="Equation.3">
                  <p:embed/>
                </p:oleObj>
              </mc:Choice>
              <mc:Fallback>
                <p:oleObj name="Equation" r:id="rId9" imgW="609480" imgH="304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762000"/>
                        <a:ext cx="1828800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5486400" y="3467100"/>
          <a:ext cx="208597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Equation" r:id="rId11" imgW="761760" imgH="304560" progId="Equation.3">
                  <p:embed/>
                </p:oleObj>
              </mc:Choice>
              <mc:Fallback>
                <p:oleObj name="Equation" r:id="rId11" imgW="761760" imgH="3045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467100"/>
                        <a:ext cx="2085975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838200" y="3352800"/>
          <a:ext cx="1600200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13" imgW="533160" imgH="355320" progId="Equation.3">
                  <p:embed/>
                </p:oleObj>
              </mc:Choice>
              <mc:Fallback>
                <p:oleObj name="Equation" r:id="rId13" imgW="533160" imgH="3553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52800"/>
                        <a:ext cx="1600200" cy="1087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13"/>
          <p:cNvSpPr txBox="1"/>
          <p:nvPr/>
        </p:nvSpPr>
        <p:spPr>
          <a:xfrm>
            <a:off x="3429000" y="152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4724400" y="2932112"/>
            <a:ext cx="3352800" cy="990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65125" y="228600"/>
            <a:ext cx="3741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Start with the product rule:</a:t>
            </a: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33400" y="950912"/>
          <a:ext cx="3429000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3" imgW="1333440" imgH="393480" progId="">
                  <p:embed/>
                </p:oleObj>
              </mc:Choice>
              <mc:Fallback>
                <p:oleObj name="Equation" r:id="rId3" imgW="1333440" imgH="39348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50912"/>
                        <a:ext cx="3429000" cy="1011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609600" y="2322512"/>
          <a:ext cx="32004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5" imgW="1244520" imgH="253800" progId="">
                  <p:embed/>
                </p:oleObj>
              </mc:Choice>
              <mc:Fallback>
                <p:oleObj name="Equation" r:id="rId5" imgW="1244520" imgH="2538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22512"/>
                        <a:ext cx="3200400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09600" y="3389312"/>
          <a:ext cx="32004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7" imgW="1244520" imgH="253800" progId="">
                  <p:embed/>
                </p:oleObj>
              </mc:Choice>
              <mc:Fallback>
                <p:oleObj name="Equation" r:id="rId7" imgW="1244520" imgH="2538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389312"/>
                        <a:ext cx="3200400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609600" y="4379912"/>
          <a:ext cx="32004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9" imgW="1244520" imgH="253800" progId="">
                  <p:embed/>
                </p:oleObj>
              </mc:Choice>
              <mc:Fallback>
                <p:oleObj name="Equation" r:id="rId9" imgW="1244520" imgH="2538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379912"/>
                        <a:ext cx="3200400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4495800" y="417512"/>
          <a:ext cx="395128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11" imgW="1536480" imgH="279360" progId="">
                  <p:embed/>
                </p:oleObj>
              </mc:Choice>
              <mc:Fallback>
                <p:oleObj name="Equation" r:id="rId11" imgW="1536480" imgH="27936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17512"/>
                        <a:ext cx="3951288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4419600" y="1789112"/>
          <a:ext cx="417988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13" imgW="1625400" imgH="279360" progId="">
                  <p:embed/>
                </p:oleObj>
              </mc:Choice>
              <mc:Fallback>
                <p:oleObj name="Equation" r:id="rId13" imgW="1625400" imgH="27936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789112"/>
                        <a:ext cx="4179888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4876800" y="3084512"/>
          <a:ext cx="307022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15" imgW="1193760" imgH="279360" progId="">
                  <p:embed/>
                </p:oleObj>
              </mc:Choice>
              <mc:Fallback>
                <p:oleObj name="Equation" r:id="rId15" imgW="1193760" imgH="27936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084512"/>
                        <a:ext cx="3070225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3" name="Line 15"/>
          <p:cNvSpPr>
            <a:spLocks noChangeShapeType="1"/>
          </p:cNvSpPr>
          <p:nvPr/>
        </p:nvSpPr>
        <p:spPr bwMode="auto">
          <a:xfrm flipV="1">
            <a:off x="3886200" y="1179512"/>
            <a:ext cx="685800" cy="3505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flipV="1">
            <a:off x="609600" y="1560512"/>
            <a:ext cx="381000" cy="3810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flipV="1">
            <a:off x="2438400" y="1560512"/>
            <a:ext cx="381000" cy="3810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flipV="1">
            <a:off x="3429000" y="1560512"/>
            <a:ext cx="381000" cy="3810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  <p:bldP spid="2053" grpId="0" autoUpdateAnimBg="0"/>
      <p:bldP spid="2063" grpId="0" animBg="1"/>
      <p:bldP spid="2065" grpId="0" animBg="1"/>
      <p:bldP spid="2066" grpId="0" animBg="1"/>
      <p:bldP spid="20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590800" y="1006475"/>
          <a:ext cx="36576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193760" imgH="279360" progId="">
                  <p:embed/>
                </p:oleObj>
              </mc:Choice>
              <mc:Fallback>
                <p:oleObj name="Equation" r:id="rId3" imgW="1193760" imgH="2793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06475"/>
                        <a:ext cx="3657600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85800" y="3749675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Integration by Parts formula is a “product rule” for integration.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371600" y="2759075"/>
            <a:ext cx="26066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dirty="0">
                <a:solidFill>
                  <a:srgbClr val="FF0000"/>
                </a:solidFill>
              </a:rPr>
              <a:t> differentiates to zero (usually).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V="1">
            <a:off x="2667000" y="1616075"/>
            <a:ext cx="304800" cy="12192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191000" y="2454275"/>
            <a:ext cx="26066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</a:rPr>
              <a:t>dv</a:t>
            </a:r>
            <a:r>
              <a:rPr lang="en-US" dirty="0">
                <a:solidFill>
                  <a:srgbClr val="FF0000"/>
                </a:solidFill>
              </a:rPr>
              <a:t> is easy to integrate.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 flipV="1">
            <a:off x="3657600" y="1616075"/>
            <a:ext cx="1143000" cy="8382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81000" y="4754562"/>
            <a:ext cx="47259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Choose </a:t>
            </a:r>
            <a:r>
              <a:rPr lang="en-US" sz="2800" i="1" dirty="0">
                <a:latin typeface="Times New Roman" pitchFamily="18" charset="0"/>
              </a:rPr>
              <a:t>u</a:t>
            </a:r>
            <a:r>
              <a:rPr lang="en-US" dirty="0"/>
              <a:t> in this order:    </a:t>
            </a:r>
            <a:r>
              <a:rPr lang="en-US" sz="3200" dirty="0"/>
              <a:t>LIPET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143000" y="5486400"/>
            <a:ext cx="665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L</a:t>
            </a:r>
            <a:r>
              <a:rPr lang="en-US" dirty="0"/>
              <a:t>ogs, </a:t>
            </a:r>
            <a:r>
              <a:rPr lang="en-US" b="1" dirty="0"/>
              <a:t>I</a:t>
            </a:r>
            <a:r>
              <a:rPr lang="en-US" dirty="0"/>
              <a:t>nverse trig, </a:t>
            </a:r>
            <a:r>
              <a:rPr lang="en-US" b="1" dirty="0"/>
              <a:t>P</a:t>
            </a:r>
            <a:r>
              <a:rPr lang="en-US" dirty="0"/>
              <a:t>olynomial, </a:t>
            </a:r>
            <a:r>
              <a:rPr lang="en-US" b="1" dirty="0"/>
              <a:t>E</a:t>
            </a:r>
            <a:r>
              <a:rPr lang="en-US" dirty="0"/>
              <a:t>xponential, </a:t>
            </a:r>
            <a:r>
              <a:rPr lang="en-US" b="1" dirty="0"/>
              <a:t>T</a:t>
            </a:r>
            <a:r>
              <a:rPr lang="en-US" dirty="0"/>
              <a:t>rig</a:t>
            </a:r>
          </a:p>
        </p:txBody>
      </p:sp>
      <p:sp>
        <p:nvSpPr>
          <p:cNvPr id="11" name="TextBox 13"/>
          <p:cNvSpPr txBox="1"/>
          <p:nvPr/>
        </p:nvSpPr>
        <p:spPr>
          <a:xfrm>
            <a:off x="2438400" y="17722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Integration by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  <p:bldP spid="4104" grpId="0" animBg="1"/>
      <p:bldP spid="4105" grpId="0" autoUpdateAnimBg="0"/>
      <p:bldP spid="4106" grpId="0" animBg="1"/>
      <p:bldP spid="4107" grpId="0" autoUpdateAnimBg="0"/>
      <p:bldP spid="4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838200" y="854075"/>
          <a:ext cx="19812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" imgW="774360" imgH="279360" progId="">
                  <p:embed/>
                </p:oleObj>
              </mc:Choice>
              <mc:Fallback>
                <p:oleObj name="Equation" r:id="rId3" imgW="774360" imgH="2793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854075"/>
                        <a:ext cx="19812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Line 4"/>
          <p:cNvSpPr>
            <a:spLocks noChangeShapeType="1"/>
          </p:cNvSpPr>
          <p:nvPr/>
        </p:nvSpPr>
        <p:spPr bwMode="auto">
          <a:xfrm flipH="1" flipV="1">
            <a:off x="1295400" y="1371600"/>
            <a:ext cx="304800" cy="6858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660525" y="1868488"/>
            <a:ext cx="2490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polynomial</a:t>
            </a:r>
            <a:r>
              <a:rPr lang="en-US" dirty="0">
                <a:solidFill>
                  <a:srgbClr val="FF0000"/>
                </a:solidFill>
              </a:rPr>
              <a:t> factor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4267200" y="19812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5257800" y="1981200"/>
          <a:ext cx="90963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5" imgW="355320" imgH="139680" progId="">
                  <p:embed/>
                </p:oleObj>
              </mc:Choice>
              <mc:Fallback>
                <p:oleObj name="Equation" r:id="rId5" imgW="355320" imgH="13968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981200"/>
                        <a:ext cx="909638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5062538" y="2543175"/>
          <a:ext cx="130016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7" imgW="507960" imgH="177480" progId="">
                  <p:embed/>
                </p:oleObj>
              </mc:Choice>
              <mc:Fallback>
                <p:oleObj name="Equation" r:id="rId7" imgW="507960" imgH="17748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2538" y="2543175"/>
                        <a:ext cx="1300162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6629400" y="1905000"/>
          <a:ext cx="21431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9" imgW="838080" imgH="177480" progId="">
                  <p:embed/>
                </p:oleObj>
              </mc:Choice>
              <mc:Fallback>
                <p:oleObj name="Equation" r:id="rId9" imgW="838080" imgH="17748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905000"/>
                        <a:ext cx="2143125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7002463" y="2514600"/>
          <a:ext cx="1395412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11" imgW="545760" imgH="177480" progId="">
                  <p:embed/>
                </p:oleObj>
              </mc:Choice>
              <mc:Fallback>
                <p:oleObj name="Equation" r:id="rId11" imgW="545760" imgH="17748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2463" y="2514600"/>
                        <a:ext cx="1395412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5410200" y="601662"/>
          <a:ext cx="29718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13" imgW="1193760" imgH="279360" progId="">
                  <p:embed/>
                </p:oleObj>
              </mc:Choice>
              <mc:Fallback>
                <p:oleObj name="Equation" r:id="rId13" imgW="1193760" imgH="27936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601662"/>
                        <a:ext cx="2971800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208712" y="1371600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LIPET</a:t>
            </a:r>
          </a:p>
        </p:txBody>
      </p:sp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769937" y="4878387"/>
          <a:ext cx="3344863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15" imgW="1307880" imgH="177480" progId="">
                  <p:embed/>
                </p:oleObj>
              </mc:Choice>
              <mc:Fallback>
                <p:oleObj name="Equation" r:id="rId15" imgW="1307880" imgH="17748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7" y="4878387"/>
                        <a:ext cx="3344863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1444625" y="2819400"/>
          <a:ext cx="192881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17" imgW="774360" imgH="279360" progId="">
                  <p:embed/>
                </p:oleObj>
              </mc:Choice>
              <mc:Fallback>
                <p:oleObj name="Equation" r:id="rId17" imgW="774360" imgH="27936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25" y="2819400"/>
                        <a:ext cx="1928813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42" name="Group 22"/>
          <p:cNvGrpSpPr>
            <a:grpSpLocks/>
          </p:cNvGrpSpPr>
          <p:nvPr/>
        </p:nvGrpSpPr>
        <p:grpSpPr bwMode="auto">
          <a:xfrm>
            <a:off x="736600" y="3352800"/>
            <a:ext cx="3346451" cy="1400175"/>
            <a:chOff x="464" y="2112"/>
            <a:chExt cx="2108" cy="882"/>
          </a:xfrm>
        </p:grpSpPr>
        <p:graphicFrame>
          <p:nvGraphicFramePr>
            <p:cNvPr id="5133" name="Object 13"/>
            <p:cNvGraphicFramePr>
              <a:graphicFrameLocks noChangeAspect="1"/>
            </p:cNvGraphicFramePr>
            <p:nvPr/>
          </p:nvGraphicFramePr>
          <p:xfrm>
            <a:off x="464" y="2544"/>
            <a:ext cx="2108" cy="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4" name="Equation" r:id="rId19" imgW="1307880" imgH="279360" progId="">
                    <p:embed/>
                  </p:oleObj>
                </mc:Choice>
                <mc:Fallback>
                  <p:oleObj name="Equation" r:id="rId19" imgW="1307880" imgH="279360" progId="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" y="2544"/>
                          <a:ext cx="2108" cy="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 flipH="1">
              <a:off x="768" y="2112"/>
              <a:ext cx="192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 flipH="1">
              <a:off x="1104" y="2112"/>
              <a:ext cx="96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1680" y="2112"/>
              <a:ext cx="144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2016" y="2112"/>
              <a:ext cx="240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TextBox 13"/>
          <p:cNvSpPr txBox="1"/>
          <p:nvPr/>
        </p:nvSpPr>
        <p:spPr>
          <a:xfrm>
            <a:off x="3429000" y="762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utoUpdateAnimBg="0"/>
      <p:bldP spid="5126" grpId="0" animBg="1"/>
      <p:bldP spid="513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130300" y="854075"/>
          <a:ext cx="13970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3" imgW="545760" imgH="279360" progId="">
                  <p:embed/>
                </p:oleObj>
              </mc:Choice>
              <mc:Fallback>
                <p:oleObj name="Equation" r:id="rId3" imgW="545760" imgH="2793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854075"/>
                        <a:ext cx="13970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Line 4"/>
          <p:cNvSpPr>
            <a:spLocks noChangeShapeType="1"/>
          </p:cNvSpPr>
          <p:nvPr/>
        </p:nvSpPr>
        <p:spPr bwMode="auto">
          <a:xfrm flipH="1" flipV="1">
            <a:off x="1752600" y="1371600"/>
            <a:ext cx="228600" cy="4572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660525" y="1868488"/>
            <a:ext cx="2506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logarithmic</a:t>
            </a:r>
            <a:r>
              <a:rPr lang="en-US" dirty="0">
                <a:solidFill>
                  <a:srgbClr val="FF0000"/>
                </a:solidFill>
              </a:rPr>
              <a:t> factor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4267200" y="19812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5181600" y="1905000"/>
          <a:ext cx="12668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5" imgW="495000" imgH="177480" progId="">
                  <p:embed/>
                </p:oleObj>
              </mc:Choice>
              <mc:Fallback>
                <p:oleObj name="Equation" r:id="rId5" imgW="495000" imgH="17748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905000"/>
                        <a:ext cx="1266825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5029200" y="2819400"/>
          <a:ext cx="16256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7" imgW="634680" imgH="393480" progId="">
                  <p:embed/>
                </p:oleObj>
              </mc:Choice>
              <mc:Fallback>
                <p:oleObj name="Equation" r:id="rId7" imgW="634680" imgH="39348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819400"/>
                        <a:ext cx="1625600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7067550" y="1905000"/>
          <a:ext cx="1265238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9" imgW="495000" imgH="177480" progId="">
                  <p:embed/>
                </p:oleObj>
              </mc:Choice>
              <mc:Fallback>
                <p:oleObj name="Equation" r:id="rId9" imgW="495000" imgH="17748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7550" y="1905000"/>
                        <a:ext cx="1265238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7269163" y="3171825"/>
          <a:ext cx="8763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11" imgW="342720" imgH="139680" progId="">
                  <p:embed/>
                </p:oleObj>
              </mc:Choice>
              <mc:Fallback>
                <p:oleObj name="Equation" r:id="rId11" imgW="342720" imgH="13968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9163" y="3171825"/>
                        <a:ext cx="8763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5257800" y="677862"/>
          <a:ext cx="29718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13" imgW="1193760" imgH="279360" progId="">
                  <p:embed/>
                </p:oleObj>
              </mc:Choice>
              <mc:Fallback>
                <p:oleObj name="Equation" r:id="rId13" imgW="1193760" imgH="27936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677862"/>
                        <a:ext cx="2971800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6208712" y="1295400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LIPET</a:t>
            </a:r>
          </a:p>
        </p:txBody>
      </p:sp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762000" y="5181600"/>
          <a:ext cx="2468563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15" imgW="965160" imgH="177480" progId="">
                  <p:embed/>
                </p:oleObj>
              </mc:Choice>
              <mc:Fallback>
                <p:oleObj name="Equation" r:id="rId15" imgW="965160" imgH="17748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181600"/>
                        <a:ext cx="2468563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67" name="Group 23"/>
          <p:cNvGrpSpPr>
            <a:grpSpLocks/>
          </p:cNvGrpSpPr>
          <p:nvPr/>
        </p:nvGrpSpPr>
        <p:grpSpPr bwMode="auto">
          <a:xfrm>
            <a:off x="795338" y="3352800"/>
            <a:ext cx="3216275" cy="1692275"/>
            <a:chOff x="501" y="2112"/>
            <a:chExt cx="2026" cy="1066"/>
          </a:xfrm>
        </p:grpSpPr>
        <p:graphicFrame>
          <p:nvGraphicFramePr>
            <p:cNvPr id="6160" name="Object 16"/>
            <p:cNvGraphicFramePr>
              <a:graphicFrameLocks noChangeAspect="1"/>
            </p:cNvGraphicFramePr>
            <p:nvPr/>
          </p:nvGraphicFramePr>
          <p:xfrm>
            <a:off x="501" y="2544"/>
            <a:ext cx="2026" cy="6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4" name="Equation" r:id="rId17" imgW="1257120" imgH="393480" progId="">
                    <p:embed/>
                  </p:oleObj>
                </mc:Choice>
                <mc:Fallback>
                  <p:oleObj name="Equation" r:id="rId17" imgW="1257120" imgH="393480" progId="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" y="2544"/>
                          <a:ext cx="2026" cy="6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 flipH="1">
              <a:off x="816" y="2112"/>
              <a:ext cx="144" cy="5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1200" y="2112"/>
              <a:ext cx="0" cy="5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 flipH="1">
              <a:off x="1680" y="2112"/>
              <a:ext cx="0" cy="6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1968" y="2112"/>
              <a:ext cx="96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6166" name="Object 22"/>
          <p:cNvGraphicFramePr>
            <a:graphicFrameLocks noChangeAspect="1"/>
          </p:cNvGraphicFramePr>
          <p:nvPr/>
        </p:nvGraphicFramePr>
        <p:xfrm>
          <a:off x="1444625" y="2819400"/>
          <a:ext cx="192881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19" imgW="774360" imgH="279360" progId="">
                  <p:embed/>
                </p:oleObj>
              </mc:Choice>
              <mc:Fallback>
                <p:oleObj name="Equation" r:id="rId19" imgW="774360" imgH="27936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25" y="2819400"/>
                        <a:ext cx="1928813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13"/>
          <p:cNvSpPr txBox="1"/>
          <p:nvPr/>
        </p:nvSpPr>
        <p:spPr>
          <a:xfrm>
            <a:off x="3352800" y="76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utoUpdateAnimBg="0"/>
      <p:bldP spid="6150" grpId="0" animBg="1"/>
      <p:bldP spid="615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327525" y="3316288"/>
            <a:ext cx="4435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This is still a product, so we need to use integration by parts </a:t>
            </a:r>
            <a:r>
              <a:rPr lang="en-US" u="sng">
                <a:solidFill>
                  <a:schemeClr val="accent2"/>
                </a:solidFill>
              </a:rPr>
              <a:t>again</a:t>
            </a:r>
            <a:r>
              <a:rPr lang="en-US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4267200" y="3352800"/>
            <a:ext cx="40386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925513" y="609600"/>
          <a:ext cx="15271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3" imgW="596880" imgH="279360" progId="">
                  <p:embed/>
                </p:oleObj>
              </mc:Choice>
              <mc:Fallback>
                <p:oleObj name="Equation" r:id="rId3" imgW="596880" imgH="2793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609600"/>
                        <a:ext cx="152717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5" imgW="914400" imgH="198720" progId="">
                  <p:embed/>
                </p:oleObj>
              </mc:Choice>
              <mc:Fallback>
                <p:oleObj name="Equation" r:id="rId5" imgW="914400" imgH="19872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5638800" y="677862"/>
          <a:ext cx="29718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7" imgW="1193760" imgH="279360" progId="">
                  <p:embed/>
                </p:oleObj>
              </mc:Choice>
              <mc:Fallback>
                <p:oleObj name="Equation" r:id="rId7" imgW="1193760" imgH="2793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677862"/>
                        <a:ext cx="2971800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276600" y="1295400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LIPET</a:t>
            </a: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4419600" y="1371600"/>
            <a:ext cx="3962400" cy="1371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965700" y="1447800"/>
          <a:ext cx="10398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9" imgW="406080" imgH="203040" progId="">
                  <p:embed/>
                </p:oleObj>
              </mc:Choice>
              <mc:Fallback>
                <p:oleObj name="Equation" r:id="rId9" imgW="406080" imgH="20304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1447800"/>
                        <a:ext cx="1039813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6594475" y="1447800"/>
          <a:ext cx="15922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11" imgW="622080" imgH="203040" progId="">
                  <p:embed/>
                </p:oleObj>
              </mc:Choice>
              <mc:Fallback>
                <p:oleObj name="Equation" r:id="rId11" imgW="622080" imgH="20304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4475" y="1447800"/>
                        <a:ext cx="1592263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4576763" y="2165350"/>
          <a:ext cx="181927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13" imgW="711000" imgH="177480" progId="">
                  <p:embed/>
                </p:oleObj>
              </mc:Choice>
              <mc:Fallback>
                <p:oleObj name="Equation" r:id="rId13" imgW="711000" imgH="17748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6763" y="2165350"/>
                        <a:ext cx="1819275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7010400" y="2133600"/>
          <a:ext cx="10080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15" imgW="393480" imgH="203040" progId="">
                  <p:embed/>
                </p:oleObj>
              </mc:Choice>
              <mc:Fallback>
                <p:oleObj name="Equation" r:id="rId15" imgW="393480" imgH="20304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133600"/>
                        <a:ext cx="1008063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762000" y="1371600"/>
          <a:ext cx="192881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17" imgW="774360" imgH="279360" progId="">
                  <p:embed/>
                </p:oleObj>
              </mc:Choice>
              <mc:Fallback>
                <p:oleObj name="Equation" r:id="rId17" imgW="774360" imgH="27936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71600"/>
                        <a:ext cx="1928813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261938" y="2209800"/>
          <a:ext cx="3186112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19" imgW="1244520" imgH="279360" progId="">
                  <p:embed/>
                </p:oleObj>
              </mc:Choice>
              <mc:Fallback>
                <p:oleObj name="Equation" r:id="rId19" imgW="1244520" imgH="27936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8" y="2209800"/>
                        <a:ext cx="3186112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228600" y="3124200"/>
          <a:ext cx="299085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21" imgW="1168200" imgH="279360" progId="">
                  <p:embed/>
                </p:oleObj>
              </mc:Choice>
              <mc:Fallback>
                <p:oleObj name="Equation" r:id="rId21" imgW="1168200" imgH="27936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124200"/>
                        <a:ext cx="2990850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4572000" y="3581400"/>
            <a:ext cx="3962400" cy="1371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5170488" y="3738563"/>
          <a:ext cx="9096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23" imgW="355320" imgH="139680" progId="">
                  <p:embed/>
                </p:oleObj>
              </mc:Choice>
              <mc:Fallback>
                <p:oleObj name="Equation" r:id="rId23" imgW="355320" imgH="13968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0488" y="3738563"/>
                        <a:ext cx="909637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6734175" y="3657600"/>
          <a:ext cx="15922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25" imgW="622080" imgH="203040" progId="">
                  <p:embed/>
                </p:oleObj>
              </mc:Choice>
              <mc:Fallback>
                <p:oleObj name="Equation" r:id="rId25" imgW="622080" imgH="20304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4175" y="3657600"/>
                        <a:ext cx="1592263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4976813" y="4375150"/>
          <a:ext cx="129857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26" imgW="507960" imgH="177480" progId="">
                  <p:embed/>
                </p:oleObj>
              </mc:Choice>
              <mc:Fallback>
                <p:oleObj name="Equation" r:id="rId26" imgW="507960" imgH="17748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6813" y="4375150"/>
                        <a:ext cx="1298575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7150100" y="4343400"/>
          <a:ext cx="10080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28" imgW="393480" imgH="203040" progId="">
                  <p:embed/>
                </p:oleObj>
              </mc:Choice>
              <mc:Fallback>
                <p:oleObj name="Equation" r:id="rId28" imgW="393480" imgH="20304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0100" y="4343400"/>
                        <a:ext cx="1008063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246063" y="4038600"/>
          <a:ext cx="3900487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29" imgW="1523880" imgH="330120" progId="">
                  <p:embed/>
                </p:oleObj>
              </mc:Choice>
              <mc:Fallback>
                <p:oleObj name="Equation" r:id="rId29" imgW="1523880" imgH="33012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4038600"/>
                        <a:ext cx="3900487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228600" y="5181600"/>
          <a:ext cx="3835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31" imgW="1498320" imgH="203040" progId="">
                  <p:embed/>
                </p:oleObj>
              </mc:Choice>
              <mc:Fallback>
                <p:oleObj name="Equation" r:id="rId31" imgW="1498320" imgH="20304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181600"/>
                        <a:ext cx="38354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13"/>
          <p:cNvSpPr txBox="1"/>
          <p:nvPr/>
        </p:nvSpPr>
        <p:spPr>
          <a:xfrm>
            <a:off x="3429000" y="152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 autoUpdateAnimBg="0"/>
      <p:bldP spid="7190" grpId="0" animBg="1"/>
      <p:bldP spid="7174" grpId="0" autoUpdateAnimBg="0"/>
      <p:bldP spid="7191" grpId="0" animBg="1"/>
      <p:bldP spid="71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063625" y="1114425"/>
          <a:ext cx="15271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Equation" r:id="rId3" imgW="596880" imgH="279360" progId="">
                  <p:embed/>
                </p:oleObj>
              </mc:Choice>
              <mc:Fallback>
                <p:oleObj name="Equation" r:id="rId3" imgW="596880" imgH="279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1114425"/>
                        <a:ext cx="152717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1905000" y="2209800"/>
          <a:ext cx="18288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Equation" r:id="rId5" imgW="927000" imgH="253800" progId="">
                  <p:embed/>
                </p:oleObj>
              </mc:Choice>
              <mc:Fallback>
                <p:oleObj name="Equation" r:id="rId5" imgW="927000" imgH="2538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09800"/>
                        <a:ext cx="18288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886200" y="2209800"/>
          <a:ext cx="2154238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7" imgW="1091880" imgH="253800" progId="">
                  <p:embed/>
                </p:oleObj>
              </mc:Choice>
              <mc:Fallback>
                <p:oleObj name="Equation" r:id="rId7" imgW="1091880" imgH="2538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209800"/>
                        <a:ext cx="2154238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314" name="Group 26"/>
          <p:cNvGrpSpPr>
            <a:grpSpLocks/>
          </p:cNvGrpSpPr>
          <p:nvPr/>
        </p:nvGrpSpPr>
        <p:grpSpPr bwMode="auto">
          <a:xfrm>
            <a:off x="1828800" y="2209800"/>
            <a:ext cx="4267200" cy="3429000"/>
            <a:chOff x="816" y="960"/>
            <a:chExt cx="2688" cy="2160"/>
          </a:xfrm>
        </p:grpSpPr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>
              <a:off x="2064" y="960"/>
              <a:ext cx="0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>
              <a:off x="816" y="1296"/>
              <a:ext cx="2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2971800" y="2971800"/>
          <a:ext cx="4556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tion" r:id="rId9" imgW="177480" imgH="203040" progId="">
                  <p:embed/>
                </p:oleObj>
              </mc:Choice>
              <mc:Fallback>
                <p:oleObj name="Equation" r:id="rId9" imgW="177480" imgH="20304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971800"/>
                        <a:ext cx="455613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2895600" y="3733800"/>
          <a:ext cx="5207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11" imgW="203040" imgH="177480" progId="">
                  <p:embed/>
                </p:oleObj>
              </mc:Choice>
              <mc:Fallback>
                <p:oleObj name="Equation" r:id="rId11" imgW="203040" imgH="17748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733800"/>
                        <a:ext cx="520700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2971800" y="4419600"/>
          <a:ext cx="3254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13" imgW="126720" imgH="164880" progId="">
                  <p:embed/>
                </p:oleObj>
              </mc:Choice>
              <mc:Fallback>
                <p:oleObj name="Equation" r:id="rId13" imgW="126720" imgH="16488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419600"/>
                        <a:ext cx="325438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2971800" y="5029200"/>
          <a:ext cx="3254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Equation" r:id="rId15" imgW="126720" imgH="177480" progId="">
                  <p:embed/>
                </p:oleObj>
              </mc:Choice>
              <mc:Fallback>
                <p:oleObj name="Equation" r:id="rId15" imgW="126720" imgH="17748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029200"/>
                        <a:ext cx="32543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4191000" y="2971800"/>
          <a:ext cx="4222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Equation" r:id="rId17" imgW="164880" imgH="203040" progId="">
                  <p:embed/>
                </p:oleObj>
              </mc:Choice>
              <mc:Fallback>
                <p:oleObj name="Equation" r:id="rId17" imgW="164880" imgH="20304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971800"/>
                        <a:ext cx="42227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4114800" y="3657600"/>
          <a:ext cx="4222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Equation" r:id="rId19" imgW="164880" imgH="203040" progId="">
                  <p:embed/>
                </p:oleObj>
              </mc:Choice>
              <mc:Fallback>
                <p:oleObj name="Equation" r:id="rId19" imgW="164880" imgH="20304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657600"/>
                        <a:ext cx="42227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13"/>
          <p:cNvGraphicFramePr>
            <a:graphicFrameLocks noChangeAspect="1"/>
          </p:cNvGraphicFramePr>
          <p:nvPr/>
        </p:nvGraphicFramePr>
        <p:xfrm>
          <a:off x="4114800" y="4343400"/>
          <a:ext cx="4222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Equation" r:id="rId20" imgW="164880" imgH="203040" progId="">
                  <p:embed/>
                </p:oleObj>
              </mc:Choice>
              <mc:Fallback>
                <p:oleObj name="Equation" r:id="rId20" imgW="164880" imgH="20304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343400"/>
                        <a:ext cx="42227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4114800" y="4953000"/>
          <a:ext cx="4222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Equation" r:id="rId21" imgW="164880" imgH="203040" progId="">
                  <p:embed/>
                </p:oleObj>
              </mc:Choice>
              <mc:Fallback>
                <p:oleObj name="Equation" r:id="rId21" imgW="164880" imgH="20304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953000"/>
                        <a:ext cx="42227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3" name="Object 15"/>
          <p:cNvGraphicFramePr>
            <a:graphicFrameLocks noChangeAspect="1"/>
          </p:cNvGraphicFramePr>
          <p:nvPr/>
        </p:nvGraphicFramePr>
        <p:xfrm>
          <a:off x="2438400" y="3124200"/>
          <a:ext cx="3571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Equation" r:id="rId22" imgW="139680" imgH="139680" progId="">
                  <p:embed/>
                </p:oleObj>
              </mc:Choice>
              <mc:Fallback>
                <p:oleObj name="Equation" r:id="rId22" imgW="139680" imgH="13968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124200"/>
                        <a:ext cx="357188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4" name="Object 16"/>
          <p:cNvGraphicFramePr>
            <a:graphicFrameLocks noChangeAspect="1"/>
          </p:cNvGraphicFramePr>
          <p:nvPr/>
        </p:nvGraphicFramePr>
        <p:xfrm>
          <a:off x="2438400" y="4441825"/>
          <a:ext cx="3571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Equation" r:id="rId24" imgW="139680" imgH="139680" progId="">
                  <p:embed/>
                </p:oleObj>
              </mc:Choice>
              <mc:Fallback>
                <p:oleObj name="Equation" r:id="rId24" imgW="139680" imgH="13968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441825"/>
                        <a:ext cx="357188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5" name="Object 17"/>
          <p:cNvGraphicFramePr>
            <a:graphicFrameLocks noChangeAspect="1"/>
          </p:cNvGraphicFramePr>
          <p:nvPr/>
        </p:nvGraphicFramePr>
        <p:xfrm>
          <a:off x="2454275" y="3857625"/>
          <a:ext cx="323850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Equation" r:id="rId25" imgW="126720" imgH="101520" progId="">
                  <p:embed/>
                </p:oleObj>
              </mc:Choice>
              <mc:Fallback>
                <p:oleObj name="Equation" r:id="rId25" imgW="126720" imgH="10152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75" y="3857625"/>
                        <a:ext cx="323850" cy="26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3352800" y="3352800"/>
            <a:ext cx="7620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308" name="Object 20"/>
          <p:cNvGraphicFramePr>
            <a:graphicFrameLocks noChangeAspect="1"/>
          </p:cNvGraphicFramePr>
          <p:nvPr/>
        </p:nvGraphicFramePr>
        <p:xfrm>
          <a:off x="2743200" y="1143000"/>
          <a:ext cx="110648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name="Equation" r:id="rId27" imgW="431640" imgH="203040" progId="">
                  <p:embed/>
                </p:oleObj>
              </mc:Choice>
              <mc:Fallback>
                <p:oleObj name="Equation" r:id="rId27" imgW="431640" imgH="20304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143000"/>
                        <a:ext cx="1106488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3429000" y="4038600"/>
            <a:ext cx="7620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310" name="Object 22"/>
          <p:cNvGraphicFramePr>
            <a:graphicFrameLocks noChangeAspect="1"/>
          </p:cNvGraphicFramePr>
          <p:nvPr/>
        </p:nvGraphicFramePr>
        <p:xfrm>
          <a:off x="3800475" y="1143000"/>
          <a:ext cx="10414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Equation" r:id="rId29" imgW="406080" imgH="203040" progId="">
                  <p:embed/>
                </p:oleObj>
              </mc:Choice>
              <mc:Fallback>
                <p:oleObj name="Equation" r:id="rId29" imgW="406080" imgH="20304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1143000"/>
                        <a:ext cx="104140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3352800" y="4648200"/>
            <a:ext cx="7620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312" name="Object 24"/>
          <p:cNvGraphicFramePr>
            <a:graphicFrameLocks noChangeAspect="1"/>
          </p:cNvGraphicFramePr>
          <p:nvPr/>
        </p:nvGraphicFramePr>
        <p:xfrm>
          <a:off x="4791075" y="1143000"/>
          <a:ext cx="84613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Equation" r:id="rId31" imgW="330120" imgH="203040" progId="">
                  <p:embed/>
                </p:oleObj>
              </mc:Choice>
              <mc:Fallback>
                <p:oleObj name="Equation" r:id="rId31" imgW="330120" imgH="20304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075" y="1143000"/>
                        <a:ext cx="846138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3" name="Object 25"/>
          <p:cNvGraphicFramePr>
            <a:graphicFrameLocks noChangeAspect="1"/>
          </p:cNvGraphicFramePr>
          <p:nvPr/>
        </p:nvGraphicFramePr>
        <p:xfrm>
          <a:off x="5553075" y="1222375"/>
          <a:ext cx="6191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name="Equation" r:id="rId33" imgW="241200" imgH="177480" progId="">
                  <p:embed/>
                </p:oleObj>
              </mc:Choice>
              <mc:Fallback>
                <p:oleObj name="Equation" r:id="rId33" imgW="241200" imgH="17748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3075" y="1222375"/>
                        <a:ext cx="61912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13"/>
          <p:cNvSpPr txBox="1"/>
          <p:nvPr/>
        </p:nvSpPr>
        <p:spPr>
          <a:xfrm>
            <a:off x="3429000" y="152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7" grpId="0" animBg="1"/>
      <p:bldP spid="12309" grpId="0" animBg="1"/>
      <p:bldP spid="123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93725" y="762000"/>
            <a:ext cx="691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Tabular integration works for integrals of the form: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2743200" y="1408112"/>
          <a:ext cx="25146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3" imgW="952200" imgH="279360" progId="">
                  <p:embed/>
                </p:oleObj>
              </mc:Choice>
              <mc:Fallback>
                <p:oleObj name="Equation" r:id="rId3" imgW="952200" imgH="2793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408112"/>
                        <a:ext cx="2514600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57200" y="2627312"/>
            <a:ext cx="1100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where: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752600" y="2703512"/>
            <a:ext cx="2133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Differentiates to </a:t>
            </a:r>
            <a:r>
              <a:rPr lang="en-US" dirty="0" smtClean="0">
                <a:solidFill>
                  <a:srgbClr val="FF0000"/>
                </a:solidFill>
              </a:rPr>
              <a:t>0 </a:t>
            </a:r>
            <a:r>
              <a:rPr lang="en-US" dirty="0">
                <a:solidFill>
                  <a:srgbClr val="FF0000"/>
                </a:solidFill>
              </a:rPr>
              <a:t>in several steps.</a:t>
            </a:r>
          </a:p>
        </p:txBody>
      </p:sp>
      <p:sp>
        <p:nvSpPr>
          <p:cNvPr id="11272" name="AutoShape 8"/>
          <p:cNvSpPr>
            <a:spLocks/>
          </p:cNvSpPr>
          <p:nvPr/>
        </p:nvSpPr>
        <p:spPr bwMode="auto">
          <a:xfrm rot="16200000">
            <a:off x="3352800" y="1789112"/>
            <a:ext cx="228600" cy="838200"/>
          </a:xfrm>
          <a:prstGeom prst="leftBrace">
            <a:avLst>
              <a:gd name="adj1" fmla="val 30556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AutoShape 9"/>
          <p:cNvSpPr>
            <a:spLocks/>
          </p:cNvSpPr>
          <p:nvPr/>
        </p:nvSpPr>
        <p:spPr bwMode="auto">
          <a:xfrm rot="16200000">
            <a:off x="4267200" y="1789112"/>
            <a:ext cx="228600" cy="838200"/>
          </a:xfrm>
          <a:prstGeom prst="leftBrace">
            <a:avLst>
              <a:gd name="adj1" fmla="val 30556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2867025" y="2327275"/>
            <a:ext cx="609600" cy="381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962400" y="2819400"/>
            <a:ext cx="175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Integrates repeatedly. </a:t>
            </a: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 flipV="1">
            <a:off x="4402138" y="2327274"/>
            <a:ext cx="474662" cy="4921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447800" y="152400"/>
            <a:ext cx="63073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Shortcut:  Tabular Integration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381000" y="4724400"/>
          <a:ext cx="19494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5" imgW="761760" imgH="279360" progId="">
                  <p:embed/>
                </p:oleObj>
              </mc:Choice>
              <mc:Fallback>
                <p:oleObj name="Equation" r:id="rId5" imgW="761760" imgH="2793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724400"/>
                        <a:ext cx="194945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431800" y="5562600"/>
          <a:ext cx="18542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Equation" r:id="rId7" imgW="723600" imgH="203040" progId="">
                  <p:embed/>
                </p:oleObj>
              </mc:Choice>
              <mc:Fallback>
                <p:oleObj name="Equation" r:id="rId7" imgW="723600" imgH="20304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5562600"/>
                        <a:ext cx="185420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2325688" y="5562600"/>
          <a:ext cx="1789112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Equation" r:id="rId9" imgW="698400" imgH="203040" progId="">
                  <p:embed/>
                </p:oleObj>
              </mc:Choice>
              <mc:Fallback>
                <p:oleObj name="Equation" r:id="rId9" imgW="698400" imgH="20304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688" y="5562600"/>
                        <a:ext cx="1789112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4251325" y="5641975"/>
          <a:ext cx="16922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Equation" r:id="rId11" imgW="660240" imgH="177480" progId="">
                  <p:embed/>
                </p:oleObj>
              </mc:Choice>
              <mc:Fallback>
                <p:oleObj name="Equation" r:id="rId11" imgW="660240" imgH="17748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325" y="5641975"/>
                        <a:ext cx="169227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5867400" y="5638800"/>
          <a:ext cx="16589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Equation" r:id="rId13" imgW="647640" imgH="177480" progId="">
                  <p:embed/>
                </p:oleObj>
              </mc:Choice>
              <mc:Fallback>
                <p:oleObj name="Equation" r:id="rId13" imgW="647640" imgH="17748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638800"/>
                        <a:ext cx="1658938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"/>
          <p:cNvGraphicFramePr>
            <a:graphicFrameLocks noChangeAspect="1"/>
          </p:cNvGraphicFramePr>
          <p:nvPr/>
        </p:nvGraphicFramePr>
        <p:xfrm>
          <a:off x="7391400" y="5638800"/>
          <a:ext cx="8128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Equation" r:id="rId15" imgW="317160" imgH="177480" progId="">
                  <p:embed/>
                </p:oleObj>
              </mc:Choice>
              <mc:Fallback>
                <p:oleObj name="Equation" r:id="rId15" imgW="317160" imgH="17748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638800"/>
                        <a:ext cx="81280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14686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7030A0"/>
                </a:solidFill>
              </a:rPr>
              <a:t>Example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6378575" y="2362200"/>
          <a:ext cx="4238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Equation" r:id="rId17" imgW="164880" imgH="203040" progId="">
                  <p:embed/>
                </p:oleObj>
              </mc:Choice>
              <mc:Fallback>
                <p:oleObj name="Equation" r:id="rId17" imgW="164880" imgH="20304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8575" y="2362200"/>
                        <a:ext cx="423863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6237288" y="3092450"/>
          <a:ext cx="6191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Equation" r:id="rId19" imgW="241200" imgH="203040" progId="">
                  <p:embed/>
                </p:oleObj>
              </mc:Choice>
              <mc:Fallback>
                <p:oleObj name="Equation" r:id="rId19" imgW="241200" imgH="20304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7288" y="3092450"/>
                        <a:ext cx="61912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5"/>
          <p:cNvGraphicFramePr>
            <a:graphicFrameLocks noChangeAspect="1"/>
          </p:cNvGraphicFramePr>
          <p:nvPr/>
        </p:nvGraphicFramePr>
        <p:xfrm>
          <a:off x="6265863" y="3794125"/>
          <a:ext cx="5207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Equation" r:id="rId21" imgW="203040" imgH="177480" progId="">
                  <p:embed/>
                </p:oleObj>
              </mc:Choice>
              <mc:Fallback>
                <p:oleObj name="Equation" r:id="rId21" imgW="203040" imgH="17748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5863" y="3794125"/>
                        <a:ext cx="520700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6"/>
          <p:cNvGraphicFramePr>
            <a:graphicFrameLocks noChangeAspect="1"/>
          </p:cNvGraphicFramePr>
          <p:nvPr/>
        </p:nvGraphicFramePr>
        <p:xfrm>
          <a:off x="6362700" y="4419600"/>
          <a:ext cx="3254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Equation" r:id="rId23" imgW="126720" imgH="177480" progId="">
                  <p:embed/>
                </p:oleObj>
              </mc:Choice>
              <mc:Fallback>
                <p:oleObj name="Equation" r:id="rId23" imgW="126720" imgH="17748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2700" y="4419600"/>
                        <a:ext cx="32543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7"/>
          <p:cNvGraphicFramePr>
            <a:graphicFrameLocks noChangeAspect="1"/>
          </p:cNvGraphicFramePr>
          <p:nvPr/>
        </p:nvGraphicFramePr>
        <p:xfrm>
          <a:off x="7804150" y="2438400"/>
          <a:ext cx="84455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25" imgW="330120" imgH="177480" progId="">
                  <p:embed/>
                </p:oleObj>
              </mc:Choice>
              <mc:Fallback>
                <p:oleObj name="Equation" r:id="rId25" imgW="330120" imgH="17748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4150" y="2438400"/>
                        <a:ext cx="844550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8"/>
          <p:cNvGraphicFramePr>
            <a:graphicFrameLocks noChangeAspect="1"/>
          </p:cNvGraphicFramePr>
          <p:nvPr/>
        </p:nvGraphicFramePr>
        <p:xfrm>
          <a:off x="7505700" y="3124200"/>
          <a:ext cx="11684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tion" r:id="rId27" imgW="457200" imgH="139680" progId="">
                  <p:embed/>
                </p:oleObj>
              </mc:Choice>
              <mc:Fallback>
                <p:oleObj name="Equation" r:id="rId27" imgW="457200" imgH="13968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5700" y="3124200"/>
                        <a:ext cx="11684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9"/>
          <p:cNvGraphicFramePr>
            <a:graphicFrameLocks noChangeAspect="1"/>
          </p:cNvGraphicFramePr>
          <p:nvPr/>
        </p:nvGraphicFramePr>
        <p:xfrm>
          <a:off x="7581900" y="3733800"/>
          <a:ext cx="11049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Equation" r:id="rId29" imgW="431640" imgH="177480" progId="">
                  <p:embed/>
                </p:oleObj>
              </mc:Choice>
              <mc:Fallback>
                <p:oleObj name="Equation" r:id="rId29" imgW="431640" imgH="17748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1900" y="3733800"/>
                        <a:ext cx="1104900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0"/>
          <p:cNvGraphicFramePr>
            <a:graphicFrameLocks noChangeAspect="1"/>
          </p:cNvGraphicFramePr>
          <p:nvPr/>
        </p:nvGraphicFramePr>
        <p:xfrm>
          <a:off x="7772400" y="4419600"/>
          <a:ext cx="8763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quation" r:id="rId31" imgW="342720" imgH="139680" progId="">
                  <p:embed/>
                </p:oleObj>
              </mc:Choice>
              <mc:Fallback>
                <p:oleObj name="Equation" r:id="rId31" imgW="342720" imgH="13968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4419600"/>
                        <a:ext cx="8763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1"/>
          <p:cNvGraphicFramePr>
            <a:graphicFrameLocks noChangeAspect="1"/>
          </p:cNvGraphicFramePr>
          <p:nvPr/>
        </p:nvGraphicFramePr>
        <p:xfrm>
          <a:off x="5829300" y="2514600"/>
          <a:ext cx="3571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Equation" r:id="rId33" imgW="139680" imgH="139680" progId="">
                  <p:embed/>
                </p:oleObj>
              </mc:Choice>
              <mc:Fallback>
                <p:oleObj name="Equation" r:id="rId33" imgW="139680" imgH="13968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300" y="2514600"/>
                        <a:ext cx="357188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2"/>
          <p:cNvGraphicFramePr>
            <a:graphicFrameLocks noChangeAspect="1"/>
          </p:cNvGraphicFramePr>
          <p:nvPr/>
        </p:nvGraphicFramePr>
        <p:xfrm>
          <a:off x="5829300" y="3832225"/>
          <a:ext cx="3571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Equation" r:id="rId35" imgW="139680" imgH="139680" progId="">
                  <p:embed/>
                </p:oleObj>
              </mc:Choice>
              <mc:Fallback>
                <p:oleObj name="Equation" r:id="rId35" imgW="139680" imgH="13968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300" y="3832225"/>
                        <a:ext cx="357188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3"/>
          <p:cNvGraphicFramePr>
            <a:graphicFrameLocks noChangeAspect="1"/>
          </p:cNvGraphicFramePr>
          <p:nvPr/>
        </p:nvGraphicFramePr>
        <p:xfrm>
          <a:off x="5845175" y="3248025"/>
          <a:ext cx="323850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Equation" r:id="rId36" imgW="126720" imgH="101520" progId="">
                  <p:embed/>
                </p:oleObj>
              </mc:Choice>
              <mc:Fallback>
                <p:oleObj name="Equation" r:id="rId36" imgW="126720" imgH="101520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5175" y="3248025"/>
                        <a:ext cx="323850" cy="26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Line 14"/>
          <p:cNvSpPr>
            <a:spLocks noChangeShapeType="1"/>
          </p:cNvSpPr>
          <p:nvPr/>
        </p:nvSpPr>
        <p:spPr bwMode="auto">
          <a:xfrm>
            <a:off x="6743700" y="2743200"/>
            <a:ext cx="7620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15"/>
          <p:cNvSpPr>
            <a:spLocks noChangeShapeType="1"/>
          </p:cNvSpPr>
          <p:nvPr/>
        </p:nvSpPr>
        <p:spPr bwMode="auto">
          <a:xfrm>
            <a:off x="6819900" y="3429000"/>
            <a:ext cx="7620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>
            <a:off x="6743700" y="4038600"/>
            <a:ext cx="9144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4" name="Object 17"/>
          <p:cNvGraphicFramePr>
            <a:graphicFrameLocks noChangeAspect="1"/>
          </p:cNvGraphicFramePr>
          <p:nvPr/>
        </p:nvGraphicFramePr>
        <p:xfrm>
          <a:off x="6362700" y="5029200"/>
          <a:ext cx="3254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Equation" r:id="rId38" imgW="126720" imgH="177480" progId="">
                  <p:embed/>
                </p:oleObj>
              </mc:Choice>
              <mc:Fallback>
                <p:oleObj name="Equation" r:id="rId38" imgW="126720" imgH="17748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2700" y="5029200"/>
                        <a:ext cx="32543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8"/>
          <p:cNvGraphicFramePr>
            <a:graphicFrameLocks noChangeAspect="1"/>
          </p:cNvGraphicFramePr>
          <p:nvPr/>
        </p:nvGraphicFramePr>
        <p:xfrm>
          <a:off x="5829300" y="4538663"/>
          <a:ext cx="323850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Equation" r:id="rId40" imgW="126720" imgH="101520" progId="">
                  <p:embed/>
                </p:oleObj>
              </mc:Choice>
              <mc:Fallback>
                <p:oleObj name="Equation" r:id="rId40" imgW="126720" imgH="10152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300" y="4538663"/>
                        <a:ext cx="323850" cy="261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9"/>
          <p:cNvGraphicFramePr>
            <a:graphicFrameLocks noChangeAspect="1"/>
          </p:cNvGraphicFramePr>
          <p:nvPr/>
        </p:nvGraphicFramePr>
        <p:xfrm>
          <a:off x="7804150" y="5030788"/>
          <a:ext cx="844550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Equation" r:id="rId41" imgW="330120" imgH="177480" progId="">
                  <p:embed/>
                </p:oleObj>
              </mc:Choice>
              <mc:Fallback>
                <p:oleObj name="Equation" r:id="rId41" imgW="330120" imgH="17748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4150" y="5030788"/>
                        <a:ext cx="844550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Line 20"/>
          <p:cNvSpPr>
            <a:spLocks noChangeShapeType="1"/>
          </p:cNvSpPr>
          <p:nvPr/>
        </p:nvSpPr>
        <p:spPr bwMode="auto">
          <a:xfrm>
            <a:off x="6743700" y="4724400"/>
            <a:ext cx="9144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9" grpId="0" autoUpdateAnimBg="0"/>
      <p:bldP spid="11271" grpId="0" autoUpdateAnimBg="0"/>
      <p:bldP spid="11272" grpId="0" animBg="1"/>
      <p:bldP spid="11273" grpId="0" animBg="1"/>
      <p:bldP spid="11274" grpId="0" animBg="1"/>
      <p:bldP spid="11275" grpId="0" autoUpdateAnimBg="0"/>
      <p:bldP spid="11276" grpId="0" animBg="1"/>
      <p:bldP spid="19" grpId="0" autoUpdateAnimBg="0"/>
      <p:bldP spid="31" grpId="0" animBg="1"/>
      <p:bldP spid="32" grpId="0" animBg="1"/>
      <p:bldP spid="33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09600" y="596900"/>
            <a:ext cx="2133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791200" y="4025900"/>
            <a:ext cx="2133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787900" y="1752600"/>
            <a:ext cx="3898900" cy="1130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698500" y="596900"/>
          <a:ext cx="19812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3" imgW="774360" imgH="279360" progId="">
                  <p:embed/>
                </p:oleObj>
              </mc:Choice>
              <mc:Fallback>
                <p:oleObj name="Equation" r:id="rId3" imgW="774360" imgH="27936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596900"/>
                        <a:ext cx="19812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4953000" y="1762125"/>
          <a:ext cx="100647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quation" r:id="rId5" imgW="393480" imgH="203040" progId="">
                  <p:embed/>
                </p:oleObj>
              </mc:Choice>
              <mc:Fallback>
                <p:oleObj name="Equation" r:id="rId5" imgW="393480" imgH="20304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762125"/>
                        <a:ext cx="1006475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6303963" y="1819275"/>
          <a:ext cx="207803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Equation" r:id="rId7" imgW="812520" imgH="177480" progId="">
                  <p:embed/>
                </p:oleObj>
              </mc:Choice>
              <mc:Fallback>
                <p:oleObj name="Equation" r:id="rId7" imgW="812520" imgH="17748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3963" y="1819275"/>
                        <a:ext cx="2078037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4800600" y="2273300"/>
          <a:ext cx="1754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Equation" r:id="rId9" imgW="685800" imgH="203040" progId="">
                  <p:embed/>
                </p:oleObj>
              </mc:Choice>
              <mc:Fallback>
                <p:oleObj name="Equation" r:id="rId9" imgW="685800" imgH="20304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273300"/>
                        <a:ext cx="17541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6781800" y="2430463"/>
          <a:ext cx="172085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Equation" r:id="rId11" imgW="672840" imgH="139680" progId="">
                  <p:embed/>
                </p:oleObj>
              </mc:Choice>
              <mc:Fallback>
                <p:oleObj name="Equation" r:id="rId11" imgW="672840" imgH="13968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430463"/>
                        <a:ext cx="1720850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1600200" y="1435100"/>
          <a:ext cx="192881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Equation" r:id="rId13" imgW="774360" imgH="279360" progId="">
                  <p:embed/>
                </p:oleObj>
              </mc:Choice>
              <mc:Fallback>
                <p:oleObj name="Equation" r:id="rId13" imgW="774360" imgH="27936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435100"/>
                        <a:ext cx="1928813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842963" y="2197100"/>
          <a:ext cx="337661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name="Equation" r:id="rId15" imgW="1320480" imgH="279360" progId="">
                  <p:embed/>
                </p:oleObj>
              </mc:Choice>
              <mc:Fallback>
                <p:oleObj name="Equation" r:id="rId15" imgW="1320480" imgH="27936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197100"/>
                        <a:ext cx="3376612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438150" y="3028950"/>
          <a:ext cx="60388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name="Equation" r:id="rId17" imgW="2361960" imgH="330120" progId="">
                  <p:embed/>
                </p:oleObj>
              </mc:Choice>
              <mc:Fallback>
                <p:oleObj name="Equation" r:id="rId17" imgW="2361960" imgH="33012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3028950"/>
                        <a:ext cx="6038850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5105400" y="447675"/>
            <a:ext cx="3657600" cy="1228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graphicFrame>
        <p:nvGraphicFramePr>
          <p:cNvPr id="16400" name="Object 16"/>
          <p:cNvGraphicFramePr>
            <a:graphicFrameLocks noChangeAspect="1"/>
          </p:cNvGraphicFramePr>
          <p:nvPr/>
        </p:nvGraphicFramePr>
        <p:xfrm>
          <a:off x="5316538" y="477839"/>
          <a:ext cx="1006475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name="Equation" r:id="rId19" imgW="393480" imgH="203040" progId="">
                  <p:embed/>
                </p:oleObj>
              </mc:Choice>
              <mc:Fallback>
                <p:oleObj name="Equation" r:id="rId19" imgW="393480" imgH="20304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6538" y="477839"/>
                        <a:ext cx="1006475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1" name="Object 17"/>
          <p:cNvGraphicFramePr>
            <a:graphicFrameLocks noChangeAspect="1"/>
          </p:cNvGraphicFramePr>
          <p:nvPr/>
        </p:nvGraphicFramePr>
        <p:xfrm>
          <a:off x="6629400" y="511176"/>
          <a:ext cx="21431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name="Equation" r:id="rId21" imgW="838080" imgH="177480" progId="">
                  <p:embed/>
                </p:oleObj>
              </mc:Choice>
              <mc:Fallback>
                <p:oleObj name="Equation" r:id="rId21" imgW="838080" imgH="17748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11176"/>
                        <a:ext cx="214312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5105400" y="1044576"/>
          <a:ext cx="1754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4" name="Equation" r:id="rId23" imgW="685800" imgH="203040" progId="">
                  <p:embed/>
                </p:oleObj>
              </mc:Choice>
              <mc:Fallback>
                <p:oleObj name="Equation" r:id="rId23" imgW="685800" imgH="20304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044576"/>
                        <a:ext cx="17541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3" name="Object 19"/>
          <p:cNvGraphicFramePr>
            <a:graphicFrameLocks noChangeAspect="1"/>
          </p:cNvGraphicFramePr>
          <p:nvPr/>
        </p:nvGraphicFramePr>
        <p:xfrm>
          <a:off x="7291388" y="1098551"/>
          <a:ext cx="139541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5" name="Equation" r:id="rId25" imgW="545760" imgH="177480" progId="">
                  <p:embed/>
                </p:oleObj>
              </mc:Choice>
              <mc:Fallback>
                <p:oleObj name="Equation" r:id="rId25" imgW="545760" imgH="17748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1388" y="1098551"/>
                        <a:ext cx="1395412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2836863" y="4025900"/>
          <a:ext cx="493553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6" name="Equation" r:id="rId27" imgW="1930320" imgH="279360" progId="">
                  <p:embed/>
                </p:oleObj>
              </mc:Choice>
              <mc:Fallback>
                <p:oleObj name="Equation" r:id="rId27" imgW="1930320" imgH="27936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863" y="4025900"/>
                        <a:ext cx="4935537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6781800" y="3048000"/>
            <a:ext cx="22256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This is the expression we started with!</a:t>
            </a:r>
          </a:p>
        </p:txBody>
      </p:sp>
      <p:graphicFrame>
        <p:nvGraphicFramePr>
          <p:cNvPr id="16407" name="Object 23"/>
          <p:cNvGraphicFramePr>
            <a:graphicFrameLocks noChangeAspect="1"/>
          </p:cNvGraphicFramePr>
          <p:nvPr/>
        </p:nvGraphicFramePr>
        <p:xfrm>
          <a:off x="2667000" y="3873500"/>
          <a:ext cx="38417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Equation" r:id="rId29" imgW="190440" imgH="139680" progId="">
                  <p:embed/>
                </p:oleObj>
              </mc:Choice>
              <mc:Fallback>
                <p:oleObj name="Equation" r:id="rId29" imgW="190440" imgH="13968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873500"/>
                        <a:ext cx="384175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8" name="AutoShape 24"/>
          <p:cNvSpPr>
            <a:spLocks/>
          </p:cNvSpPr>
          <p:nvPr/>
        </p:nvSpPr>
        <p:spPr bwMode="auto">
          <a:xfrm rot="16200000">
            <a:off x="2781300" y="2921000"/>
            <a:ext cx="228600" cy="1676400"/>
          </a:xfrm>
          <a:prstGeom prst="leftBrace">
            <a:avLst>
              <a:gd name="adj1" fmla="val 61111"/>
              <a:gd name="adj2" fmla="val 50000"/>
            </a:avLst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AutoShape 25"/>
          <p:cNvSpPr>
            <a:spLocks/>
          </p:cNvSpPr>
          <p:nvPr/>
        </p:nvSpPr>
        <p:spPr bwMode="auto">
          <a:xfrm rot="16200000">
            <a:off x="5143500" y="2692400"/>
            <a:ext cx="228600" cy="2133600"/>
          </a:xfrm>
          <a:prstGeom prst="leftBrace">
            <a:avLst>
              <a:gd name="adj1" fmla="val 77778"/>
              <a:gd name="adj2" fmla="val 50000"/>
            </a:avLst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10" name="Object 26"/>
          <p:cNvGraphicFramePr>
            <a:graphicFrameLocks noChangeAspect="1"/>
          </p:cNvGraphicFramePr>
          <p:nvPr/>
        </p:nvGraphicFramePr>
        <p:xfrm>
          <a:off x="4922838" y="3797300"/>
          <a:ext cx="639762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name="Equation" r:id="rId31" imgW="317160" imgH="177480" progId="">
                  <p:embed/>
                </p:oleObj>
              </mc:Choice>
              <mc:Fallback>
                <p:oleObj name="Equation" r:id="rId31" imgW="317160" imgH="17748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2838" y="3797300"/>
                        <a:ext cx="639762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609600" y="4038600"/>
          <a:ext cx="230663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Equation" r:id="rId33" imgW="901440" imgH="279360" progId="">
                  <p:embed/>
                </p:oleObj>
              </mc:Choice>
              <mc:Fallback>
                <p:oleObj name="Equation" r:id="rId33" imgW="901440" imgH="279360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038600"/>
                        <a:ext cx="2306638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Freeform 24"/>
          <p:cNvSpPr>
            <a:spLocks/>
          </p:cNvSpPr>
          <p:nvPr/>
        </p:nvSpPr>
        <p:spPr bwMode="auto">
          <a:xfrm>
            <a:off x="215900" y="1447800"/>
            <a:ext cx="546100" cy="2590800"/>
          </a:xfrm>
          <a:custGeom>
            <a:avLst/>
            <a:gdLst/>
            <a:ahLst/>
            <a:cxnLst>
              <a:cxn ang="0">
                <a:pos x="344" y="0"/>
              </a:cxn>
              <a:cxn ang="0">
                <a:pos x="8" y="864"/>
              </a:cxn>
              <a:cxn ang="0">
                <a:pos x="296" y="1632"/>
              </a:cxn>
            </a:cxnLst>
            <a:rect l="0" t="0" r="r" b="b"/>
            <a:pathLst>
              <a:path w="344" h="1632">
                <a:moveTo>
                  <a:pt x="344" y="0"/>
                </a:moveTo>
                <a:cubicBezTo>
                  <a:pt x="180" y="296"/>
                  <a:pt x="16" y="592"/>
                  <a:pt x="8" y="864"/>
                </a:cubicBezTo>
                <a:cubicBezTo>
                  <a:pt x="0" y="1136"/>
                  <a:pt x="148" y="1384"/>
                  <a:pt x="296" y="1632"/>
                </a:cubicBezTo>
              </a:path>
            </a:pathLst>
          </a:cu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646113" y="4876800"/>
          <a:ext cx="519588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Equation" r:id="rId35" imgW="2031840" imgH="279360" progId="">
                  <p:embed/>
                </p:oleObj>
              </mc:Choice>
              <mc:Fallback>
                <p:oleObj name="Equation" r:id="rId35" imgW="2031840" imgH="27936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3" y="4876800"/>
                        <a:ext cx="5195887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511175" y="5638800"/>
          <a:ext cx="5681663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Equation" r:id="rId37" imgW="2222280" imgH="419040" progId="">
                  <p:embed/>
                </p:oleObj>
              </mc:Choice>
              <mc:Fallback>
                <p:oleObj name="Equation" r:id="rId37" imgW="2222280" imgH="419040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5638800"/>
                        <a:ext cx="5681663" cy="1071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3"/>
          <p:cNvGrpSpPr>
            <a:grpSpLocks/>
          </p:cNvGrpSpPr>
          <p:nvPr/>
        </p:nvGrpSpPr>
        <p:grpSpPr bwMode="auto">
          <a:xfrm>
            <a:off x="6277338" y="4915233"/>
            <a:ext cx="2942862" cy="1866567"/>
            <a:chOff x="3024" y="192"/>
            <a:chExt cx="2339" cy="1840"/>
          </a:xfrm>
        </p:grpSpPr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3024" y="192"/>
              <a:ext cx="2208" cy="172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" name="Text Box 13"/>
            <p:cNvSpPr txBox="1">
              <a:spLocks noChangeArrowheads="1"/>
            </p:cNvSpPr>
            <p:nvPr/>
          </p:nvSpPr>
          <p:spPr bwMode="auto">
            <a:xfrm>
              <a:off x="3085" y="265"/>
              <a:ext cx="2218" cy="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/>
                <a:t>This is called “solving </a:t>
              </a:r>
              <a:endParaRPr lang="en-US" sz="1800" dirty="0" smtClean="0"/>
            </a:p>
            <a:p>
              <a:r>
                <a:rPr lang="en-US" sz="1800" dirty="0" smtClean="0"/>
                <a:t>for </a:t>
              </a:r>
              <a:r>
                <a:rPr lang="en-US" sz="1800" dirty="0"/>
                <a:t>the unknown integral.”</a:t>
              </a:r>
            </a:p>
          </p:txBody>
        </p:sp>
        <p:sp>
          <p:nvSpPr>
            <p:cNvPr id="31" name="Text Box 14"/>
            <p:cNvSpPr txBox="1">
              <a:spLocks noChangeArrowheads="1"/>
            </p:cNvSpPr>
            <p:nvPr/>
          </p:nvSpPr>
          <p:spPr bwMode="auto">
            <a:xfrm>
              <a:off x="3145" y="943"/>
              <a:ext cx="2218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/>
                <a:t>It works when both factors integrate and differentiate forever.</a:t>
              </a:r>
            </a:p>
          </p:txBody>
        </p:sp>
      </p:grpSp>
      <p:sp>
        <p:nvSpPr>
          <p:cNvPr id="33" name="TextBox 13"/>
          <p:cNvSpPr txBox="1"/>
          <p:nvPr/>
        </p:nvSpPr>
        <p:spPr>
          <a:xfrm>
            <a:off x="3200400" y="10102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  <p:bldP spid="16388" grpId="0" animBg="1"/>
      <p:bldP spid="16399" grpId="0" animBg="1"/>
      <p:bldP spid="16405" grpId="0" autoUpdateAnimBg="0"/>
      <p:bldP spid="16408" grpId="0" animBg="1"/>
      <p:bldP spid="16409" grpId="0" animBg="1"/>
      <p:bldP spid="2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241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 Parts</dc:title>
  <dc:subject>Cal II</dc:subject>
  <dc:creator>Phong Chau</dc:creator>
  <cp:lastModifiedBy>Chau,Phong Quoc</cp:lastModifiedBy>
  <cp:revision>44</cp:revision>
  <dcterms:created xsi:type="dcterms:W3CDTF">2002-11-22T07:00:24Z</dcterms:created>
  <dcterms:modified xsi:type="dcterms:W3CDTF">2016-02-09T15:54:07Z</dcterms:modified>
</cp:coreProperties>
</file>