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68" r:id="rId3"/>
    <p:sldId id="259" r:id="rId4"/>
    <p:sldId id="269" r:id="rId5"/>
    <p:sldId id="273" r:id="rId6"/>
    <p:sldId id="260" r:id="rId7"/>
    <p:sldId id="261" r:id="rId8"/>
    <p:sldId id="262" r:id="rId9"/>
    <p:sldId id="263" r:id="rId10"/>
    <p:sldId id="274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CCECFF"/>
    <a:srgbClr val="CC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4728" autoAdjust="0"/>
  </p:normalViewPr>
  <p:slideViewPr>
    <p:cSldViewPr>
      <p:cViewPr>
        <p:scale>
          <a:sx n="66" d="100"/>
          <a:sy n="66" d="100"/>
        </p:scale>
        <p:origin x="-2298" y="-9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6" Type="http://schemas.openxmlformats.org/officeDocument/2006/relationships/image" Target="../media/image16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5" Type="http://schemas.openxmlformats.org/officeDocument/2006/relationships/image" Target="../media/image1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3.wmf"/><Relationship Id="rId7" Type="http://schemas.openxmlformats.org/officeDocument/2006/relationships/image" Target="../media/image19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image" Target="../media/image35.wmf"/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12" Type="http://schemas.openxmlformats.org/officeDocument/2006/relationships/image" Target="../media/image34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11" Type="http://schemas.openxmlformats.org/officeDocument/2006/relationships/image" Target="../media/image33.wmf"/><Relationship Id="rId5" Type="http://schemas.openxmlformats.org/officeDocument/2006/relationships/image" Target="../media/image27.wmf"/><Relationship Id="rId10" Type="http://schemas.openxmlformats.org/officeDocument/2006/relationships/image" Target="../media/image32.wmf"/><Relationship Id="rId4" Type="http://schemas.openxmlformats.org/officeDocument/2006/relationships/image" Target="../media/image26.wmf"/><Relationship Id="rId9" Type="http://schemas.openxmlformats.org/officeDocument/2006/relationships/image" Target="../media/image31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image" Target="../media/image38.wmf"/><Relationship Id="rId7" Type="http://schemas.openxmlformats.org/officeDocument/2006/relationships/image" Target="../media/image42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Relationship Id="rId9" Type="http://schemas.openxmlformats.org/officeDocument/2006/relationships/image" Target="../media/image4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3" Type="http://schemas.openxmlformats.org/officeDocument/2006/relationships/image" Target="../media/image51.wmf"/><Relationship Id="rId7" Type="http://schemas.openxmlformats.org/officeDocument/2006/relationships/image" Target="../media/image55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54.wmf"/><Relationship Id="rId11" Type="http://schemas.openxmlformats.org/officeDocument/2006/relationships/image" Target="../media/image59.wmf"/><Relationship Id="rId5" Type="http://schemas.openxmlformats.org/officeDocument/2006/relationships/image" Target="../media/image53.wmf"/><Relationship Id="rId10" Type="http://schemas.openxmlformats.org/officeDocument/2006/relationships/image" Target="../media/image58.wmf"/><Relationship Id="rId4" Type="http://schemas.openxmlformats.org/officeDocument/2006/relationships/image" Target="../media/image52.wmf"/><Relationship Id="rId9" Type="http://schemas.openxmlformats.org/officeDocument/2006/relationships/image" Target="../media/image5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5" Type="http://schemas.openxmlformats.org/officeDocument/2006/relationships/image" Target="../media/image64.wmf"/><Relationship Id="rId4" Type="http://schemas.openxmlformats.org/officeDocument/2006/relationships/image" Target="../media/image6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C7EF17-E66B-43CF-8CB2-3BF6040BEE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EE7811-55DD-40C5-80F1-B69D5CCFF0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EA1878-6825-45D8-AE8E-A94409C0F3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0109D-6869-48EF-88B3-3009990EA1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2F9CA9-2F9A-4A78-91C2-E3DC85711D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1631C1-93B4-4474-A860-B810E76B78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A48F6-4946-4C24-B99D-2981B4E0B5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02C5B-2286-4406-A475-8CC4709B22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2BC46A-26C8-4B0E-B7F0-D6A8F83BB3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DAD34A-3118-4665-9120-43F709AF8D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DD939F-4A46-4D78-B119-E290500136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10758B1F-8875-46CD-BC5F-0AB86EB69D7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7.bin"/><Relationship Id="rId7" Type="http://schemas.openxmlformats.org/officeDocument/2006/relationships/oleObject" Target="../embeddings/oleObject8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80.bin"/><Relationship Id="rId5" Type="http://schemas.openxmlformats.org/officeDocument/2006/relationships/oleObject" Target="../embeddings/oleObject79.bin"/><Relationship Id="rId4" Type="http://schemas.openxmlformats.org/officeDocument/2006/relationships/oleObject" Target="../embeddings/oleObject78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oleObject" Target="../embeddings/oleObject20.bin"/><Relationship Id="rId18" Type="http://schemas.openxmlformats.org/officeDocument/2006/relationships/oleObject" Target="../embeddings/oleObject2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4.bin"/><Relationship Id="rId12" Type="http://schemas.openxmlformats.org/officeDocument/2006/relationships/oleObject" Target="../embeddings/oleObject19.bin"/><Relationship Id="rId1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3.bin"/><Relationship Id="rId20" Type="http://schemas.openxmlformats.org/officeDocument/2006/relationships/oleObject" Target="../embeddings/oleObject27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3.bin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22.bin"/><Relationship Id="rId10" Type="http://schemas.openxmlformats.org/officeDocument/2006/relationships/oleObject" Target="../embeddings/oleObject17.bin"/><Relationship Id="rId19" Type="http://schemas.openxmlformats.org/officeDocument/2006/relationships/oleObject" Target="../embeddings/oleObject26.bin"/><Relationship Id="rId4" Type="http://schemas.openxmlformats.org/officeDocument/2006/relationships/oleObject" Target="../embeddings/oleObject11.bin"/><Relationship Id="rId9" Type="http://schemas.openxmlformats.org/officeDocument/2006/relationships/oleObject" Target="../embeddings/oleObject16.bin"/><Relationship Id="rId14" Type="http://schemas.openxmlformats.org/officeDocument/2006/relationships/oleObject" Target="../embeddings/oleObject2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10" Type="http://schemas.openxmlformats.org/officeDocument/2006/relationships/oleObject" Target="../embeddings/oleObject35.bin"/><Relationship Id="rId4" Type="http://schemas.openxmlformats.org/officeDocument/2006/relationships/oleObject" Target="../embeddings/oleObject29.bin"/><Relationship Id="rId9" Type="http://schemas.openxmlformats.org/officeDocument/2006/relationships/oleObject" Target="../embeddings/oleObject3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3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13" Type="http://schemas.openxmlformats.org/officeDocument/2006/relationships/oleObject" Target="../embeddings/oleObject48.bin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2.bin"/><Relationship Id="rId12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1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41.bin"/><Relationship Id="rId11" Type="http://schemas.openxmlformats.org/officeDocument/2006/relationships/oleObject" Target="../embeddings/oleObject46.bin"/><Relationship Id="rId5" Type="http://schemas.openxmlformats.org/officeDocument/2006/relationships/oleObject" Target="../embeddings/oleObject40.bin"/><Relationship Id="rId15" Type="http://schemas.openxmlformats.org/officeDocument/2006/relationships/oleObject" Target="../embeddings/oleObject50.bin"/><Relationship Id="rId10" Type="http://schemas.openxmlformats.org/officeDocument/2006/relationships/oleObject" Target="../embeddings/oleObject45.bin"/><Relationship Id="rId4" Type="http://schemas.openxmlformats.org/officeDocument/2006/relationships/oleObject" Target="../embeddings/oleObject39.bin"/><Relationship Id="rId9" Type="http://schemas.openxmlformats.org/officeDocument/2006/relationships/oleObject" Target="../embeddings/oleObject44.bin"/><Relationship Id="rId14" Type="http://schemas.openxmlformats.org/officeDocument/2006/relationships/oleObject" Target="../embeddings/oleObject4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7.bin"/><Relationship Id="rId3" Type="http://schemas.openxmlformats.org/officeDocument/2006/relationships/oleObject" Target="../embeddings/oleObject52.bin"/><Relationship Id="rId7" Type="http://schemas.openxmlformats.org/officeDocument/2006/relationships/oleObject" Target="../embeddings/oleObject5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55.bin"/><Relationship Id="rId11" Type="http://schemas.openxmlformats.org/officeDocument/2006/relationships/oleObject" Target="../embeddings/oleObject60.bin"/><Relationship Id="rId5" Type="http://schemas.openxmlformats.org/officeDocument/2006/relationships/oleObject" Target="../embeddings/oleObject54.bin"/><Relationship Id="rId10" Type="http://schemas.openxmlformats.org/officeDocument/2006/relationships/oleObject" Target="../embeddings/oleObject59.bin"/><Relationship Id="rId4" Type="http://schemas.openxmlformats.org/officeDocument/2006/relationships/oleObject" Target="../embeddings/oleObject53.bin"/><Relationship Id="rId9" Type="http://schemas.openxmlformats.org/officeDocument/2006/relationships/oleObject" Target="../embeddings/oleObject5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1.bin"/><Relationship Id="rId7" Type="http://schemas.openxmlformats.org/officeDocument/2006/relationships/oleObject" Target="../embeddings/oleObject6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64.bin"/><Relationship Id="rId5" Type="http://schemas.openxmlformats.org/officeDocument/2006/relationships/oleObject" Target="../embeddings/oleObject63.bin"/><Relationship Id="rId4" Type="http://schemas.openxmlformats.org/officeDocument/2006/relationships/oleObject" Target="../embeddings/oleObject62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1.bin"/><Relationship Id="rId13" Type="http://schemas.openxmlformats.org/officeDocument/2006/relationships/oleObject" Target="../embeddings/oleObject76.bin"/><Relationship Id="rId3" Type="http://schemas.openxmlformats.org/officeDocument/2006/relationships/oleObject" Target="../embeddings/oleObject66.bin"/><Relationship Id="rId7" Type="http://schemas.openxmlformats.org/officeDocument/2006/relationships/oleObject" Target="../embeddings/oleObject70.bin"/><Relationship Id="rId12" Type="http://schemas.openxmlformats.org/officeDocument/2006/relationships/oleObject" Target="../embeddings/oleObject7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69.bin"/><Relationship Id="rId11" Type="http://schemas.openxmlformats.org/officeDocument/2006/relationships/oleObject" Target="../embeddings/oleObject74.bin"/><Relationship Id="rId5" Type="http://schemas.openxmlformats.org/officeDocument/2006/relationships/oleObject" Target="../embeddings/oleObject68.bin"/><Relationship Id="rId10" Type="http://schemas.openxmlformats.org/officeDocument/2006/relationships/oleObject" Target="../embeddings/oleObject73.bin"/><Relationship Id="rId4" Type="http://schemas.openxmlformats.org/officeDocument/2006/relationships/oleObject" Target="../embeddings/oleObject67.bin"/><Relationship Id="rId9" Type="http://schemas.openxmlformats.org/officeDocument/2006/relationships/oleObject" Target="../embeddings/oleObject7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397385" y="1905000"/>
            <a:ext cx="8217313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7.4 </a:t>
            </a:r>
            <a:endParaRPr lang="en-US" sz="40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Integration of Rational Functions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By </a:t>
            </a:r>
            <a:r>
              <a:rPr lang="en-US" sz="4000" b="1" dirty="0" smtClean="0">
                <a:solidFill>
                  <a:srgbClr val="FF0000"/>
                </a:solidFill>
              </a:rPr>
              <a:t>Partial </a:t>
            </a:r>
            <a:r>
              <a:rPr lang="en-US" sz="4000" b="1" dirty="0" smtClean="0">
                <a:solidFill>
                  <a:srgbClr val="FF0000"/>
                </a:solidFill>
              </a:rPr>
              <a:t>Fractions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1143000" y="1142999"/>
          <a:ext cx="2514600" cy="953115"/>
        </p:xfrm>
        <a:graphic>
          <a:graphicData uri="http://schemas.openxmlformats.org/presentationml/2006/ole">
            <p:oleObj spid="_x0000_s30722" name="Equation" r:id="rId3" imgW="1104900" imgH="419100" progId="Equation.3">
              <p:embed/>
            </p:oleObj>
          </a:graphicData>
        </a:graphic>
      </p:graphicFrame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1066800" y="2438400"/>
          <a:ext cx="2695908" cy="990600"/>
        </p:xfrm>
        <a:graphic>
          <a:graphicData uri="http://schemas.openxmlformats.org/presentationml/2006/ole">
            <p:oleObj spid="_x0000_s30723" name="Equation" r:id="rId4" imgW="1143000" imgH="419040" progId="Equation.3">
              <p:embed/>
            </p:oleObj>
          </a:graphicData>
        </a:graphic>
      </p:graphicFrame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104" name="Object 8"/>
          <p:cNvGraphicFramePr>
            <a:graphicFrameLocks noChangeAspect="1"/>
          </p:cNvGraphicFramePr>
          <p:nvPr/>
        </p:nvGraphicFramePr>
        <p:xfrm>
          <a:off x="5562599" y="1143000"/>
          <a:ext cx="2890221" cy="990600"/>
        </p:xfrm>
        <a:graphic>
          <a:graphicData uri="http://schemas.openxmlformats.org/presentationml/2006/ole">
            <p:oleObj spid="_x0000_s30724" name="Equation" r:id="rId5" imgW="1333500" imgH="457200" progId="Equation.3">
              <p:embed/>
            </p:oleObj>
          </a:graphicData>
        </a:graphic>
      </p:graphicFrame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106" name="Object 10"/>
          <p:cNvGraphicFramePr>
            <a:graphicFrameLocks noChangeAspect="1"/>
          </p:cNvGraphicFramePr>
          <p:nvPr/>
        </p:nvGraphicFramePr>
        <p:xfrm>
          <a:off x="1143000" y="4191000"/>
          <a:ext cx="2292824" cy="914400"/>
        </p:xfrm>
        <a:graphic>
          <a:graphicData uri="http://schemas.openxmlformats.org/presentationml/2006/ole">
            <p:oleObj spid="_x0000_s30725" name="Equation" r:id="rId6" imgW="1079032" imgH="431613" progId="Equation.3">
              <p:embed/>
            </p:oleObj>
          </a:graphicData>
        </a:graphic>
      </p:graphicFrame>
      <p:graphicFrame>
        <p:nvGraphicFramePr>
          <p:cNvPr id="30726" name="Object 6"/>
          <p:cNvGraphicFramePr>
            <a:graphicFrameLocks noChangeAspect="1"/>
          </p:cNvGraphicFramePr>
          <p:nvPr/>
        </p:nvGraphicFramePr>
        <p:xfrm>
          <a:off x="5562600" y="2438400"/>
          <a:ext cx="1866900" cy="1119188"/>
        </p:xfrm>
        <a:graphic>
          <a:graphicData uri="http://schemas.openxmlformats.org/presentationml/2006/ole">
            <p:oleObj spid="_x0000_s30726" name="Equation" r:id="rId7" imgW="698400" imgH="419040" progId="">
              <p:embed/>
            </p:oleObj>
          </a:graphicData>
        </a:graphic>
      </p:graphicFrame>
      <p:sp>
        <p:nvSpPr>
          <p:cNvPr id="13" name="TextBox 13"/>
          <p:cNvSpPr txBox="1"/>
          <p:nvPr/>
        </p:nvSpPr>
        <p:spPr>
          <a:xfrm>
            <a:off x="3429000" y="2286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457200" y="457200"/>
          <a:ext cx="2286000" cy="896938"/>
        </p:xfrm>
        <a:graphic>
          <a:graphicData uri="http://schemas.openxmlformats.org/presentationml/2006/ole">
            <p:oleObj spid="_x0000_s15362" name="Equation" r:id="rId3" imgW="1002960" imgH="393480" progId="">
              <p:embed/>
            </p:oleObj>
          </a:graphicData>
        </a:graphic>
      </p:graphicFrame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184525" y="930275"/>
            <a:ext cx="55784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This would be a lot easier if we could</a:t>
            </a:r>
          </a:p>
          <a:p>
            <a:r>
              <a:rPr lang="en-US" dirty="0">
                <a:solidFill>
                  <a:srgbClr val="0000FF"/>
                </a:solidFill>
              </a:rPr>
              <a:t>re-write it as two separate terms.</a:t>
            </a:r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471488" y="1865313"/>
          <a:ext cx="1966912" cy="1012825"/>
        </p:xfrm>
        <a:graphic>
          <a:graphicData uri="http://schemas.openxmlformats.org/presentationml/2006/ole">
            <p:oleObj spid="_x0000_s15364" name="Equation" r:id="rId4" imgW="863280" imgH="444240" progId="">
              <p:embed/>
            </p:oleObj>
          </a:graphicData>
        </a:graphic>
      </p:graphicFrame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2590800" y="1905000"/>
          <a:ext cx="2024063" cy="898525"/>
        </p:xfrm>
        <a:graphic>
          <a:graphicData uri="http://schemas.openxmlformats.org/presentationml/2006/ole">
            <p:oleObj spid="_x0000_s15365" name="Equation" r:id="rId5" imgW="888840" imgH="393480" progId="">
              <p:embed/>
            </p:oleObj>
          </a:graphicData>
        </a:graphic>
      </p:graphicFrame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5105400" y="1981200"/>
            <a:ext cx="3657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Multiply by the common denominator.</a:t>
            </a:r>
          </a:p>
        </p:txBody>
      </p:sp>
      <p:graphicFrame>
        <p:nvGraphicFramePr>
          <p:cNvPr id="15367" name="Object 7"/>
          <p:cNvGraphicFramePr>
            <a:graphicFrameLocks noChangeAspect="1"/>
          </p:cNvGraphicFramePr>
          <p:nvPr/>
        </p:nvGraphicFramePr>
        <p:xfrm>
          <a:off x="695325" y="3394075"/>
          <a:ext cx="3876675" cy="579438"/>
        </p:xfrm>
        <a:graphic>
          <a:graphicData uri="http://schemas.openxmlformats.org/presentationml/2006/ole">
            <p:oleObj spid="_x0000_s15367" name="Equation" r:id="rId6" imgW="1701720" imgH="253800" progId="">
              <p:embed/>
            </p:oleObj>
          </a:graphicData>
        </a:graphic>
      </p:graphicFrame>
      <p:graphicFrame>
        <p:nvGraphicFramePr>
          <p:cNvPr id="15368" name="Object 8"/>
          <p:cNvGraphicFramePr>
            <a:graphicFrameLocks noChangeAspect="1"/>
          </p:cNvGraphicFramePr>
          <p:nvPr/>
        </p:nvGraphicFramePr>
        <p:xfrm>
          <a:off x="742950" y="4384675"/>
          <a:ext cx="3760788" cy="404813"/>
        </p:xfrm>
        <a:graphic>
          <a:graphicData uri="http://schemas.openxmlformats.org/presentationml/2006/ole">
            <p:oleObj spid="_x0000_s15368" name="Equation" r:id="rId7" imgW="1650960" imgH="177480" progId="">
              <p:embed/>
            </p:oleObj>
          </a:graphicData>
        </a:graphic>
      </p:graphicFrame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5105400" y="4130675"/>
            <a:ext cx="3657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Set like-terms equal to each other.</a:t>
            </a:r>
          </a:p>
        </p:txBody>
      </p:sp>
      <p:graphicFrame>
        <p:nvGraphicFramePr>
          <p:cNvPr id="15370" name="Object 10"/>
          <p:cNvGraphicFramePr>
            <a:graphicFrameLocks noChangeAspect="1"/>
          </p:cNvGraphicFramePr>
          <p:nvPr/>
        </p:nvGraphicFramePr>
        <p:xfrm>
          <a:off x="381000" y="5257800"/>
          <a:ext cx="1881188" cy="404813"/>
        </p:xfrm>
        <a:graphic>
          <a:graphicData uri="http://schemas.openxmlformats.org/presentationml/2006/ole">
            <p:oleObj spid="_x0000_s15370" name="Equation" r:id="rId8" imgW="825480" imgH="177480" progId="">
              <p:embed/>
            </p:oleObj>
          </a:graphicData>
        </a:graphic>
      </p:graphicFrame>
      <p:graphicFrame>
        <p:nvGraphicFramePr>
          <p:cNvPr id="15371" name="Object 11"/>
          <p:cNvGraphicFramePr>
            <a:graphicFrameLocks noChangeAspect="1"/>
          </p:cNvGraphicFramePr>
          <p:nvPr/>
        </p:nvGraphicFramePr>
        <p:xfrm>
          <a:off x="2667000" y="5257800"/>
          <a:ext cx="1911350" cy="404813"/>
        </p:xfrm>
        <a:graphic>
          <a:graphicData uri="http://schemas.openxmlformats.org/presentationml/2006/ole">
            <p:oleObj spid="_x0000_s15371" name="Equation" r:id="rId9" imgW="838080" imgH="177480" progId="">
              <p:embed/>
            </p:oleObj>
          </a:graphicData>
        </a:graphic>
      </p:graphicFrame>
      <p:graphicFrame>
        <p:nvGraphicFramePr>
          <p:cNvPr id="15372" name="Object 12"/>
          <p:cNvGraphicFramePr>
            <a:graphicFrameLocks noChangeAspect="1"/>
          </p:cNvGraphicFramePr>
          <p:nvPr/>
        </p:nvGraphicFramePr>
        <p:xfrm>
          <a:off x="627063" y="5995988"/>
          <a:ext cx="1389062" cy="404812"/>
        </p:xfrm>
        <a:graphic>
          <a:graphicData uri="http://schemas.openxmlformats.org/presentationml/2006/ole">
            <p:oleObj spid="_x0000_s15372" name="Equation" r:id="rId10" imgW="609480" imgH="177480" progId="">
              <p:embed/>
            </p:oleObj>
          </a:graphicData>
        </a:graphic>
      </p:graphicFrame>
      <p:graphicFrame>
        <p:nvGraphicFramePr>
          <p:cNvPr id="15373" name="Object 13"/>
          <p:cNvGraphicFramePr>
            <a:graphicFrameLocks noChangeAspect="1"/>
          </p:cNvGraphicFramePr>
          <p:nvPr/>
        </p:nvGraphicFramePr>
        <p:xfrm>
          <a:off x="2667000" y="5995988"/>
          <a:ext cx="1738313" cy="404812"/>
        </p:xfrm>
        <a:graphic>
          <a:graphicData uri="http://schemas.openxmlformats.org/presentationml/2006/ole">
            <p:oleObj spid="_x0000_s15373" name="Equation" r:id="rId11" imgW="761760" imgH="177480" progId="">
              <p:embed/>
            </p:oleObj>
          </a:graphicData>
        </a:graphic>
      </p:graphicFrame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5105400" y="5730875"/>
            <a:ext cx="3657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Solve two equations with two unknowns</a:t>
            </a:r>
            <a:r>
              <a:rPr lang="en-US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16" name="TextBox 13"/>
          <p:cNvSpPr txBox="1"/>
          <p:nvPr/>
        </p:nvSpPr>
        <p:spPr>
          <a:xfrm>
            <a:off x="3429000" y="762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1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 autoUpdateAnimBg="0"/>
      <p:bldP spid="15369" grpId="0" autoUpdateAnimBg="0"/>
      <p:bldP spid="1537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457200" y="457200"/>
          <a:ext cx="2286000" cy="896938"/>
        </p:xfrm>
        <a:graphic>
          <a:graphicData uri="http://schemas.openxmlformats.org/presentationml/2006/ole">
            <p:oleObj spid="_x0000_s6146" name="Equation" r:id="rId3" imgW="1002960" imgH="393480" progId="">
              <p:embed/>
            </p:oleObj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471488" y="1865313"/>
          <a:ext cx="1966912" cy="1012825"/>
        </p:xfrm>
        <a:graphic>
          <a:graphicData uri="http://schemas.openxmlformats.org/presentationml/2006/ole">
            <p:oleObj spid="_x0000_s6147" name="Equation" r:id="rId4" imgW="863280" imgH="444240" progId="">
              <p:embed/>
            </p:oleObj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2590800" y="1905000"/>
          <a:ext cx="2024063" cy="898525"/>
        </p:xfrm>
        <a:graphic>
          <a:graphicData uri="http://schemas.openxmlformats.org/presentationml/2006/ole">
            <p:oleObj spid="_x0000_s6148" name="Equation" r:id="rId5" imgW="888840" imgH="393480" progId="">
              <p:embed/>
            </p:oleObj>
          </a:graphicData>
        </a:graphic>
      </p:graphicFrame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695325" y="3394075"/>
          <a:ext cx="3876675" cy="579438"/>
        </p:xfrm>
        <a:graphic>
          <a:graphicData uri="http://schemas.openxmlformats.org/presentationml/2006/ole">
            <p:oleObj spid="_x0000_s6149" name="Equation" r:id="rId6" imgW="1701720" imgH="253800" progId="">
              <p:embed/>
            </p:oleObj>
          </a:graphicData>
        </a:graphic>
      </p:graphicFrame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742950" y="4384675"/>
          <a:ext cx="3760788" cy="404813"/>
        </p:xfrm>
        <a:graphic>
          <a:graphicData uri="http://schemas.openxmlformats.org/presentationml/2006/ole">
            <p:oleObj spid="_x0000_s6150" name="Equation" r:id="rId7" imgW="1650960" imgH="177480" progId="">
              <p:embed/>
            </p:oleObj>
          </a:graphicData>
        </a:graphic>
      </p:graphicFrame>
      <p:graphicFrame>
        <p:nvGraphicFramePr>
          <p:cNvPr id="6151" name="Object 7"/>
          <p:cNvGraphicFramePr>
            <a:graphicFrameLocks noChangeAspect="1"/>
          </p:cNvGraphicFramePr>
          <p:nvPr/>
        </p:nvGraphicFramePr>
        <p:xfrm>
          <a:off x="381000" y="5257800"/>
          <a:ext cx="1881188" cy="404813"/>
        </p:xfrm>
        <a:graphic>
          <a:graphicData uri="http://schemas.openxmlformats.org/presentationml/2006/ole">
            <p:oleObj spid="_x0000_s6151" name="Equation" r:id="rId8" imgW="825480" imgH="177480" progId="">
              <p:embed/>
            </p:oleObj>
          </a:graphicData>
        </a:graphic>
      </p:graphicFrame>
      <p:graphicFrame>
        <p:nvGraphicFramePr>
          <p:cNvPr id="6152" name="Object 8"/>
          <p:cNvGraphicFramePr>
            <a:graphicFrameLocks noChangeAspect="1"/>
          </p:cNvGraphicFramePr>
          <p:nvPr/>
        </p:nvGraphicFramePr>
        <p:xfrm>
          <a:off x="2667000" y="5257800"/>
          <a:ext cx="1911350" cy="404813"/>
        </p:xfrm>
        <a:graphic>
          <a:graphicData uri="http://schemas.openxmlformats.org/presentationml/2006/ole">
            <p:oleObj spid="_x0000_s6152" name="Equation" r:id="rId9" imgW="838080" imgH="177480" progId="">
              <p:embed/>
            </p:oleObj>
          </a:graphicData>
        </a:graphic>
      </p:graphicFrame>
      <p:graphicFrame>
        <p:nvGraphicFramePr>
          <p:cNvPr id="6153" name="Object 9"/>
          <p:cNvGraphicFramePr>
            <a:graphicFrameLocks noChangeAspect="1"/>
          </p:cNvGraphicFramePr>
          <p:nvPr/>
        </p:nvGraphicFramePr>
        <p:xfrm>
          <a:off x="627063" y="5995988"/>
          <a:ext cx="1389062" cy="404812"/>
        </p:xfrm>
        <a:graphic>
          <a:graphicData uri="http://schemas.openxmlformats.org/presentationml/2006/ole">
            <p:oleObj spid="_x0000_s6153" name="Equation" r:id="rId10" imgW="609480" imgH="177480" progId="">
              <p:embed/>
            </p:oleObj>
          </a:graphicData>
        </a:graphic>
      </p:graphicFrame>
      <p:graphicFrame>
        <p:nvGraphicFramePr>
          <p:cNvPr id="6154" name="Object 10"/>
          <p:cNvGraphicFramePr>
            <a:graphicFrameLocks noChangeAspect="1"/>
          </p:cNvGraphicFramePr>
          <p:nvPr/>
        </p:nvGraphicFramePr>
        <p:xfrm>
          <a:off x="2667000" y="5995988"/>
          <a:ext cx="1738313" cy="404812"/>
        </p:xfrm>
        <a:graphic>
          <a:graphicData uri="http://schemas.openxmlformats.org/presentationml/2006/ole">
            <p:oleObj spid="_x0000_s6154" name="Equation" r:id="rId11" imgW="761760" imgH="177480" progId="">
              <p:embed/>
            </p:oleObj>
          </a:graphicData>
        </a:graphic>
      </p:graphicFrame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5105400" y="5730875"/>
            <a:ext cx="3657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Solve two equations with two unknowns.</a:t>
            </a:r>
          </a:p>
        </p:txBody>
      </p:sp>
      <p:graphicFrame>
        <p:nvGraphicFramePr>
          <p:cNvPr id="6156" name="Object 12"/>
          <p:cNvGraphicFramePr>
            <a:graphicFrameLocks noChangeAspect="1"/>
          </p:cNvGraphicFramePr>
          <p:nvPr/>
        </p:nvGraphicFramePr>
        <p:xfrm>
          <a:off x="5105400" y="228600"/>
          <a:ext cx="1389063" cy="404813"/>
        </p:xfrm>
        <a:graphic>
          <a:graphicData uri="http://schemas.openxmlformats.org/presentationml/2006/ole">
            <p:oleObj spid="_x0000_s6156" name="Equation" r:id="rId12" imgW="609480" imgH="177480" progId="">
              <p:embed/>
            </p:oleObj>
          </a:graphicData>
        </a:graphic>
      </p:graphicFrame>
      <p:graphicFrame>
        <p:nvGraphicFramePr>
          <p:cNvPr id="6157" name="Object 13"/>
          <p:cNvGraphicFramePr>
            <a:graphicFrameLocks noChangeAspect="1"/>
          </p:cNvGraphicFramePr>
          <p:nvPr/>
        </p:nvGraphicFramePr>
        <p:xfrm>
          <a:off x="7010400" y="228600"/>
          <a:ext cx="1738313" cy="404813"/>
        </p:xfrm>
        <a:graphic>
          <a:graphicData uri="http://schemas.openxmlformats.org/presentationml/2006/ole">
            <p:oleObj spid="_x0000_s6157" name="Equation" r:id="rId13" imgW="761760" imgH="177480" progId="">
              <p:embed/>
            </p:oleObj>
          </a:graphicData>
        </a:graphic>
      </p:graphicFrame>
      <p:sp>
        <p:nvSpPr>
          <p:cNvPr id="6158" name="Freeform 14"/>
          <p:cNvSpPr>
            <a:spLocks/>
          </p:cNvSpPr>
          <p:nvPr/>
        </p:nvSpPr>
        <p:spPr bwMode="auto">
          <a:xfrm>
            <a:off x="4495800" y="400050"/>
            <a:ext cx="495300" cy="5772150"/>
          </a:xfrm>
          <a:custGeom>
            <a:avLst/>
            <a:gdLst/>
            <a:ahLst/>
            <a:cxnLst>
              <a:cxn ang="0">
                <a:pos x="0" y="3636"/>
              </a:cxn>
              <a:cxn ang="0">
                <a:pos x="252" y="3396"/>
              </a:cxn>
              <a:cxn ang="0">
                <a:pos x="276" y="2784"/>
              </a:cxn>
              <a:cxn ang="0">
                <a:pos x="216" y="2088"/>
              </a:cxn>
              <a:cxn ang="0">
                <a:pos x="156" y="1332"/>
              </a:cxn>
              <a:cxn ang="0">
                <a:pos x="156" y="288"/>
              </a:cxn>
              <a:cxn ang="0">
                <a:pos x="312" y="0"/>
              </a:cxn>
            </a:cxnLst>
            <a:rect l="0" t="0" r="r" b="b"/>
            <a:pathLst>
              <a:path w="312" h="3636">
                <a:moveTo>
                  <a:pt x="0" y="3636"/>
                </a:moveTo>
                <a:cubicBezTo>
                  <a:pt x="42" y="3596"/>
                  <a:pt x="206" y="3538"/>
                  <a:pt x="252" y="3396"/>
                </a:cubicBezTo>
                <a:cubicBezTo>
                  <a:pt x="298" y="3254"/>
                  <a:pt x="282" y="3002"/>
                  <a:pt x="276" y="2784"/>
                </a:cubicBezTo>
                <a:cubicBezTo>
                  <a:pt x="270" y="2566"/>
                  <a:pt x="236" y="2330"/>
                  <a:pt x="216" y="2088"/>
                </a:cubicBezTo>
                <a:cubicBezTo>
                  <a:pt x="196" y="1846"/>
                  <a:pt x="166" y="1632"/>
                  <a:pt x="156" y="1332"/>
                </a:cubicBezTo>
                <a:cubicBezTo>
                  <a:pt x="146" y="1032"/>
                  <a:pt x="130" y="510"/>
                  <a:pt x="156" y="288"/>
                </a:cubicBezTo>
                <a:cubicBezTo>
                  <a:pt x="182" y="66"/>
                  <a:pt x="280" y="60"/>
                  <a:pt x="312" y="0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6159" name="Object 15"/>
          <p:cNvGraphicFramePr>
            <a:graphicFrameLocks noChangeAspect="1"/>
          </p:cNvGraphicFramePr>
          <p:nvPr/>
        </p:nvGraphicFramePr>
        <p:xfrm>
          <a:off x="5043488" y="814388"/>
          <a:ext cx="1738312" cy="404812"/>
        </p:xfrm>
        <a:graphic>
          <a:graphicData uri="http://schemas.openxmlformats.org/presentationml/2006/ole">
            <p:oleObj spid="_x0000_s6159" name="Equation" r:id="rId14" imgW="761760" imgH="177480" progId="">
              <p:embed/>
            </p:oleObj>
          </a:graphicData>
        </a:graphic>
      </p:graphicFrame>
      <p:sp>
        <p:nvSpPr>
          <p:cNvPr id="6160" name="Line 16"/>
          <p:cNvSpPr>
            <a:spLocks noChangeShapeType="1"/>
          </p:cNvSpPr>
          <p:nvPr/>
        </p:nvSpPr>
        <p:spPr bwMode="auto">
          <a:xfrm>
            <a:off x="5105400" y="12954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6161" name="Object 17"/>
          <p:cNvGraphicFramePr>
            <a:graphicFrameLocks noChangeAspect="1"/>
          </p:cNvGraphicFramePr>
          <p:nvPr/>
        </p:nvGraphicFramePr>
        <p:xfrm>
          <a:off x="5105400" y="1423988"/>
          <a:ext cx="1014413" cy="404812"/>
        </p:xfrm>
        <a:graphic>
          <a:graphicData uri="http://schemas.openxmlformats.org/presentationml/2006/ole">
            <p:oleObj spid="_x0000_s6161" name="Equation" r:id="rId15" imgW="444240" imgH="177480" progId="">
              <p:embed/>
            </p:oleObj>
          </a:graphicData>
        </a:graphic>
      </p:graphicFrame>
      <p:graphicFrame>
        <p:nvGraphicFramePr>
          <p:cNvPr id="6162" name="Object 18"/>
          <p:cNvGraphicFramePr>
            <a:graphicFrameLocks noChangeAspect="1"/>
          </p:cNvGraphicFramePr>
          <p:nvPr/>
        </p:nvGraphicFramePr>
        <p:xfrm>
          <a:off x="5178425" y="1971675"/>
          <a:ext cx="868363" cy="376238"/>
        </p:xfrm>
        <a:graphic>
          <a:graphicData uri="http://schemas.openxmlformats.org/presentationml/2006/ole">
            <p:oleObj spid="_x0000_s6162" name="Equation" r:id="rId16" imgW="380880" imgH="164880" progId="">
              <p:embed/>
            </p:oleObj>
          </a:graphicData>
        </a:graphic>
      </p:graphicFrame>
      <p:graphicFrame>
        <p:nvGraphicFramePr>
          <p:cNvPr id="6163" name="Object 19"/>
          <p:cNvGraphicFramePr>
            <a:graphicFrameLocks noChangeAspect="1"/>
          </p:cNvGraphicFramePr>
          <p:nvPr/>
        </p:nvGraphicFramePr>
        <p:xfrm>
          <a:off x="7010400" y="1981200"/>
          <a:ext cx="1331913" cy="406400"/>
        </p:xfrm>
        <a:graphic>
          <a:graphicData uri="http://schemas.openxmlformats.org/presentationml/2006/ole">
            <p:oleObj spid="_x0000_s6163" name="Equation" r:id="rId17" imgW="583920" imgH="177480" progId="">
              <p:embed/>
            </p:oleObj>
          </a:graphicData>
        </a:graphic>
      </p:graphicFrame>
      <p:graphicFrame>
        <p:nvGraphicFramePr>
          <p:cNvPr id="6164" name="Object 20"/>
          <p:cNvGraphicFramePr>
            <a:graphicFrameLocks noChangeAspect="1"/>
          </p:cNvGraphicFramePr>
          <p:nvPr/>
        </p:nvGraphicFramePr>
        <p:xfrm>
          <a:off x="7256463" y="2641600"/>
          <a:ext cx="839787" cy="406400"/>
        </p:xfrm>
        <a:graphic>
          <a:graphicData uri="http://schemas.openxmlformats.org/presentationml/2006/ole">
            <p:oleObj spid="_x0000_s6164" name="Equation" r:id="rId18" imgW="368280" imgH="177480" progId="">
              <p:embed/>
            </p:oleObj>
          </a:graphicData>
        </a:graphic>
      </p:graphicFrame>
      <p:graphicFrame>
        <p:nvGraphicFramePr>
          <p:cNvPr id="6165" name="Object 21"/>
          <p:cNvGraphicFramePr>
            <a:graphicFrameLocks noChangeAspect="1"/>
          </p:cNvGraphicFramePr>
          <p:nvPr/>
        </p:nvGraphicFramePr>
        <p:xfrm>
          <a:off x="5816600" y="3581400"/>
          <a:ext cx="2401888" cy="898525"/>
        </p:xfrm>
        <a:graphic>
          <a:graphicData uri="http://schemas.openxmlformats.org/presentationml/2006/ole">
            <p:oleObj spid="_x0000_s6165" name="Equation" r:id="rId19" imgW="1054080" imgH="393480" progId="">
              <p:embed/>
            </p:oleObj>
          </a:graphicData>
        </a:graphic>
      </p:graphicFrame>
      <p:graphicFrame>
        <p:nvGraphicFramePr>
          <p:cNvPr id="6166" name="Object 22"/>
          <p:cNvGraphicFramePr>
            <a:graphicFrameLocks noChangeAspect="1"/>
          </p:cNvGraphicFramePr>
          <p:nvPr/>
        </p:nvGraphicFramePr>
        <p:xfrm>
          <a:off x="5365750" y="4843463"/>
          <a:ext cx="3473450" cy="577850"/>
        </p:xfrm>
        <a:graphic>
          <a:graphicData uri="http://schemas.openxmlformats.org/presentationml/2006/ole">
            <p:oleObj spid="_x0000_s6166" name="Equation" r:id="rId20" imgW="1523880" imgH="253800" progId="">
              <p:embed/>
            </p:oleObj>
          </a:graphicData>
        </a:graphic>
      </p:graphicFrame>
      <p:sp>
        <p:nvSpPr>
          <p:cNvPr id="6167" name="AutoShape 23"/>
          <p:cNvSpPr>
            <a:spLocks noChangeArrowheads="1"/>
          </p:cNvSpPr>
          <p:nvPr/>
        </p:nvSpPr>
        <p:spPr bwMode="auto">
          <a:xfrm>
            <a:off x="5105400" y="4724400"/>
            <a:ext cx="3962400" cy="7620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8" name="Rectangle 24"/>
          <p:cNvSpPr>
            <a:spLocks noChangeArrowheads="1"/>
          </p:cNvSpPr>
          <p:nvPr/>
        </p:nvSpPr>
        <p:spPr bwMode="auto">
          <a:xfrm>
            <a:off x="5029200" y="5715000"/>
            <a:ext cx="3733800" cy="838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5018526" y="5678488"/>
            <a:ext cx="36519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0000FF"/>
                </a:solidFill>
              </a:rPr>
              <a:t>This technique is called</a:t>
            </a:r>
          </a:p>
          <a:p>
            <a:pPr algn="ctr"/>
            <a:r>
              <a:rPr lang="en-US" b="1" u="sng" dirty="0">
                <a:solidFill>
                  <a:srgbClr val="FF0000"/>
                </a:solidFill>
              </a:rPr>
              <a:t>Partial Fractions</a:t>
            </a:r>
          </a:p>
        </p:txBody>
      </p:sp>
      <p:sp>
        <p:nvSpPr>
          <p:cNvPr id="6173" name="Freeform 29"/>
          <p:cNvSpPr>
            <a:spLocks/>
          </p:cNvSpPr>
          <p:nvPr/>
        </p:nvSpPr>
        <p:spPr bwMode="auto">
          <a:xfrm>
            <a:off x="6553200" y="457200"/>
            <a:ext cx="1066800" cy="1447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48"/>
              </a:cxn>
              <a:cxn ang="0">
                <a:pos x="306" y="138"/>
              </a:cxn>
              <a:cxn ang="0">
                <a:pos x="426" y="246"/>
              </a:cxn>
              <a:cxn ang="0">
                <a:pos x="528" y="378"/>
              </a:cxn>
              <a:cxn ang="0">
                <a:pos x="606" y="534"/>
              </a:cxn>
              <a:cxn ang="0">
                <a:pos x="648" y="678"/>
              </a:cxn>
              <a:cxn ang="0">
                <a:pos x="666" y="804"/>
              </a:cxn>
              <a:cxn ang="0">
                <a:pos x="672" y="912"/>
              </a:cxn>
            </a:cxnLst>
            <a:rect l="0" t="0" r="r" b="b"/>
            <a:pathLst>
              <a:path w="672" h="912">
                <a:moveTo>
                  <a:pt x="0" y="0"/>
                </a:moveTo>
                <a:cubicBezTo>
                  <a:pt x="48" y="12"/>
                  <a:pt x="93" y="25"/>
                  <a:pt x="144" y="48"/>
                </a:cubicBezTo>
                <a:cubicBezTo>
                  <a:pt x="195" y="71"/>
                  <a:pt x="259" y="105"/>
                  <a:pt x="306" y="138"/>
                </a:cubicBezTo>
                <a:cubicBezTo>
                  <a:pt x="353" y="171"/>
                  <a:pt x="389" y="206"/>
                  <a:pt x="426" y="246"/>
                </a:cubicBezTo>
                <a:cubicBezTo>
                  <a:pt x="463" y="286"/>
                  <a:pt x="498" y="330"/>
                  <a:pt x="528" y="378"/>
                </a:cubicBezTo>
                <a:cubicBezTo>
                  <a:pt x="558" y="426"/>
                  <a:pt x="586" y="484"/>
                  <a:pt x="606" y="534"/>
                </a:cubicBezTo>
                <a:cubicBezTo>
                  <a:pt x="626" y="584"/>
                  <a:pt x="638" y="633"/>
                  <a:pt x="648" y="678"/>
                </a:cubicBezTo>
                <a:cubicBezTo>
                  <a:pt x="658" y="723"/>
                  <a:pt x="662" y="765"/>
                  <a:pt x="666" y="804"/>
                </a:cubicBezTo>
                <a:cubicBezTo>
                  <a:pt x="670" y="843"/>
                  <a:pt x="671" y="890"/>
                  <a:pt x="672" y="912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8" grpId="0" animBg="1"/>
      <p:bldP spid="6160" grpId="0" animBg="1"/>
      <p:bldP spid="6167" grpId="0" animBg="1"/>
      <p:bldP spid="6168" grpId="0" animBg="1" autoUpdateAnimBg="0"/>
      <p:bldP spid="6170" grpId="0" autoUpdateAnimBg="0"/>
      <p:bldP spid="617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457200" y="457200"/>
          <a:ext cx="2286000" cy="896938"/>
        </p:xfrm>
        <a:graphic>
          <a:graphicData uri="http://schemas.openxmlformats.org/presentationml/2006/ole">
            <p:oleObj spid="_x0000_s17410" name="Equation" r:id="rId3" imgW="1002960" imgH="393480" progId="">
              <p:embed/>
            </p:oleObj>
          </a:graphicData>
        </a:graphic>
      </p:graphicFrame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184525" y="549275"/>
            <a:ext cx="55784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The short-cut for this type of problem is called the </a:t>
            </a:r>
            <a:r>
              <a:rPr lang="en-US" u="sng">
                <a:solidFill>
                  <a:srgbClr val="FF0000"/>
                </a:solidFill>
              </a:rPr>
              <a:t>Heaviside Method</a:t>
            </a:r>
            <a:r>
              <a:rPr lang="en-US">
                <a:solidFill>
                  <a:srgbClr val="FF0000"/>
                </a:solidFill>
              </a:rPr>
              <a:t>, after English engineer Oliver Heaviside.</a:t>
            </a:r>
          </a:p>
        </p:txBody>
      </p:sp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471488" y="1865313"/>
          <a:ext cx="1966912" cy="1012825"/>
        </p:xfrm>
        <a:graphic>
          <a:graphicData uri="http://schemas.openxmlformats.org/presentationml/2006/ole">
            <p:oleObj spid="_x0000_s17412" name="Equation" r:id="rId4" imgW="863280" imgH="444240" progId="">
              <p:embed/>
            </p:oleObj>
          </a:graphicData>
        </a:graphic>
      </p:graphicFrame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2590800" y="1905000"/>
          <a:ext cx="2024063" cy="898525"/>
        </p:xfrm>
        <a:graphic>
          <a:graphicData uri="http://schemas.openxmlformats.org/presentationml/2006/ole">
            <p:oleObj spid="_x0000_s17413" name="Equation" r:id="rId5" imgW="888840" imgH="393480" progId="">
              <p:embed/>
            </p:oleObj>
          </a:graphicData>
        </a:graphic>
      </p:graphicFrame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5105400" y="1981200"/>
            <a:ext cx="3657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Multiply by the common denominator.</a:t>
            </a:r>
          </a:p>
        </p:txBody>
      </p:sp>
      <p:graphicFrame>
        <p:nvGraphicFramePr>
          <p:cNvPr id="17415" name="Object 7"/>
          <p:cNvGraphicFramePr>
            <a:graphicFrameLocks noChangeAspect="1"/>
          </p:cNvGraphicFramePr>
          <p:nvPr/>
        </p:nvGraphicFramePr>
        <p:xfrm>
          <a:off x="695325" y="3394075"/>
          <a:ext cx="3876675" cy="579438"/>
        </p:xfrm>
        <a:graphic>
          <a:graphicData uri="http://schemas.openxmlformats.org/presentationml/2006/ole">
            <p:oleObj spid="_x0000_s17415" name="Equation" r:id="rId6" imgW="1701720" imgH="253800" progId="">
              <p:embed/>
            </p:oleObj>
          </a:graphicData>
        </a:graphic>
      </p:graphicFrame>
      <p:graphicFrame>
        <p:nvGraphicFramePr>
          <p:cNvPr id="17416" name="Object 8"/>
          <p:cNvGraphicFramePr>
            <a:graphicFrameLocks noChangeAspect="1"/>
          </p:cNvGraphicFramePr>
          <p:nvPr/>
        </p:nvGraphicFramePr>
        <p:xfrm>
          <a:off x="1392238" y="4114800"/>
          <a:ext cx="2460625" cy="404813"/>
        </p:xfrm>
        <a:graphic>
          <a:graphicData uri="http://schemas.openxmlformats.org/presentationml/2006/ole">
            <p:oleObj spid="_x0000_s17416" name="Equation" r:id="rId7" imgW="1079280" imgH="177480" progId="">
              <p:embed/>
            </p:oleObj>
          </a:graphicData>
        </a:graphic>
      </p:graphicFrame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5165725" y="3419475"/>
            <a:ext cx="16922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Let  </a:t>
            </a:r>
            <a:r>
              <a:rPr lang="en-US" sz="2800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>
                <a:solidFill>
                  <a:srgbClr val="0000FF"/>
                </a:solidFill>
                <a:latin typeface="Times New Roman" pitchFamily="18" charset="0"/>
              </a:rPr>
              <a:t>=  - 1</a:t>
            </a:r>
          </a:p>
        </p:txBody>
      </p:sp>
      <p:sp>
        <p:nvSpPr>
          <p:cNvPr id="17428" name="Line 20"/>
          <p:cNvSpPr>
            <a:spLocks noChangeShapeType="1"/>
          </p:cNvSpPr>
          <p:nvPr/>
        </p:nvSpPr>
        <p:spPr bwMode="auto">
          <a:xfrm flipV="1">
            <a:off x="2133600" y="4214813"/>
            <a:ext cx="685800" cy="228600"/>
          </a:xfrm>
          <a:prstGeom prst="line">
            <a:avLst/>
          </a:prstGeom>
          <a:noFill/>
          <a:ln w="25400">
            <a:solidFill>
              <a:srgbClr val="3399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7429" name="Object 21"/>
          <p:cNvGraphicFramePr>
            <a:graphicFrameLocks noChangeAspect="1"/>
          </p:cNvGraphicFramePr>
          <p:nvPr/>
        </p:nvGraphicFramePr>
        <p:xfrm>
          <a:off x="1558925" y="4600575"/>
          <a:ext cx="868363" cy="376238"/>
        </p:xfrm>
        <a:graphic>
          <a:graphicData uri="http://schemas.openxmlformats.org/presentationml/2006/ole">
            <p:oleObj spid="_x0000_s17429" name="Equation" r:id="rId8" imgW="380880" imgH="164880" progId="">
              <p:embed/>
            </p:oleObj>
          </a:graphicData>
        </a:graphic>
      </p:graphicFrame>
      <p:graphicFrame>
        <p:nvGraphicFramePr>
          <p:cNvPr id="17430" name="Object 22"/>
          <p:cNvGraphicFramePr>
            <a:graphicFrameLocks noChangeAspect="1"/>
          </p:cNvGraphicFramePr>
          <p:nvPr/>
        </p:nvGraphicFramePr>
        <p:xfrm>
          <a:off x="1276350" y="5257800"/>
          <a:ext cx="2489200" cy="577850"/>
        </p:xfrm>
        <a:graphic>
          <a:graphicData uri="http://schemas.openxmlformats.org/presentationml/2006/ole">
            <p:oleObj spid="_x0000_s17430" name="Equation" r:id="rId9" imgW="1091880" imgH="253800" progId="">
              <p:embed/>
            </p:oleObj>
          </a:graphicData>
        </a:graphic>
      </p:graphicFrame>
      <p:sp>
        <p:nvSpPr>
          <p:cNvPr id="17431" name="Text Box 23"/>
          <p:cNvSpPr txBox="1">
            <a:spLocks noChangeArrowheads="1"/>
          </p:cNvSpPr>
          <p:nvPr/>
        </p:nvSpPr>
        <p:spPr bwMode="auto">
          <a:xfrm>
            <a:off x="4479925" y="5181600"/>
            <a:ext cx="1514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Let  </a:t>
            </a:r>
            <a:r>
              <a:rPr lang="en-US" sz="2800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>
                <a:solidFill>
                  <a:srgbClr val="0000FF"/>
                </a:solidFill>
                <a:latin typeface="Times New Roman" pitchFamily="18" charset="0"/>
              </a:rPr>
              <a:t>=  3</a:t>
            </a:r>
          </a:p>
        </p:txBody>
      </p:sp>
      <p:graphicFrame>
        <p:nvGraphicFramePr>
          <p:cNvPr id="17432" name="Object 24"/>
          <p:cNvGraphicFramePr>
            <a:graphicFrameLocks noChangeAspect="1"/>
          </p:cNvGraphicFramePr>
          <p:nvPr/>
        </p:nvGraphicFramePr>
        <p:xfrm>
          <a:off x="1473200" y="5815013"/>
          <a:ext cx="838200" cy="406400"/>
        </p:xfrm>
        <a:graphic>
          <a:graphicData uri="http://schemas.openxmlformats.org/presentationml/2006/ole">
            <p:oleObj spid="_x0000_s17432" name="Equation" r:id="rId10" imgW="368280" imgH="177480" progId="">
              <p:embed/>
            </p:oleObj>
          </a:graphicData>
        </a:graphic>
      </p:graphicFrame>
      <p:sp>
        <p:nvSpPr>
          <p:cNvPr id="17433" name="Line 25"/>
          <p:cNvSpPr>
            <a:spLocks noChangeShapeType="1"/>
          </p:cNvSpPr>
          <p:nvPr/>
        </p:nvSpPr>
        <p:spPr bwMode="auto">
          <a:xfrm flipV="1">
            <a:off x="3124200" y="5410200"/>
            <a:ext cx="685800" cy="228600"/>
          </a:xfrm>
          <a:prstGeom prst="line">
            <a:avLst/>
          </a:prstGeom>
          <a:noFill/>
          <a:ln w="25400">
            <a:solidFill>
              <a:srgbClr val="3399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7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autoUpdateAnimBg="0"/>
      <p:bldP spid="17414" grpId="0" autoUpdateAnimBg="0"/>
      <p:bldP spid="17427" grpId="0"/>
      <p:bldP spid="17428" grpId="0" animBg="1"/>
      <p:bldP spid="17431" grpId="0"/>
      <p:bldP spid="174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838200"/>
            <a:ext cx="8915400" cy="59436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z="2800" dirty="0" smtClean="0">
                <a:latin typeface="Times New Roman" pitchFamily="18" charset="0"/>
              </a:rPr>
              <a:t>If the fraction is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improper</a:t>
            </a:r>
            <a:r>
              <a:rPr lang="en-US" sz="2800" dirty="0" smtClean="0">
                <a:latin typeface="Times New Roman" pitchFamily="18" charset="0"/>
              </a:rPr>
              <a:t>, use </a:t>
            </a:r>
            <a:r>
              <a:rPr lang="en-US" sz="2800" dirty="0" smtClean="0">
                <a:solidFill>
                  <a:schemeClr val="accent6"/>
                </a:solidFill>
                <a:latin typeface="Times New Roman" pitchFamily="18" charset="0"/>
              </a:rPr>
              <a:t>long division </a:t>
            </a:r>
            <a:r>
              <a:rPr lang="en-US" sz="2800" dirty="0" smtClean="0">
                <a:latin typeface="Times New Roman" pitchFamily="18" charset="0"/>
              </a:rPr>
              <a:t>to rewrite it as a sum of a polynomial and a proper fraction.</a:t>
            </a:r>
          </a:p>
          <a:p>
            <a:pPr marL="609600" indent="-609600">
              <a:buFontTx/>
              <a:buAutoNum type="arabicPeriod"/>
            </a:pPr>
            <a:r>
              <a:rPr lang="en-US" sz="2800" dirty="0" smtClean="0">
                <a:latin typeface="Times New Roman" pitchFamily="18" charset="0"/>
              </a:rPr>
              <a:t>If the fraction is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proper</a:t>
            </a:r>
            <a:r>
              <a:rPr lang="en-US" sz="2800" dirty="0" smtClean="0">
                <a:latin typeface="Times New Roman" pitchFamily="18" charset="0"/>
              </a:rPr>
              <a:t>, </a:t>
            </a:r>
            <a:r>
              <a:rPr lang="en-US" sz="2800" u="sng" dirty="0" smtClean="0">
                <a:solidFill>
                  <a:schemeClr val="accent6"/>
                </a:solidFill>
                <a:latin typeface="Times New Roman" pitchFamily="18" charset="0"/>
              </a:rPr>
              <a:t>factor </a:t>
            </a:r>
            <a:r>
              <a:rPr lang="en-US" sz="2800" u="sng" dirty="0">
                <a:solidFill>
                  <a:schemeClr val="accent6"/>
                </a:solidFill>
                <a:latin typeface="Times New Roman" pitchFamily="18" charset="0"/>
              </a:rPr>
              <a:t>the denominator </a:t>
            </a:r>
            <a:r>
              <a:rPr lang="en-US" sz="2800" u="sng" dirty="0" smtClean="0">
                <a:solidFill>
                  <a:schemeClr val="accent6"/>
                </a:solidFill>
                <a:latin typeface="Times New Roman" pitchFamily="18" charset="0"/>
              </a:rPr>
              <a:t>completely</a:t>
            </a:r>
            <a:r>
              <a:rPr lang="en-US" sz="2800" dirty="0" smtClean="0">
                <a:solidFill>
                  <a:schemeClr val="accent6"/>
                </a:solidFill>
                <a:latin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</a:rPr>
              <a:t>and write it as a sum of fractions as follows:</a:t>
            </a:r>
            <a:endParaRPr lang="en-US" sz="2800" dirty="0">
              <a:latin typeface="Times New Roman" pitchFamily="18" charset="0"/>
            </a:endParaRPr>
          </a:p>
          <a:p>
            <a:pPr marL="990600" lvl="1" indent="-533400">
              <a:buNone/>
            </a:pPr>
            <a:r>
              <a:rPr lang="en-US" dirty="0" smtClean="0">
                <a:latin typeface="Times New Roman" pitchFamily="18" charset="0"/>
              </a:rPr>
              <a:t>a) For each</a:t>
            </a:r>
            <a:r>
              <a:rPr lang="en-US" dirty="0" smtClean="0">
                <a:solidFill>
                  <a:schemeClr val="accent6"/>
                </a:solidFill>
                <a:latin typeface="Times New Roman" pitchFamily="18" charset="0"/>
              </a:rPr>
              <a:t> linear factors (</a:t>
            </a:r>
            <a:r>
              <a:rPr lang="en-US" i="1" dirty="0" err="1" smtClean="0">
                <a:solidFill>
                  <a:schemeClr val="accent6"/>
                </a:solidFill>
                <a:latin typeface="Times New Roman" pitchFamily="18" charset="0"/>
              </a:rPr>
              <a:t>ax+b</a:t>
            </a:r>
            <a:r>
              <a:rPr lang="en-US" dirty="0" smtClean="0">
                <a:solidFill>
                  <a:schemeClr val="accent6"/>
                </a:solidFill>
                <a:latin typeface="Times New Roman" pitchFamily="18" charset="0"/>
              </a:rPr>
              <a:t>)</a:t>
            </a:r>
            <a:r>
              <a:rPr lang="en-US" baseline="30000" dirty="0" smtClean="0">
                <a:solidFill>
                  <a:schemeClr val="accent6"/>
                </a:solidFill>
                <a:latin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</a:rPr>
              <a:t>, the decomposition must have </a:t>
            </a:r>
            <a:r>
              <a:rPr lang="en-US" dirty="0">
                <a:latin typeface="Times New Roman" pitchFamily="18" charset="0"/>
              </a:rPr>
              <a:t>the </a:t>
            </a:r>
            <a:r>
              <a:rPr lang="en-US" dirty="0" smtClean="0">
                <a:latin typeface="Times New Roman" pitchFamily="18" charset="0"/>
              </a:rPr>
              <a:t>form:</a:t>
            </a:r>
          </a:p>
          <a:p>
            <a:pPr marL="990600" lvl="1" indent="-533400">
              <a:buFontTx/>
              <a:buAutoNum type="arabicPeriod"/>
            </a:pPr>
            <a:endParaRPr lang="en-US" dirty="0" smtClean="0">
              <a:latin typeface="Times New Roman" pitchFamily="18" charset="0"/>
            </a:endParaRPr>
          </a:p>
          <a:p>
            <a:pPr marL="990600" lvl="1" indent="-533400">
              <a:buFontTx/>
              <a:buAutoNum type="arabicPeriod"/>
            </a:pPr>
            <a:endParaRPr lang="en-US" dirty="0">
              <a:latin typeface="Times New Roman" pitchFamily="18" charset="0"/>
            </a:endParaRPr>
          </a:p>
          <a:p>
            <a:pPr marL="990600" lvl="1" indent="-533400">
              <a:buNone/>
            </a:pPr>
            <a:r>
              <a:rPr lang="en-US" dirty="0" smtClean="0">
                <a:latin typeface="Times New Roman" pitchFamily="18" charset="0"/>
              </a:rPr>
              <a:t>b) ) For each</a:t>
            </a:r>
            <a:r>
              <a:rPr lang="en-US" dirty="0" smtClean="0">
                <a:solidFill>
                  <a:schemeClr val="accent6"/>
                </a:solidFill>
                <a:latin typeface="Times New Roman" pitchFamily="18" charset="0"/>
              </a:rPr>
              <a:t> irreducible quadratic factors (</a:t>
            </a:r>
            <a:r>
              <a:rPr lang="en-US" i="1" dirty="0" smtClean="0">
                <a:solidFill>
                  <a:schemeClr val="accent6"/>
                </a:solidFill>
                <a:latin typeface="Times New Roman" pitchFamily="18" charset="0"/>
              </a:rPr>
              <a:t>ax</a:t>
            </a:r>
            <a:r>
              <a:rPr lang="en-US" i="1" baseline="30000" dirty="0" smtClean="0">
                <a:solidFill>
                  <a:schemeClr val="accent6"/>
                </a:solidFill>
                <a:latin typeface="Times New Roman" pitchFamily="18" charset="0"/>
              </a:rPr>
              <a:t>2</a:t>
            </a:r>
            <a:r>
              <a:rPr lang="en-US" i="1" dirty="0" smtClean="0">
                <a:solidFill>
                  <a:schemeClr val="accent6"/>
                </a:solidFill>
                <a:latin typeface="Times New Roman" pitchFamily="18" charset="0"/>
              </a:rPr>
              <a:t>+bx+c</a:t>
            </a:r>
            <a:r>
              <a:rPr lang="en-US" dirty="0" smtClean="0">
                <a:solidFill>
                  <a:schemeClr val="accent6"/>
                </a:solidFill>
                <a:latin typeface="Times New Roman" pitchFamily="18" charset="0"/>
              </a:rPr>
              <a:t>)</a:t>
            </a:r>
            <a:r>
              <a:rPr lang="en-US" baseline="30000" dirty="0" smtClean="0">
                <a:solidFill>
                  <a:schemeClr val="accent6"/>
                </a:solidFill>
                <a:latin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</a:rPr>
              <a:t>, the decomposition must have the form:</a:t>
            </a:r>
            <a:endParaRPr lang="en-US" dirty="0">
              <a:latin typeface="Times New Roman" pitchFamily="18" charset="0"/>
            </a:endParaRPr>
          </a:p>
          <a:p>
            <a:pPr marL="990600" lvl="1" indent="-533400">
              <a:buFontTx/>
              <a:buAutoNum type="arabicPeriod"/>
            </a:pPr>
            <a:endParaRPr lang="en-US" dirty="0">
              <a:latin typeface="Times New Roman" pitchFamily="18" charset="0"/>
            </a:endParaRPr>
          </a:p>
          <a:p>
            <a:pPr marL="609600" indent="-609600"/>
            <a:endParaRPr lang="en-US" dirty="0"/>
          </a:p>
        </p:txBody>
      </p:sp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1828800" y="3721100"/>
          <a:ext cx="5334000" cy="774700"/>
        </p:xfrm>
        <a:graphic>
          <a:graphicData uri="http://schemas.openxmlformats.org/presentationml/2006/ole">
            <p:oleObj spid="_x0000_s29699" name="Equation" r:id="rId3" imgW="2870200" imgH="419100" progId="Equation.3">
              <p:embed/>
            </p:oleObj>
          </a:graphicData>
        </a:graphic>
      </p:graphicFrame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381000" y="5662612"/>
          <a:ext cx="8763000" cy="890588"/>
        </p:xfrm>
        <a:graphic>
          <a:graphicData uri="http://schemas.openxmlformats.org/presentationml/2006/ole">
            <p:oleObj spid="_x0000_s29701" name="Equation" r:id="rId4" imgW="4203360" imgH="419040" progId="Equation.3">
              <p:embed/>
            </p:oleObj>
          </a:graphicData>
        </a:graphic>
      </p:graphicFrame>
      <p:sp>
        <p:nvSpPr>
          <p:cNvPr id="6" name="TextBox 13"/>
          <p:cNvSpPr txBox="1"/>
          <p:nvPr/>
        </p:nvSpPr>
        <p:spPr>
          <a:xfrm>
            <a:off x="1600200" y="152400"/>
            <a:ext cx="556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Method of Partial Fractions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89" name="Group 21"/>
          <p:cNvGrpSpPr>
            <a:grpSpLocks/>
          </p:cNvGrpSpPr>
          <p:nvPr/>
        </p:nvGrpSpPr>
        <p:grpSpPr bwMode="auto">
          <a:xfrm>
            <a:off x="1066800" y="4419600"/>
            <a:ext cx="2971800" cy="1981200"/>
            <a:chOff x="672" y="2784"/>
            <a:chExt cx="1872" cy="1248"/>
          </a:xfrm>
        </p:grpSpPr>
        <p:sp>
          <p:nvSpPr>
            <p:cNvPr id="7186" name="Rectangle 18"/>
            <p:cNvSpPr>
              <a:spLocks noChangeArrowheads="1"/>
            </p:cNvSpPr>
            <p:nvPr/>
          </p:nvSpPr>
          <p:spPr bwMode="auto">
            <a:xfrm>
              <a:off x="672" y="2784"/>
              <a:ext cx="624" cy="336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7" name="Rectangle 19"/>
            <p:cNvSpPr>
              <a:spLocks noChangeArrowheads="1"/>
            </p:cNvSpPr>
            <p:nvPr/>
          </p:nvSpPr>
          <p:spPr bwMode="auto">
            <a:xfrm>
              <a:off x="1776" y="3696"/>
              <a:ext cx="768" cy="336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228600" y="835025"/>
          <a:ext cx="1852612" cy="1069975"/>
        </p:xfrm>
        <a:graphic>
          <a:graphicData uri="http://schemas.openxmlformats.org/presentationml/2006/ole">
            <p:oleObj spid="_x0000_s7170" name="Equation" r:id="rId3" imgW="812520" imgH="469800" progId="">
              <p:embed/>
            </p:oleObj>
          </a:graphicData>
        </a:graphic>
      </p:graphicFrame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029200" y="793750"/>
            <a:ext cx="37496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Repeated roots: we must use two terms for partial fractions.</a:t>
            </a:r>
          </a:p>
        </p:txBody>
      </p:sp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2101850" y="835025"/>
          <a:ext cx="2546350" cy="1069975"/>
        </p:xfrm>
        <a:graphic>
          <a:graphicData uri="http://schemas.openxmlformats.org/presentationml/2006/ole">
            <p:oleObj spid="_x0000_s7174" name="Equation" r:id="rId4" imgW="1117440" imgH="469800" progId="">
              <p:embed/>
            </p:oleObj>
          </a:graphicData>
        </a:graphic>
      </p:graphicFrame>
      <p:sp>
        <p:nvSpPr>
          <p:cNvPr id="7175" name="AutoShape 7"/>
          <p:cNvSpPr>
            <a:spLocks/>
          </p:cNvSpPr>
          <p:nvPr/>
        </p:nvSpPr>
        <p:spPr bwMode="auto">
          <a:xfrm>
            <a:off x="4724400" y="869950"/>
            <a:ext cx="304800" cy="990600"/>
          </a:xfrm>
          <a:prstGeom prst="rightBrace">
            <a:avLst>
              <a:gd name="adj1" fmla="val 27083"/>
              <a:gd name="adj2" fmla="val 50000"/>
            </a:avLst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176" name="Object 8"/>
          <p:cNvGraphicFramePr>
            <a:graphicFrameLocks noChangeAspect="1"/>
          </p:cNvGraphicFramePr>
          <p:nvPr/>
        </p:nvGraphicFramePr>
        <p:xfrm>
          <a:off x="1152525" y="2147888"/>
          <a:ext cx="3038475" cy="577850"/>
        </p:xfrm>
        <a:graphic>
          <a:graphicData uri="http://schemas.openxmlformats.org/presentationml/2006/ole">
            <p:oleObj spid="_x0000_s7176" name="Equation" r:id="rId5" imgW="1333440" imgH="253800" progId="">
              <p:embed/>
            </p:oleObj>
          </a:graphicData>
        </a:graphic>
      </p:graphicFrame>
      <p:graphicFrame>
        <p:nvGraphicFramePr>
          <p:cNvPr id="7177" name="Object 9"/>
          <p:cNvGraphicFramePr>
            <a:graphicFrameLocks noChangeAspect="1"/>
          </p:cNvGraphicFramePr>
          <p:nvPr/>
        </p:nvGraphicFramePr>
        <p:xfrm>
          <a:off x="1185863" y="3089275"/>
          <a:ext cx="2952750" cy="404813"/>
        </p:xfrm>
        <a:graphic>
          <a:graphicData uri="http://schemas.openxmlformats.org/presentationml/2006/ole">
            <p:oleObj spid="_x0000_s7177" name="Equation" r:id="rId6" imgW="1295280" imgH="177480" progId="">
              <p:embed/>
            </p:oleObj>
          </a:graphicData>
        </a:graphic>
      </p:graphicFrame>
      <p:graphicFrame>
        <p:nvGraphicFramePr>
          <p:cNvPr id="7178" name="Object 10"/>
          <p:cNvGraphicFramePr>
            <a:graphicFrameLocks noChangeAspect="1"/>
          </p:cNvGraphicFramePr>
          <p:nvPr/>
        </p:nvGraphicFramePr>
        <p:xfrm>
          <a:off x="990600" y="3810000"/>
          <a:ext cx="1216025" cy="404813"/>
        </p:xfrm>
        <a:graphic>
          <a:graphicData uri="http://schemas.openxmlformats.org/presentationml/2006/ole">
            <p:oleObj spid="_x0000_s7178" name="Equation" r:id="rId7" imgW="533160" imgH="177480" progId="">
              <p:embed/>
            </p:oleObj>
          </a:graphicData>
        </a:graphic>
      </p:graphicFrame>
      <p:graphicFrame>
        <p:nvGraphicFramePr>
          <p:cNvPr id="7179" name="Object 11"/>
          <p:cNvGraphicFramePr>
            <a:graphicFrameLocks noChangeAspect="1"/>
          </p:cNvGraphicFramePr>
          <p:nvPr/>
        </p:nvGraphicFramePr>
        <p:xfrm>
          <a:off x="2674938" y="3810000"/>
          <a:ext cx="1592262" cy="404813"/>
        </p:xfrm>
        <a:graphic>
          <a:graphicData uri="http://schemas.openxmlformats.org/presentationml/2006/ole">
            <p:oleObj spid="_x0000_s7179" name="Equation" r:id="rId8" imgW="698400" imgH="177480" progId="">
              <p:embed/>
            </p:oleObj>
          </a:graphicData>
        </a:graphic>
      </p:graphicFrame>
      <p:graphicFrame>
        <p:nvGraphicFramePr>
          <p:cNvPr id="7180" name="Object 12"/>
          <p:cNvGraphicFramePr>
            <a:graphicFrameLocks noChangeAspect="1"/>
          </p:cNvGraphicFramePr>
          <p:nvPr/>
        </p:nvGraphicFramePr>
        <p:xfrm>
          <a:off x="1163638" y="4471988"/>
          <a:ext cx="868362" cy="404812"/>
        </p:xfrm>
        <a:graphic>
          <a:graphicData uri="http://schemas.openxmlformats.org/presentationml/2006/ole">
            <p:oleObj spid="_x0000_s7180" name="Equation" r:id="rId9" imgW="380880" imgH="177480" progId="">
              <p:embed/>
            </p:oleObj>
          </a:graphicData>
        </a:graphic>
      </p:graphicFrame>
      <p:graphicFrame>
        <p:nvGraphicFramePr>
          <p:cNvPr id="7181" name="Object 13"/>
          <p:cNvGraphicFramePr>
            <a:graphicFrameLocks noChangeAspect="1"/>
          </p:cNvGraphicFramePr>
          <p:nvPr/>
        </p:nvGraphicFramePr>
        <p:xfrm>
          <a:off x="2624138" y="4471988"/>
          <a:ext cx="1677987" cy="404812"/>
        </p:xfrm>
        <a:graphic>
          <a:graphicData uri="http://schemas.openxmlformats.org/presentationml/2006/ole">
            <p:oleObj spid="_x0000_s7181" name="Equation" r:id="rId10" imgW="736560" imgH="177480" progId="">
              <p:embed/>
            </p:oleObj>
          </a:graphicData>
        </a:graphic>
      </p:graphicFrame>
      <p:sp>
        <p:nvSpPr>
          <p:cNvPr id="7182" name="Freeform 14"/>
          <p:cNvSpPr>
            <a:spLocks/>
          </p:cNvSpPr>
          <p:nvPr/>
        </p:nvSpPr>
        <p:spPr bwMode="auto">
          <a:xfrm>
            <a:off x="1295400" y="4191000"/>
            <a:ext cx="2209800" cy="304800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168" y="72"/>
              </a:cxn>
              <a:cxn ang="0">
                <a:pos x="564" y="72"/>
              </a:cxn>
              <a:cxn ang="0">
                <a:pos x="972" y="156"/>
              </a:cxn>
              <a:cxn ang="0">
                <a:pos x="1296" y="144"/>
              </a:cxn>
              <a:cxn ang="0">
                <a:pos x="1392" y="0"/>
              </a:cxn>
            </a:cxnLst>
            <a:rect l="0" t="0" r="r" b="b"/>
            <a:pathLst>
              <a:path w="1392" h="192">
                <a:moveTo>
                  <a:pt x="0" y="192"/>
                </a:moveTo>
                <a:cubicBezTo>
                  <a:pt x="28" y="172"/>
                  <a:pt x="74" y="92"/>
                  <a:pt x="168" y="72"/>
                </a:cubicBezTo>
                <a:cubicBezTo>
                  <a:pt x="262" y="52"/>
                  <a:pt x="430" y="58"/>
                  <a:pt x="564" y="72"/>
                </a:cubicBezTo>
                <a:cubicBezTo>
                  <a:pt x="698" y="86"/>
                  <a:pt x="850" y="144"/>
                  <a:pt x="972" y="156"/>
                </a:cubicBezTo>
                <a:cubicBezTo>
                  <a:pt x="1094" y="168"/>
                  <a:pt x="1226" y="170"/>
                  <a:pt x="1296" y="144"/>
                </a:cubicBezTo>
                <a:cubicBezTo>
                  <a:pt x="1366" y="118"/>
                  <a:pt x="1372" y="30"/>
                  <a:pt x="1392" y="0"/>
                </a:cubicBezTo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7183" name="Object 15"/>
          <p:cNvGraphicFramePr>
            <a:graphicFrameLocks noChangeAspect="1"/>
          </p:cNvGraphicFramePr>
          <p:nvPr/>
        </p:nvGraphicFramePr>
        <p:xfrm>
          <a:off x="2692400" y="5157788"/>
          <a:ext cx="1474788" cy="404812"/>
        </p:xfrm>
        <a:graphic>
          <a:graphicData uri="http://schemas.openxmlformats.org/presentationml/2006/ole">
            <p:oleObj spid="_x0000_s7183" name="Equation" r:id="rId11" imgW="647640" imgH="177480" progId="">
              <p:embed/>
            </p:oleObj>
          </a:graphicData>
        </a:graphic>
      </p:graphicFrame>
      <p:graphicFrame>
        <p:nvGraphicFramePr>
          <p:cNvPr id="7184" name="Object 16"/>
          <p:cNvGraphicFramePr>
            <a:graphicFrameLocks noChangeAspect="1"/>
          </p:cNvGraphicFramePr>
          <p:nvPr/>
        </p:nvGraphicFramePr>
        <p:xfrm>
          <a:off x="2882900" y="5919788"/>
          <a:ext cx="1041400" cy="404812"/>
        </p:xfrm>
        <a:graphic>
          <a:graphicData uri="http://schemas.openxmlformats.org/presentationml/2006/ole">
            <p:oleObj spid="_x0000_s7184" name="Equation" r:id="rId12" imgW="457200" imgH="177480" progId="">
              <p:embed/>
            </p:oleObj>
          </a:graphicData>
        </a:graphic>
      </p:graphicFrame>
      <p:graphicFrame>
        <p:nvGraphicFramePr>
          <p:cNvPr id="7185" name="Object 17"/>
          <p:cNvGraphicFramePr>
            <a:graphicFrameLocks noChangeAspect="1"/>
          </p:cNvGraphicFramePr>
          <p:nvPr/>
        </p:nvGraphicFramePr>
        <p:xfrm>
          <a:off x="5265738" y="3352800"/>
          <a:ext cx="3213100" cy="1069975"/>
        </p:xfrm>
        <a:graphic>
          <a:graphicData uri="http://schemas.openxmlformats.org/presentationml/2006/ole">
            <p:oleObj spid="_x0000_s7185" name="Equation" r:id="rId13" imgW="1409400" imgH="469800" progId="">
              <p:embed/>
            </p:oleObj>
          </a:graphicData>
        </a:graphic>
      </p:graphicFrame>
      <p:sp>
        <p:nvSpPr>
          <p:cNvPr id="7188" name="AutoShape 20"/>
          <p:cNvSpPr>
            <a:spLocks noChangeArrowheads="1"/>
          </p:cNvSpPr>
          <p:nvPr/>
        </p:nvSpPr>
        <p:spPr bwMode="auto">
          <a:xfrm>
            <a:off x="5105400" y="5562600"/>
            <a:ext cx="3886200" cy="914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Object 18"/>
          <p:cNvGraphicFramePr>
            <a:graphicFrameLocks noChangeAspect="1"/>
          </p:cNvGraphicFramePr>
          <p:nvPr/>
        </p:nvGraphicFramePr>
        <p:xfrm>
          <a:off x="5410200" y="2286000"/>
          <a:ext cx="1852613" cy="1069975"/>
        </p:xfrm>
        <a:graphic>
          <a:graphicData uri="http://schemas.openxmlformats.org/presentationml/2006/ole">
            <p:oleObj spid="_x0000_s7186" name="Equation" r:id="rId14" imgW="812520" imgH="469800" progId="">
              <p:embed/>
            </p:oleObj>
          </a:graphicData>
        </a:graphic>
      </p:graphicFrame>
      <p:graphicFrame>
        <p:nvGraphicFramePr>
          <p:cNvPr id="3" name="Object 19"/>
          <p:cNvGraphicFramePr>
            <a:graphicFrameLocks noChangeAspect="1"/>
          </p:cNvGraphicFramePr>
          <p:nvPr/>
        </p:nvGraphicFramePr>
        <p:xfrm>
          <a:off x="5287963" y="4502150"/>
          <a:ext cx="3471862" cy="896938"/>
        </p:xfrm>
        <a:graphic>
          <a:graphicData uri="http://schemas.openxmlformats.org/presentationml/2006/ole">
            <p:oleObj spid="_x0000_s7187" name="Equation" r:id="rId15" imgW="1523880" imgH="393480" progId="">
              <p:embed/>
            </p:oleObj>
          </a:graphicData>
        </a:graphic>
      </p:graphicFrame>
      <p:graphicFrame>
        <p:nvGraphicFramePr>
          <p:cNvPr id="5" name="Object 21"/>
          <p:cNvGraphicFramePr>
            <a:graphicFrameLocks noChangeAspect="1"/>
          </p:cNvGraphicFramePr>
          <p:nvPr/>
        </p:nvGraphicFramePr>
        <p:xfrm>
          <a:off x="4816475" y="5540375"/>
          <a:ext cx="4110038" cy="954088"/>
        </p:xfrm>
        <a:graphic>
          <a:graphicData uri="http://schemas.openxmlformats.org/presentationml/2006/ole">
            <p:oleObj spid="_x0000_s7189" name="Equation" r:id="rId16" imgW="1803240" imgH="419040" progId="">
              <p:embed/>
            </p:oleObj>
          </a:graphicData>
        </a:graphic>
      </p:graphicFrame>
      <p:sp>
        <p:nvSpPr>
          <p:cNvPr id="25" name="Rounded Rectangle 24"/>
          <p:cNvSpPr/>
          <p:nvPr/>
        </p:nvSpPr>
        <p:spPr>
          <a:xfrm>
            <a:off x="457200" y="1905000"/>
            <a:ext cx="3962400" cy="46482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13"/>
          <p:cNvSpPr txBox="1"/>
          <p:nvPr/>
        </p:nvSpPr>
        <p:spPr>
          <a:xfrm>
            <a:off x="3429000" y="1524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utoUpdateAnimBg="0"/>
      <p:bldP spid="7175" grpId="0" animBg="1"/>
      <p:bldP spid="7182" grpId="0" animBg="1"/>
      <p:bldP spid="718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465138" y="796925"/>
          <a:ext cx="3068637" cy="955675"/>
        </p:xfrm>
        <a:graphic>
          <a:graphicData uri="http://schemas.openxmlformats.org/presentationml/2006/ole">
            <p:oleObj spid="_x0000_s8194" name="Equation" r:id="rId3" imgW="1346040" imgH="419040" progId="">
              <p:embed/>
            </p:oleObj>
          </a:graphicData>
        </a:graphic>
      </p:graphicFrame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946525" y="717550"/>
            <a:ext cx="49688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If the degree of the numerator is higher than the degree of the denominator, use long division first.</a:t>
            </a:r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455613" y="2219325"/>
          <a:ext cx="3963987" cy="752475"/>
        </p:xfrm>
        <a:graphic>
          <a:graphicData uri="http://schemas.openxmlformats.org/presentationml/2006/ole">
            <p:oleObj spid="_x0000_s8196" name="Equation" r:id="rId4" imgW="1739880" imgH="330120" progId="">
              <p:embed/>
            </p:oleObj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3505200" y="1905000"/>
          <a:ext cx="463550" cy="404813"/>
        </p:xfrm>
        <a:graphic>
          <a:graphicData uri="http://schemas.openxmlformats.org/presentationml/2006/ole">
            <p:oleObj spid="_x0000_s8197" name="Equation" r:id="rId5" imgW="203040" imgH="177480" progId="">
              <p:embed/>
            </p:oleObj>
          </a:graphicData>
        </a:graphic>
      </p:graphicFrame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1981200" y="2895600"/>
          <a:ext cx="2057400" cy="463550"/>
        </p:xfrm>
        <a:graphic>
          <a:graphicData uri="http://schemas.openxmlformats.org/presentationml/2006/ole">
            <p:oleObj spid="_x0000_s8198" name="Equation" r:id="rId6" imgW="901440" imgH="203040" progId="">
              <p:embed/>
            </p:oleObj>
          </a:graphicData>
        </a:graphic>
      </p:graphicFrame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1981200" y="33528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8200" name="Object 8"/>
          <p:cNvGraphicFramePr>
            <a:graphicFrameLocks noChangeAspect="1"/>
          </p:cNvGraphicFramePr>
          <p:nvPr/>
        </p:nvGraphicFramePr>
        <p:xfrm>
          <a:off x="3521075" y="3429000"/>
          <a:ext cx="898525" cy="404813"/>
        </p:xfrm>
        <a:graphic>
          <a:graphicData uri="http://schemas.openxmlformats.org/presentationml/2006/ole">
            <p:oleObj spid="_x0000_s8200" name="Equation" r:id="rId7" imgW="393480" imgH="177480" progId="">
              <p:embed/>
            </p:oleObj>
          </a:graphicData>
        </a:graphic>
      </p:graphicFrame>
      <p:graphicFrame>
        <p:nvGraphicFramePr>
          <p:cNvPr id="8201" name="Object 9"/>
          <p:cNvGraphicFramePr>
            <a:graphicFrameLocks noChangeAspect="1"/>
          </p:cNvGraphicFramePr>
          <p:nvPr/>
        </p:nvGraphicFramePr>
        <p:xfrm>
          <a:off x="533400" y="4191000"/>
          <a:ext cx="2955925" cy="895350"/>
        </p:xfrm>
        <a:graphic>
          <a:graphicData uri="http://schemas.openxmlformats.org/presentationml/2006/ole">
            <p:oleObj spid="_x0000_s8201" name="Equation" r:id="rId8" imgW="1295280" imgH="393480" progId="">
              <p:embed/>
            </p:oleObj>
          </a:graphicData>
        </a:graphic>
      </p:graphicFrame>
      <p:graphicFrame>
        <p:nvGraphicFramePr>
          <p:cNvPr id="8202" name="Object 10"/>
          <p:cNvGraphicFramePr>
            <a:graphicFrameLocks noChangeAspect="1"/>
          </p:cNvGraphicFramePr>
          <p:nvPr/>
        </p:nvGraphicFramePr>
        <p:xfrm>
          <a:off x="3657600" y="4191000"/>
          <a:ext cx="3565525" cy="1011238"/>
        </p:xfrm>
        <a:graphic>
          <a:graphicData uri="http://schemas.openxmlformats.org/presentationml/2006/ole">
            <p:oleObj spid="_x0000_s8202" name="Equation" r:id="rId9" imgW="1562040" imgH="444240" progId="">
              <p:embed/>
            </p:oleObj>
          </a:graphicData>
        </a:graphic>
      </p:graphicFrame>
      <p:graphicFrame>
        <p:nvGraphicFramePr>
          <p:cNvPr id="8203" name="Object 11"/>
          <p:cNvGraphicFramePr>
            <a:graphicFrameLocks noChangeAspect="1"/>
          </p:cNvGraphicFramePr>
          <p:nvPr/>
        </p:nvGraphicFramePr>
        <p:xfrm>
          <a:off x="123825" y="5257800"/>
          <a:ext cx="4030663" cy="1011238"/>
        </p:xfrm>
        <a:graphic>
          <a:graphicData uri="http://schemas.openxmlformats.org/presentationml/2006/ole">
            <p:oleObj spid="_x0000_s8203" name="Equation" r:id="rId10" imgW="1765080" imgH="444240" progId="">
              <p:embed/>
            </p:oleObj>
          </a:graphicData>
        </a:graphic>
      </p:graphicFrame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1143000" y="6172200"/>
            <a:ext cx="2828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(from example one)</a:t>
            </a:r>
          </a:p>
        </p:txBody>
      </p:sp>
      <p:sp>
        <p:nvSpPr>
          <p:cNvPr id="8207" name="AutoShape 15"/>
          <p:cNvSpPr>
            <a:spLocks noChangeArrowheads="1"/>
          </p:cNvSpPr>
          <p:nvPr/>
        </p:nvSpPr>
        <p:spPr bwMode="auto">
          <a:xfrm>
            <a:off x="4495800" y="5410200"/>
            <a:ext cx="4572000" cy="6096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228600" y="1905000"/>
            <a:ext cx="4800600" cy="20574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204" name="Object 12"/>
          <p:cNvGraphicFramePr>
            <a:graphicFrameLocks noChangeAspect="1"/>
          </p:cNvGraphicFramePr>
          <p:nvPr/>
        </p:nvGraphicFramePr>
        <p:xfrm>
          <a:off x="4178300" y="5410200"/>
          <a:ext cx="4813300" cy="520700"/>
        </p:xfrm>
        <a:graphic>
          <a:graphicData uri="http://schemas.openxmlformats.org/presentationml/2006/ole">
            <p:oleObj spid="_x0000_s8204" name="Equation" r:id="rId11" imgW="2108160" imgH="228600" progId="">
              <p:embed/>
            </p:oleObj>
          </a:graphicData>
        </a:graphic>
      </p:graphicFrame>
      <p:sp>
        <p:nvSpPr>
          <p:cNvPr id="18" name="TextBox 13"/>
          <p:cNvSpPr txBox="1"/>
          <p:nvPr/>
        </p:nvSpPr>
        <p:spPr>
          <a:xfrm>
            <a:off x="3352800" y="762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6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utoUpdateAnimBg="0"/>
      <p:bldP spid="8199" grpId="0" animBg="1"/>
      <p:bldP spid="8206" grpId="0" autoUpdateAnimBg="0"/>
      <p:bldP spid="820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1452563" y="1019175"/>
          <a:ext cx="2922587" cy="1128713"/>
        </p:xfrm>
        <a:graphic>
          <a:graphicData uri="http://schemas.openxmlformats.org/presentationml/2006/ole">
            <p:oleObj spid="_x0000_s9220" name="Equation" r:id="rId3" imgW="1282680" imgH="495000" progId="">
              <p:embed/>
            </p:oleObj>
          </a:graphicData>
        </a:graphic>
      </p:graphicFrame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593059" y="2393950"/>
            <a:ext cx="160813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irreducible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quadratic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factor</a:t>
            </a:r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 flipV="1">
            <a:off x="2438400" y="2057400"/>
            <a:ext cx="0" cy="381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 flipH="1" flipV="1">
            <a:off x="3505200" y="2057400"/>
            <a:ext cx="457200" cy="533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3487738" y="2590800"/>
            <a:ext cx="1998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repeated root</a:t>
            </a:r>
          </a:p>
        </p:txBody>
      </p:sp>
      <p:graphicFrame>
        <p:nvGraphicFramePr>
          <p:cNvPr id="9225" name="Object 9"/>
          <p:cNvGraphicFramePr>
            <a:graphicFrameLocks noChangeAspect="1"/>
          </p:cNvGraphicFramePr>
          <p:nvPr/>
        </p:nvGraphicFramePr>
        <p:xfrm>
          <a:off x="4451350" y="1047750"/>
          <a:ext cx="3702050" cy="1071563"/>
        </p:xfrm>
        <a:graphic>
          <a:graphicData uri="http://schemas.openxmlformats.org/presentationml/2006/ole">
            <p:oleObj spid="_x0000_s9225" name="Equation" r:id="rId4" imgW="1625400" imgH="469800" progId="">
              <p:embed/>
            </p:oleObj>
          </a:graphicData>
        </a:graphic>
      </p:graphicFrame>
      <p:graphicFrame>
        <p:nvGraphicFramePr>
          <p:cNvPr id="9228" name="Object 12"/>
          <p:cNvGraphicFramePr>
            <a:graphicFrameLocks noChangeAspect="1"/>
          </p:cNvGraphicFramePr>
          <p:nvPr/>
        </p:nvGraphicFramePr>
        <p:xfrm>
          <a:off x="457200" y="3733800"/>
          <a:ext cx="8229600" cy="696913"/>
        </p:xfrm>
        <a:graphic>
          <a:graphicData uri="http://schemas.openxmlformats.org/presentationml/2006/ole">
            <p:oleObj spid="_x0000_s9228" name="Equation" r:id="rId5" imgW="3454200" imgH="291960" progId="">
              <p:embed/>
            </p:oleObj>
          </a:graphicData>
        </a:graphic>
      </p:graphicFrame>
      <p:graphicFrame>
        <p:nvGraphicFramePr>
          <p:cNvPr id="9229" name="Object 13"/>
          <p:cNvGraphicFramePr>
            <a:graphicFrameLocks noChangeAspect="1"/>
          </p:cNvGraphicFramePr>
          <p:nvPr/>
        </p:nvGraphicFramePr>
        <p:xfrm>
          <a:off x="246063" y="4575175"/>
          <a:ext cx="8593137" cy="639763"/>
        </p:xfrm>
        <a:graphic>
          <a:graphicData uri="http://schemas.openxmlformats.org/presentationml/2006/ole">
            <p:oleObj spid="_x0000_s9229" name="Equation" r:id="rId6" imgW="3759120" imgH="279360" progId="">
              <p:embed/>
            </p:oleObj>
          </a:graphicData>
        </a:graphic>
      </p:graphicFrame>
      <p:graphicFrame>
        <p:nvGraphicFramePr>
          <p:cNvPr id="9230" name="Object 14"/>
          <p:cNvGraphicFramePr>
            <a:graphicFrameLocks noChangeAspect="1"/>
          </p:cNvGraphicFramePr>
          <p:nvPr/>
        </p:nvGraphicFramePr>
        <p:xfrm>
          <a:off x="152400" y="5467350"/>
          <a:ext cx="8763000" cy="390525"/>
        </p:xfrm>
        <a:graphic>
          <a:graphicData uri="http://schemas.openxmlformats.org/presentationml/2006/ole">
            <p:oleObj spid="_x0000_s9230" name="Equation" r:id="rId7" imgW="4559040" imgH="203040" progId="">
              <p:embed/>
            </p:oleObj>
          </a:graphicData>
        </a:graphic>
      </p:graphicFrame>
      <p:sp>
        <p:nvSpPr>
          <p:cNvPr id="12" name="TextBox 13"/>
          <p:cNvSpPr txBox="1"/>
          <p:nvPr/>
        </p:nvSpPr>
        <p:spPr>
          <a:xfrm>
            <a:off x="3429000" y="2286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4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autoUpdateAnimBg="0"/>
      <p:bldP spid="9222" grpId="0" animBg="1"/>
      <p:bldP spid="9223" grpId="0" animBg="1"/>
      <p:bldP spid="922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152400" y="304800"/>
          <a:ext cx="8763000" cy="390525"/>
        </p:xfrm>
        <a:graphic>
          <a:graphicData uri="http://schemas.openxmlformats.org/presentationml/2006/ole">
            <p:oleObj spid="_x0000_s10242" name="Equation" r:id="rId3" imgW="4559040" imgH="203040" progId="">
              <p:embed/>
            </p:oleObj>
          </a:graphicData>
        </a:graphic>
      </p:graphicFrame>
      <p:sp>
        <p:nvSpPr>
          <p:cNvPr id="10243" name="Line 3"/>
          <p:cNvSpPr>
            <a:spLocks noChangeShapeType="1"/>
          </p:cNvSpPr>
          <p:nvPr/>
        </p:nvSpPr>
        <p:spPr bwMode="auto">
          <a:xfrm>
            <a:off x="1295400" y="685800"/>
            <a:ext cx="457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5410200" y="685800"/>
            <a:ext cx="457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0246" name="Object 6"/>
          <p:cNvGraphicFramePr>
            <a:graphicFrameLocks noChangeAspect="1"/>
          </p:cNvGraphicFramePr>
          <p:nvPr/>
        </p:nvGraphicFramePr>
        <p:xfrm>
          <a:off x="317500" y="1066800"/>
          <a:ext cx="1295400" cy="369888"/>
        </p:xfrm>
        <a:graphic>
          <a:graphicData uri="http://schemas.openxmlformats.org/presentationml/2006/ole">
            <p:oleObj spid="_x0000_s10246" name="Equation" r:id="rId4" imgW="622080" imgH="177480" progId="">
              <p:embed/>
            </p:oleObj>
          </a:graphicData>
        </a:graphic>
      </p:graphicFrame>
      <p:grpSp>
        <p:nvGrpSpPr>
          <p:cNvPr id="10259" name="Group 19"/>
          <p:cNvGrpSpPr>
            <a:grpSpLocks/>
          </p:cNvGrpSpPr>
          <p:nvPr/>
        </p:nvGrpSpPr>
        <p:grpSpPr bwMode="auto">
          <a:xfrm>
            <a:off x="2133600" y="685800"/>
            <a:ext cx="457200" cy="76200"/>
            <a:chOff x="1344" y="432"/>
            <a:chExt cx="288" cy="48"/>
          </a:xfrm>
        </p:grpSpPr>
        <p:sp>
          <p:nvSpPr>
            <p:cNvPr id="10248" name="Line 8"/>
            <p:cNvSpPr>
              <a:spLocks noChangeShapeType="1"/>
            </p:cNvSpPr>
            <p:nvPr/>
          </p:nvSpPr>
          <p:spPr bwMode="auto">
            <a:xfrm>
              <a:off x="1344" y="432"/>
              <a:ext cx="28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54" name="Line 14"/>
            <p:cNvSpPr>
              <a:spLocks noChangeShapeType="1"/>
            </p:cNvSpPr>
            <p:nvPr/>
          </p:nvSpPr>
          <p:spPr bwMode="auto">
            <a:xfrm>
              <a:off x="1344" y="480"/>
              <a:ext cx="28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61" name="Group 21"/>
          <p:cNvGrpSpPr>
            <a:grpSpLocks/>
          </p:cNvGrpSpPr>
          <p:nvPr/>
        </p:nvGrpSpPr>
        <p:grpSpPr bwMode="auto">
          <a:xfrm>
            <a:off x="6096000" y="685800"/>
            <a:ext cx="457200" cy="76200"/>
            <a:chOff x="3840" y="432"/>
            <a:chExt cx="288" cy="48"/>
          </a:xfrm>
        </p:grpSpPr>
        <p:sp>
          <p:nvSpPr>
            <p:cNvPr id="10249" name="Line 9"/>
            <p:cNvSpPr>
              <a:spLocks noChangeShapeType="1"/>
            </p:cNvSpPr>
            <p:nvPr/>
          </p:nvSpPr>
          <p:spPr bwMode="auto">
            <a:xfrm>
              <a:off x="3840" y="432"/>
              <a:ext cx="28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55" name="Line 15"/>
            <p:cNvSpPr>
              <a:spLocks noChangeShapeType="1"/>
            </p:cNvSpPr>
            <p:nvPr/>
          </p:nvSpPr>
          <p:spPr bwMode="auto">
            <a:xfrm>
              <a:off x="3840" y="480"/>
              <a:ext cx="28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60" name="Group 20"/>
          <p:cNvGrpSpPr>
            <a:grpSpLocks/>
          </p:cNvGrpSpPr>
          <p:nvPr/>
        </p:nvGrpSpPr>
        <p:grpSpPr bwMode="auto">
          <a:xfrm>
            <a:off x="3505200" y="685800"/>
            <a:ext cx="457200" cy="76200"/>
            <a:chOff x="2208" y="432"/>
            <a:chExt cx="288" cy="48"/>
          </a:xfrm>
        </p:grpSpPr>
        <p:sp>
          <p:nvSpPr>
            <p:cNvPr id="10250" name="Line 10"/>
            <p:cNvSpPr>
              <a:spLocks noChangeShapeType="1"/>
            </p:cNvSpPr>
            <p:nvPr/>
          </p:nvSpPr>
          <p:spPr bwMode="auto">
            <a:xfrm>
              <a:off x="2208" y="432"/>
              <a:ext cx="28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56" name="Line 16"/>
            <p:cNvSpPr>
              <a:spLocks noChangeShapeType="1"/>
            </p:cNvSpPr>
            <p:nvPr/>
          </p:nvSpPr>
          <p:spPr bwMode="auto">
            <a:xfrm>
              <a:off x="2208" y="480"/>
              <a:ext cx="28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62" name="Group 22"/>
          <p:cNvGrpSpPr>
            <a:grpSpLocks/>
          </p:cNvGrpSpPr>
          <p:nvPr/>
        </p:nvGrpSpPr>
        <p:grpSpPr bwMode="auto">
          <a:xfrm>
            <a:off x="7924800" y="685800"/>
            <a:ext cx="457200" cy="76200"/>
            <a:chOff x="4992" y="432"/>
            <a:chExt cx="288" cy="48"/>
          </a:xfrm>
        </p:grpSpPr>
        <p:sp>
          <p:nvSpPr>
            <p:cNvPr id="10251" name="Line 11"/>
            <p:cNvSpPr>
              <a:spLocks noChangeShapeType="1"/>
            </p:cNvSpPr>
            <p:nvPr/>
          </p:nvSpPr>
          <p:spPr bwMode="auto">
            <a:xfrm>
              <a:off x="4992" y="432"/>
              <a:ext cx="28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57" name="Line 17"/>
            <p:cNvSpPr>
              <a:spLocks noChangeShapeType="1"/>
            </p:cNvSpPr>
            <p:nvPr/>
          </p:nvSpPr>
          <p:spPr bwMode="auto">
            <a:xfrm>
              <a:off x="4992" y="480"/>
              <a:ext cx="28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10263" name="Object 23"/>
          <p:cNvGraphicFramePr>
            <a:graphicFrameLocks noChangeAspect="1"/>
          </p:cNvGraphicFramePr>
          <p:nvPr/>
        </p:nvGraphicFramePr>
        <p:xfrm>
          <a:off x="1789113" y="1066800"/>
          <a:ext cx="2643187" cy="369888"/>
        </p:xfrm>
        <a:graphic>
          <a:graphicData uri="http://schemas.openxmlformats.org/presentationml/2006/ole">
            <p:oleObj spid="_x0000_s10263" name="Equation" r:id="rId5" imgW="1269720" imgH="177480" progId="">
              <p:embed/>
            </p:oleObj>
          </a:graphicData>
        </a:graphic>
      </p:graphicFrame>
      <p:grpSp>
        <p:nvGrpSpPr>
          <p:cNvPr id="10268" name="Group 28"/>
          <p:cNvGrpSpPr>
            <a:grpSpLocks/>
          </p:cNvGrpSpPr>
          <p:nvPr/>
        </p:nvGrpSpPr>
        <p:grpSpPr bwMode="auto">
          <a:xfrm>
            <a:off x="2895600" y="685800"/>
            <a:ext cx="457200" cy="152400"/>
            <a:chOff x="1824" y="432"/>
            <a:chExt cx="288" cy="96"/>
          </a:xfrm>
        </p:grpSpPr>
        <p:grpSp>
          <p:nvGrpSpPr>
            <p:cNvPr id="10264" name="Group 24"/>
            <p:cNvGrpSpPr>
              <a:grpSpLocks/>
            </p:cNvGrpSpPr>
            <p:nvPr/>
          </p:nvGrpSpPr>
          <p:grpSpPr bwMode="auto">
            <a:xfrm>
              <a:off x="1824" y="432"/>
              <a:ext cx="288" cy="48"/>
              <a:chOff x="1344" y="432"/>
              <a:chExt cx="288" cy="48"/>
            </a:xfrm>
          </p:grpSpPr>
          <p:sp>
            <p:nvSpPr>
              <p:cNvPr id="10265" name="Line 25"/>
              <p:cNvSpPr>
                <a:spLocks noChangeShapeType="1"/>
              </p:cNvSpPr>
              <p:nvPr/>
            </p:nvSpPr>
            <p:spPr bwMode="auto">
              <a:xfrm>
                <a:off x="1344" y="432"/>
                <a:ext cx="288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6" name="Line 26"/>
              <p:cNvSpPr>
                <a:spLocks noChangeShapeType="1"/>
              </p:cNvSpPr>
              <p:nvPr/>
            </p:nvSpPr>
            <p:spPr bwMode="auto">
              <a:xfrm>
                <a:off x="1344" y="480"/>
                <a:ext cx="288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267" name="Line 27"/>
            <p:cNvSpPr>
              <a:spLocks noChangeShapeType="1"/>
            </p:cNvSpPr>
            <p:nvPr/>
          </p:nvSpPr>
          <p:spPr bwMode="auto">
            <a:xfrm>
              <a:off x="1824" y="528"/>
              <a:ext cx="28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69" name="Group 29"/>
          <p:cNvGrpSpPr>
            <a:grpSpLocks/>
          </p:cNvGrpSpPr>
          <p:nvPr/>
        </p:nvGrpSpPr>
        <p:grpSpPr bwMode="auto">
          <a:xfrm>
            <a:off x="4267200" y="685800"/>
            <a:ext cx="457200" cy="152400"/>
            <a:chOff x="1824" y="432"/>
            <a:chExt cx="288" cy="96"/>
          </a:xfrm>
        </p:grpSpPr>
        <p:grpSp>
          <p:nvGrpSpPr>
            <p:cNvPr id="10270" name="Group 30"/>
            <p:cNvGrpSpPr>
              <a:grpSpLocks/>
            </p:cNvGrpSpPr>
            <p:nvPr/>
          </p:nvGrpSpPr>
          <p:grpSpPr bwMode="auto">
            <a:xfrm>
              <a:off x="1824" y="432"/>
              <a:ext cx="288" cy="48"/>
              <a:chOff x="1344" y="432"/>
              <a:chExt cx="288" cy="48"/>
            </a:xfrm>
          </p:grpSpPr>
          <p:sp>
            <p:nvSpPr>
              <p:cNvPr id="10271" name="Line 31"/>
              <p:cNvSpPr>
                <a:spLocks noChangeShapeType="1"/>
              </p:cNvSpPr>
              <p:nvPr/>
            </p:nvSpPr>
            <p:spPr bwMode="auto">
              <a:xfrm>
                <a:off x="1344" y="432"/>
                <a:ext cx="288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2" name="Line 32"/>
              <p:cNvSpPr>
                <a:spLocks noChangeShapeType="1"/>
              </p:cNvSpPr>
              <p:nvPr/>
            </p:nvSpPr>
            <p:spPr bwMode="auto">
              <a:xfrm>
                <a:off x="1344" y="480"/>
                <a:ext cx="288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273" name="Line 33"/>
            <p:cNvSpPr>
              <a:spLocks noChangeShapeType="1"/>
            </p:cNvSpPr>
            <p:nvPr/>
          </p:nvSpPr>
          <p:spPr bwMode="auto">
            <a:xfrm>
              <a:off x="1824" y="528"/>
              <a:ext cx="28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74" name="Group 34"/>
          <p:cNvGrpSpPr>
            <a:grpSpLocks/>
          </p:cNvGrpSpPr>
          <p:nvPr/>
        </p:nvGrpSpPr>
        <p:grpSpPr bwMode="auto">
          <a:xfrm>
            <a:off x="6781800" y="685800"/>
            <a:ext cx="457200" cy="152400"/>
            <a:chOff x="1824" y="432"/>
            <a:chExt cx="288" cy="96"/>
          </a:xfrm>
        </p:grpSpPr>
        <p:grpSp>
          <p:nvGrpSpPr>
            <p:cNvPr id="10275" name="Group 35"/>
            <p:cNvGrpSpPr>
              <a:grpSpLocks/>
            </p:cNvGrpSpPr>
            <p:nvPr/>
          </p:nvGrpSpPr>
          <p:grpSpPr bwMode="auto">
            <a:xfrm>
              <a:off x="1824" y="432"/>
              <a:ext cx="288" cy="48"/>
              <a:chOff x="1344" y="432"/>
              <a:chExt cx="288" cy="48"/>
            </a:xfrm>
          </p:grpSpPr>
          <p:sp>
            <p:nvSpPr>
              <p:cNvPr id="10276" name="Line 36"/>
              <p:cNvSpPr>
                <a:spLocks noChangeShapeType="1"/>
              </p:cNvSpPr>
              <p:nvPr/>
            </p:nvSpPr>
            <p:spPr bwMode="auto">
              <a:xfrm>
                <a:off x="1344" y="432"/>
                <a:ext cx="288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7" name="Line 37"/>
              <p:cNvSpPr>
                <a:spLocks noChangeShapeType="1"/>
              </p:cNvSpPr>
              <p:nvPr/>
            </p:nvSpPr>
            <p:spPr bwMode="auto">
              <a:xfrm>
                <a:off x="1344" y="480"/>
                <a:ext cx="288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278" name="Line 38"/>
            <p:cNvSpPr>
              <a:spLocks noChangeShapeType="1"/>
            </p:cNvSpPr>
            <p:nvPr/>
          </p:nvSpPr>
          <p:spPr bwMode="auto">
            <a:xfrm>
              <a:off x="1824" y="528"/>
              <a:ext cx="28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10279" name="Object 39"/>
          <p:cNvGraphicFramePr>
            <a:graphicFrameLocks noChangeAspect="1"/>
          </p:cNvGraphicFramePr>
          <p:nvPr/>
        </p:nvGraphicFramePr>
        <p:xfrm>
          <a:off x="4643438" y="1066800"/>
          <a:ext cx="2114550" cy="369888"/>
        </p:xfrm>
        <a:graphic>
          <a:graphicData uri="http://schemas.openxmlformats.org/presentationml/2006/ole">
            <p:oleObj spid="_x0000_s10279" name="Equation" r:id="rId6" imgW="1015920" imgH="177480" progId="">
              <p:embed/>
            </p:oleObj>
          </a:graphicData>
        </a:graphic>
      </p:graphicFrame>
      <p:graphicFrame>
        <p:nvGraphicFramePr>
          <p:cNvPr id="10280" name="Object 40"/>
          <p:cNvGraphicFramePr>
            <a:graphicFrameLocks noChangeAspect="1"/>
          </p:cNvGraphicFramePr>
          <p:nvPr/>
        </p:nvGraphicFramePr>
        <p:xfrm>
          <a:off x="7015163" y="1066800"/>
          <a:ext cx="1824037" cy="369888"/>
        </p:xfrm>
        <a:graphic>
          <a:graphicData uri="http://schemas.openxmlformats.org/presentationml/2006/ole">
            <p:oleObj spid="_x0000_s10280" name="Equation" r:id="rId7" imgW="876240" imgH="177480" progId="">
              <p:embed/>
            </p:oleObj>
          </a:graphicData>
        </a:graphic>
      </p:graphicFrame>
      <p:grpSp>
        <p:nvGrpSpPr>
          <p:cNvPr id="10281" name="Group 41"/>
          <p:cNvGrpSpPr>
            <a:grpSpLocks/>
          </p:cNvGrpSpPr>
          <p:nvPr/>
        </p:nvGrpSpPr>
        <p:grpSpPr bwMode="auto">
          <a:xfrm>
            <a:off x="228600" y="685800"/>
            <a:ext cx="457200" cy="152400"/>
            <a:chOff x="1824" y="432"/>
            <a:chExt cx="288" cy="96"/>
          </a:xfrm>
        </p:grpSpPr>
        <p:grpSp>
          <p:nvGrpSpPr>
            <p:cNvPr id="10282" name="Group 42"/>
            <p:cNvGrpSpPr>
              <a:grpSpLocks/>
            </p:cNvGrpSpPr>
            <p:nvPr/>
          </p:nvGrpSpPr>
          <p:grpSpPr bwMode="auto">
            <a:xfrm>
              <a:off x="1824" y="432"/>
              <a:ext cx="288" cy="48"/>
              <a:chOff x="1344" y="432"/>
              <a:chExt cx="288" cy="48"/>
            </a:xfrm>
          </p:grpSpPr>
          <p:sp>
            <p:nvSpPr>
              <p:cNvPr id="10283" name="Line 43"/>
              <p:cNvSpPr>
                <a:spLocks noChangeShapeType="1"/>
              </p:cNvSpPr>
              <p:nvPr/>
            </p:nvSpPr>
            <p:spPr bwMode="auto">
              <a:xfrm>
                <a:off x="1344" y="432"/>
                <a:ext cx="288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4" name="Line 44"/>
              <p:cNvSpPr>
                <a:spLocks noChangeShapeType="1"/>
              </p:cNvSpPr>
              <p:nvPr/>
            </p:nvSpPr>
            <p:spPr bwMode="auto">
              <a:xfrm>
                <a:off x="1344" y="480"/>
                <a:ext cx="288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285" name="Line 45"/>
            <p:cNvSpPr>
              <a:spLocks noChangeShapeType="1"/>
            </p:cNvSpPr>
            <p:nvPr/>
          </p:nvSpPr>
          <p:spPr bwMode="auto">
            <a:xfrm>
              <a:off x="1824" y="528"/>
              <a:ext cx="28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10286" name="Object 46"/>
          <p:cNvGraphicFramePr>
            <a:graphicFrameLocks noChangeAspect="1"/>
          </p:cNvGraphicFramePr>
          <p:nvPr/>
        </p:nvGraphicFramePr>
        <p:xfrm>
          <a:off x="636588" y="1803400"/>
          <a:ext cx="3070225" cy="1812925"/>
        </p:xfrm>
        <a:graphic>
          <a:graphicData uri="http://schemas.openxmlformats.org/presentationml/2006/ole">
            <p:oleObj spid="_x0000_s10286" name="Equation" r:id="rId8" imgW="1549080" imgH="914400" progId="">
              <p:embed/>
            </p:oleObj>
          </a:graphicData>
        </a:graphic>
      </p:graphicFrame>
      <p:sp>
        <p:nvSpPr>
          <p:cNvPr id="52" name="Rectangle 15"/>
          <p:cNvSpPr>
            <a:spLocks noChangeArrowheads="1"/>
          </p:cNvSpPr>
          <p:nvPr/>
        </p:nvSpPr>
        <p:spPr bwMode="auto">
          <a:xfrm>
            <a:off x="7924800" y="1838325"/>
            <a:ext cx="609600" cy="1828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3" name="Object 14"/>
          <p:cNvGraphicFramePr>
            <a:graphicFrameLocks noChangeAspect="1"/>
          </p:cNvGraphicFramePr>
          <p:nvPr/>
        </p:nvGraphicFramePr>
        <p:xfrm>
          <a:off x="4138613" y="1803400"/>
          <a:ext cx="4281487" cy="1812925"/>
        </p:xfrm>
        <a:graphic>
          <a:graphicData uri="http://schemas.openxmlformats.org/presentationml/2006/ole">
            <p:oleObj spid="_x0000_s10297" name="Equation" r:id="rId9" imgW="2158920" imgH="914400" progId="">
              <p:embed/>
            </p:oleObj>
          </a:graphicData>
        </a:graphic>
      </p:graphicFrame>
      <p:graphicFrame>
        <p:nvGraphicFramePr>
          <p:cNvPr id="54" name="Object 4"/>
          <p:cNvGraphicFramePr>
            <a:graphicFrameLocks noChangeAspect="1"/>
          </p:cNvGraphicFramePr>
          <p:nvPr/>
        </p:nvGraphicFramePr>
        <p:xfrm>
          <a:off x="492125" y="3795713"/>
          <a:ext cx="2863850" cy="1128712"/>
        </p:xfrm>
        <a:graphic>
          <a:graphicData uri="http://schemas.openxmlformats.org/presentationml/2006/ole">
            <p:oleObj spid="_x0000_s10298" name="Equation" r:id="rId10" imgW="1257120" imgH="495000" progId="">
              <p:embed/>
            </p:oleObj>
          </a:graphicData>
        </a:graphic>
      </p:graphicFrame>
      <p:graphicFrame>
        <p:nvGraphicFramePr>
          <p:cNvPr id="55" name="Object 5"/>
          <p:cNvGraphicFramePr>
            <a:graphicFrameLocks noChangeAspect="1"/>
          </p:cNvGraphicFramePr>
          <p:nvPr/>
        </p:nvGraphicFramePr>
        <p:xfrm>
          <a:off x="381000" y="5791200"/>
          <a:ext cx="6970713" cy="1042988"/>
        </p:xfrm>
        <a:graphic>
          <a:graphicData uri="http://schemas.openxmlformats.org/presentationml/2006/ole">
            <p:oleObj spid="_x0000_s10299" name="Equation" r:id="rId11" imgW="3060360" imgH="457200" progId="">
              <p:embed/>
            </p:oleObj>
          </a:graphicData>
        </a:graphic>
      </p:graphicFrame>
      <p:graphicFrame>
        <p:nvGraphicFramePr>
          <p:cNvPr id="56" name="Object 6"/>
          <p:cNvGraphicFramePr>
            <a:graphicFrameLocks noChangeAspect="1"/>
          </p:cNvGraphicFramePr>
          <p:nvPr/>
        </p:nvGraphicFramePr>
        <p:xfrm>
          <a:off x="3443287" y="3810000"/>
          <a:ext cx="4252913" cy="1071563"/>
        </p:xfrm>
        <a:graphic>
          <a:graphicData uri="http://schemas.openxmlformats.org/presentationml/2006/ole">
            <p:oleObj spid="_x0000_s10300" name="Equation" r:id="rId12" imgW="1866600" imgH="469800" progId="">
              <p:embed/>
            </p:oleObj>
          </a:graphicData>
        </a:graphic>
      </p:graphicFrame>
      <p:sp>
        <p:nvSpPr>
          <p:cNvPr id="57" name="AutoShape 7"/>
          <p:cNvSpPr>
            <a:spLocks noChangeArrowheads="1"/>
          </p:cNvSpPr>
          <p:nvPr/>
        </p:nvSpPr>
        <p:spPr bwMode="auto">
          <a:xfrm>
            <a:off x="609600" y="5791200"/>
            <a:ext cx="6858000" cy="9906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301" name="Object 61"/>
          <p:cNvGraphicFramePr>
            <a:graphicFrameLocks noChangeAspect="1"/>
          </p:cNvGraphicFramePr>
          <p:nvPr/>
        </p:nvGraphicFramePr>
        <p:xfrm>
          <a:off x="381000" y="4876800"/>
          <a:ext cx="5410200" cy="898525"/>
        </p:xfrm>
        <a:graphic>
          <a:graphicData uri="http://schemas.openxmlformats.org/presentationml/2006/ole">
            <p:oleObj spid="_x0000_s10301" name="Equation" r:id="rId13" imgW="2374560" imgH="3934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0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0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10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10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nimBg="1"/>
      <p:bldP spid="10244" grpId="0" animBg="1"/>
      <p:bldP spid="52" grpId="0" animBg="1"/>
      <p:bldP spid="57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770</TotalTime>
  <Words>224</Words>
  <Application>Microsoft Office PowerPoint</Application>
  <PresentationFormat>On-screen Show (4:3)</PresentationFormat>
  <Paragraphs>34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Default Design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Hanford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Partial Fractions</dc:title>
  <dc:subject>Cal II</dc:subject>
  <dc:creator>Phong Chau</dc:creator>
  <cp:lastModifiedBy>Phong</cp:lastModifiedBy>
  <cp:revision>55</cp:revision>
  <dcterms:created xsi:type="dcterms:W3CDTF">2003-01-28T06:26:37Z</dcterms:created>
  <dcterms:modified xsi:type="dcterms:W3CDTF">2015-12-15T23:01:21Z</dcterms:modified>
</cp:coreProperties>
</file>