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75" r:id="rId3"/>
    <p:sldId id="274" r:id="rId4"/>
    <p:sldId id="278" r:id="rId5"/>
    <p:sldId id="277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FF"/>
    <a:srgbClr val="CCECFF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8" autoAdjust="0"/>
    <p:restoredTop sz="94728" autoAdjust="0"/>
  </p:normalViewPr>
  <p:slideViewPr>
    <p:cSldViewPr>
      <p:cViewPr varScale="1">
        <p:scale>
          <a:sx n="84" d="100"/>
          <a:sy n="84" d="100"/>
        </p:scale>
        <p:origin x="84" y="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image" Target="../media/image6.wmf"/><Relationship Id="rId7" Type="http://schemas.openxmlformats.org/officeDocument/2006/relationships/image" Target="../media/image10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image" Target="../media/image14.wmf"/><Relationship Id="rId7" Type="http://schemas.openxmlformats.org/officeDocument/2006/relationships/image" Target="../media/image18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6" Type="http://schemas.openxmlformats.org/officeDocument/2006/relationships/image" Target="../media/image17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C7EF17-E66B-43CF-8CB2-3BF6040BEE7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EE7811-55DD-40C5-80F1-B69D5CCFF06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EA1878-6825-45D8-AE8E-A94409C0F30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70109D-6869-48EF-88B3-3009990EA1B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2F9CA9-2F9A-4A78-91C2-E3DC85711DA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1631C1-93B4-4474-A860-B810E76B781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AA48F6-4946-4C24-B99D-2981B4E0B5F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02C5B-2286-4406-A475-8CC4709B223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2BC46A-26C8-4B0E-B7F0-D6A8F83BB31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DAD34A-3118-4665-9120-43F709AF8D0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DD939F-4A46-4D78-B119-E2905001364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10758B1F-8875-46CD-BC5F-0AB86EB69D7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13" Type="http://schemas.openxmlformats.org/officeDocument/2006/relationships/oleObject" Target="../embeddings/oleObject9.bin"/><Relationship Id="rId18" Type="http://schemas.openxmlformats.org/officeDocument/2006/relationships/image" Target="../media/image11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12" Type="http://schemas.openxmlformats.org/officeDocument/2006/relationships/image" Target="../media/image8.wmf"/><Relationship Id="rId17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0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5.bin"/><Relationship Id="rId15" Type="http://schemas.openxmlformats.org/officeDocument/2006/relationships/oleObject" Target="../embeddings/oleObject10.bin"/><Relationship Id="rId10" Type="http://schemas.openxmlformats.org/officeDocument/2006/relationships/image" Target="../media/image7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7.bin"/><Relationship Id="rId14" Type="http://schemas.openxmlformats.org/officeDocument/2006/relationships/image" Target="../media/image9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13" Type="http://schemas.openxmlformats.org/officeDocument/2006/relationships/oleObject" Target="../embeddings/oleObject17.bin"/><Relationship Id="rId18" Type="http://schemas.openxmlformats.org/officeDocument/2006/relationships/image" Target="../media/image19.w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12" Type="http://schemas.openxmlformats.org/officeDocument/2006/relationships/image" Target="../media/image16.wmf"/><Relationship Id="rId17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8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13.wmf"/><Relationship Id="rId11" Type="http://schemas.openxmlformats.org/officeDocument/2006/relationships/oleObject" Target="../embeddings/oleObject16.bin"/><Relationship Id="rId5" Type="http://schemas.openxmlformats.org/officeDocument/2006/relationships/oleObject" Target="../embeddings/oleObject13.bin"/><Relationship Id="rId15" Type="http://schemas.openxmlformats.org/officeDocument/2006/relationships/oleObject" Target="../embeddings/oleObject18.bin"/><Relationship Id="rId10" Type="http://schemas.openxmlformats.org/officeDocument/2006/relationships/image" Target="../media/image15.wmf"/><Relationship Id="rId4" Type="http://schemas.openxmlformats.org/officeDocument/2006/relationships/image" Target="../media/image12.wmf"/><Relationship Id="rId9" Type="http://schemas.openxmlformats.org/officeDocument/2006/relationships/oleObject" Target="../embeddings/oleObject15.bin"/><Relationship Id="rId14" Type="http://schemas.openxmlformats.org/officeDocument/2006/relationships/image" Target="../media/image1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1505860" y="1905000"/>
            <a:ext cx="6000361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7.5 </a:t>
            </a:r>
          </a:p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Strategy for Integration 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r>
              <a:rPr lang="en-US" altLang="en-US" sz="3200" b="1" kern="12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rPr>
              <a:t>Strategies for Integration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90600"/>
            <a:ext cx="8229600" cy="53340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dirty="0"/>
              <a:t>1) </a:t>
            </a:r>
            <a:r>
              <a:rPr lang="en-US" altLang="en-US" sz="2400" dirty="0">
                <a:latin typeface="Times New Roman" pitchFamily="18" charset="0"/>
              </a:rPr>
              <a:t>Simplify the integrand, if possible.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en-US" sz="2400" dirty="0"/>
              <a:t>Use algebra manipulation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en-US" sz="2400" dirty="0"/>
              <a:t>Use trig identities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800" dirty="0"/>
              <a:t>2) </a:t>
            </a:r>
            <a:r>
              <a:rPr lang="en-US" altLang="en-US" sz="2400" dirty="0">
                <a:latin typeface="Times New Roman" pitchFamily="18" charset="0"/>
              </a:rPr>
              <a:t>Look for a possible u-substitution</a:t>
            </a:r>
            <a:r>
              <a:rPr lang="en-US" altLang="en-US" sz="2800" dirty="0"/>
              <a:t>.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800" dirty="0"/>
              <a:t>3) </a:t>
            </a:r>
            <a:r>
              <a:rPr lang="en-US" altLang="en-US" sz="2400" dirty="0">
                <a:latin typeface="Times New Roman" pitchFamily="18" charset="0"/>
              </a:rPr>
              <a:t>Classify the integrand according to its form</a:t>
            </a:r>
            <a:r>
              <a:rPr lang="en-US" altLang="en-US" sz="2800" dirty="0"/>
              <a:t>.</a:t>
            </a:r>
          </a:p>
          <a:p>
            <a:pPr lvl="1"/>
            <a:r>
              <a:rPr lang="en-US" altLang="en-US" sz="2400" dirty="0"/>
              <a:t>Trig: get in terms of powers of sine and cosine, or tan and sec, or cot and </a:t>
            </a:r>
            <a:r>
              <a:rPr lang="en-US" altLang="en-US" sz="2400" dirty="0" err="1" smtClean="0"/>
              <a:t>csc</a:t>
            </a:r>
            <a:endParaRPr lang="en-US" altLang="en-US" sz="2400" dirty="0"/>
          </a:p>
          <a:p>
            <a:pPr lvl="1"/>
            <a:r>
              <a:rPr lang="en-US" altLang="en-US" sz="2400" dirty="0"/>
              <a:t>Rational: partial fractions</a:t>
            </a:r>
          </a:p>
          <a:p>
            <a:pPr lvl="1"/>
            <a:r>
              <a:rPr lang="en-US" altLang="en-US" sz="2400" dirty="0"/>
              <a:t>Radicals: use trig sub or rationalizing substitution</a:t>
            </a:r>
          </a:p>
          <a:p>
            <a:pPr lvl="1"/>
            <a:r>
              <a:rPr lang="en-US" altLang="en-US" sz="2400" dirty="0"/>
              <a:t>Inverse trig: Integration by Parts</a:t>
            </a:r>
          </a:p>
        </p:txBody>
      </p:sp>
      <p:sp>
        <p:nvSpPr>
          <p:cNvPr id="2" name="Rectangle 1"/>
          <p:cNvSpPr/>
          <p:nvPr/>
        </p:nvSpPr>
        <p:spPr>
          <a:xfrm>
            <a:off x="533400" y="5562600"/>
            <a:ext cx="8077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dirty="0" smtClean="0">
                <a:latin typeface="+mj-lt"/>
                <a:sym typeface="Wingdings" panose="05000000000000000000" pitchFamily="2" charset="2"/>
              </a:rPr>
              <a:t></a:t>
            </a:r>
            <a:r>
              <a:rPr lang="en-US" altLang="en-US" dirty="0">
                <a:latin typeface="+mj-lt"/>
                <a:sym typeface="Wingdings" panose="05000000000000000000" pitchFamily="2" charset="2"/>
              </a:rPr>
              <a:t>Use several methods</a:t>
            </a:r>
          </a:p>
        </p:txBody>
      </p:sp>
    </p:spTree>
    <p:extLst>
      <p:ext uri="{BB962C8B-B14F-4D97-AF65-F5344CB8AC3E}">
        <p14:creationId xmlns:p14="http://schemas.microsoft.com/office/powerpoint/2010/main" val="7296660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95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95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6" dur="1" fill="hold"/>
                                        <p:tgtEl>
                                          <p:spTgt spid="95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7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9" dur="1" fill="hold"/>
                                        <p:tgtEl>
                                          <p:spTgt spid="952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0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952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952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5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410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9871305"/>
              </p:ext>
            </p:extLst>
          </p:nvPr>
        </p:nvGraphicFramePr>
        <p:xfrm>
          <a:off x="1422400" y="1098550"/>
          <a:ext cx="1560513" cy="895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2" name="Equation" r:id="rId3" imgW="685800" imgH="393480" progId="Equation.3">
                  <p:embed/>
                </p:oleObj>
              </mc:Choice>
              <mc:Fallback>
                <p:oleObj name="Equation" r:id="rId3" imgW="68580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2400" y="1098550"/>
                        <a:ext cx="1560513" cy="895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0" y="3219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410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9523776"/>
              </p:ext>
            </p:extLst>
          </p:nvPr>
        </p:nvGraphicFramePr>
        <p:xfrm>
          <a:off x="1282699" y="3692526"/>
          <a:ext cx="2125663" cy="930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3" name="Equation" r:id="rId5" imgW="901440" imgH="393480" progId="Equation.3">
                  <p:embed/>
                </p:oleObj>
              </mc:Choice>
              <mc:Fallback>
                <p:oleObj name="Equation" r:id="rId5" imgW="90144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2699" y="3692526"/>
                        <a:ext cx="2125663" cy="930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4104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9609498"/>
              </p:ext>
            </p:extLst>
          </p:nvPr>
        </p:nvGraphicFramePr>
        <p:xfrm>
          <a:off x="1285875" y="2541588"/>
          <a:ext cx="2119313" cy="60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4" name="Equation" r:id="rId7" imgW="977760" imgH="279360" progId="Equation.3">
                  <p:embed/>
                </p:oleObj>
              </mc:Choice>
              <mc:Fallback>
                <p:oleObj name="Equation" r:id="rId7" imgW="977760" imgH="27936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5875" y="2541588"/>
                        <a:ext cx="2119313" cy="603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7" name="Rectangle 11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" name="TextBox 13"/>
          <p:cNvSpPr txBox="1"/>
          <p:nvPr/>
        </p:nvSpPr>
        <p:spPr>
          <a:xfrm>
            <a:off x="3429000" y="228600"/>
            <a:ext cx="228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4100" name="Object 4"/>
          <p:cNvGraphicFramePr>
            <a:graphicFrameLocks noChangeAspect="1"/>
          </p:cNvGraphicFramePr>
          <p:nvPr>
            <p:extLst/>
          </p:nvPr>
        </p:nvGraphicFramePr>
        <p:xfrm>
          <a:off x="1264401" y="1098551"/>
          <a:ext cx="1878013" cy="895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0" name="Equation" r:id="rId3" imgW="825480" imgH="393480" progId="Equation.3">
                  <p:embed/>
                </p:oleObj>
              </mc:Choice>
              <mc:Fallback>
                <p:oleObj name="Equation" r:id="rId3" imgW="8254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4401" y="1098551"/>
                        <a:ext cx="1878013" cy="895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0" y="3219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4102" name="Object 6"/>
          <p:cNvGraphicFramePr>
            <a:graphicFrameLocks noChangeAspect="1"/>
          </p:cNvGraphicFramePr>
          <p:nvPr>
            <p:extLst/>
          </p:nvPr>
        </p:nvGraphicFramePr>
        <p:xfrm>
          <a:off x="1186249" y="3702821"/>
          <a:ext cx="1587500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1" name="Equation" r:id="rId5" imgW="672840" imgH="279360" progId="Equation.3">
                  <p:embed/>
                </p:oleObj>
              </mc:Choice>
              <mc:Fallback>
                <p:oleObj name="Equation" r:id="rId5" imgW="67284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6249" y="3702821"/>
                        <a:ext cx="1587500" cy="660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4104" name="Object 8"/>
          <p:cNvGraphicFramePr>
            <a:graphicFrameLocks noChangeAspect="1"/>
          </p:cNvGraphicFramePr>
          <p:nvPr>
            <p:extLst/>
          </p:nvPr>
        </p:nvGraphicFramePr>
        <p:xfrm>
          <a:off x="1161535" y="2540794"/>
          <a:ext cx="2366962" cy="604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2" name="Equation" r:id="rId7" imgW="1091880" imgH="279360" progId="Equation.3">
                  <p:embed/>
                </p:oleObj>
              </mc:Choice>
              <mc:Fallback>
                <p:oleObj name="Equation" r:id="rId7" imgW="109188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1535" y="2540794"/>
                        <a:ext cx="2366962" cy="604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7" name="Rectangle 11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4106" name="Object 10"/>
          <p:cNvGraphicFramePr>
            <a:graphicFrameLocks noChangeAspect="1"/>
          </p:cNvGraphicFramePr>
          <p:nvPr>
            <p:extLst/>
          </p:nvPr>
        </p:nvGraphicFramePr>
        <p:xfrm>
          <a:off x="1223963" y="4984750"/>
          <a:ext cx="1751012" cy="833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3" name="Equation" r:id="rId9" imgW="825480" imgH="393480" progId="Equation.3">
                  <p:embed/>
                </p:oleObj>
              </mc:Choice>
              <mc:Fallback>
                <p:oleObj name="Equation" r:id="rId9" imgW="8254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3963" y="4984750"/>
                        <a:ext cx="1751012" cy="833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3"/>
          <p:cNvSpPr txBox="1"/>
          <p:nvPr/>
        </p:nvSpPr>
        <p:spPr>
          <a:xfrm>
            <a:off x="3429000" y="228600"/>
            <a:ext cx="228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Examples</a:t>
            </a:r>
          </a:p>
        </p:txBody>
      </p:sp>
      <p:graphicFrame>
        <p:nvGraphicFramePr>
          <p:cNvPr id="12" name="Object 10"/>
          <p:cNvGraphicFramePr>
            <a:graphicFrameLocks noChangeAspect="1"/>
          </p:cNvGraphicFramePr>
          <p:nvPr>
            <p:extLst/>
          </p:nvPr>
        </p:nvGraphicFramePr>
        <p:xfrm>
          <a:off x="5319712" y="2466976"/>
          <a:ext cx="2562225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4" name="Equation" r:id="rId11" imgW="1206360" imgH="279360" progId="Equation.3">
                  <p:embed/>
                </p:oleObj>
              </mc:Choice>
              <mc:Fallback>
                <p:oleObj name="Equation" r:id="rId11" imgW="120636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9712" y="2466976"/>
                        <a:ext cx="2562225" cy="590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0"/>
          <p:cNvGraphicFramePr>
            <a:graphicFrameLocks noChangeAspect="1"/>
          </p:cNvGraphicFramePr>
          <p:nvPr>
            <p:extLst/>
          </p:nvPr>
        </p:nvGraphicFramePr>
        <p:xfrm>
          <a:off x="5330009" y="3612716"/>
          <a:ext cx="2238375" cy="592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5" name="Equation" r:id="rId13" imgW="1054080" imgH="279360" progId="Equation.3">
                  <p:embed/>
                </p:oleObj>
              </mc:Choice>
              <mc:Fallback>
                <p:oleObj name="Equation" r:id="rId13" imgW="105408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0009" y="3612716"/>
                        <a:ext cx="2238375" cy="592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0"/>
          <p:cNvGraphicFramePr>
            <a:graphicFrameLocks noChangeAspect="1"/>
          </p:cNvGraphicFramePr>
          <p:nvPr>
            <p:extLst/>
          </p:nvPr>
        </p:nvGraphicFramePr>
        <p:xfrm>
          <a:off x="5346485" y="1250951"/>
          <a:ext cx="2317750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6" name="Equation" r:id="rId15" imgW="1091880" imgH="279360" progId="Equation.3">
                  <p:embed/>
                </p:oleObj>
              </mc:Choice>
              <mc:Fallback>
                <p:oleObj name="Equation" r:id="rId15" imgW="109188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6485" y="1250951"/>
                        <a:ext cx="2317750" cy="590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0"/>
          <p:cNvGraphicFramePr>
            <a:graphicFrameLocks noChangeAspect="1"/>
          </p:cNvGraphicFramePr>
          <p:nvPr>
            <p:extLst/>
          </p:nvPr>
        </p:nvGraphicFramePr>
        <p:xfrm>
          <a:off x="5334000" y="5046663"/>
          <a:ext cx="2238375" cy="592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7" name="Equation" r:id="rId17" imgW="1054080" imgH="279360" progId="Equation.3">
                  <p:embed/>
                </p:oleObj>
              </mc:Choice>
              <mc:Fallback>
                <p:oleObj name="Equation" r:id="rId17" imgW="105408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5046663"/>
                        <a:ext cx="2238375" cy="592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05619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410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4666521"/>
              </p:ext>
            </p:extLst>
          </p:nvPr>
        </p:nvGraphicFramePr>
        <p:xfrm>
          <a:off x="1190581" y="1148953"/>
          <a:ext cx="1819275" cy="1011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69" name="Equation" r:id="rId3" imgW="799920" imgH="444240" progId="Equation.3">
                  <p:embed/>
                </p:oleObj>
              </mc:Choice>
              <mc:Fallback>
                <p:oleObj name="Equation" r:id="rId3" imgW="79992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0581" y="1148953"/>
                        <a:ext cx="1819275" cy="1011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0" y="3219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410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4585116"/>
              </p:ext>
            </p:extLst>
          </p:nvPr>
        </p:nvGraphicFramePr>
        <p:xfrm>
          <a:off x="1190581" y="3518407"/>
          <a:ext cx="27559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70" name="Equation" r:id="rId5" imgW="1168200" imgH="419040" progId="Equation.3">
                  <p:embed/>
                </p:oleObj>
              </mc:Choice>
              <mc:Fallback>
                <p:oleObj name="Equation" r:id="rId5" imgW="116820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0581" y="3518407"/>
                        <a:ext cx="2755900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4104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0237977"/>
              </p:ext>
            </p:extLst>
          </p:nvPr>
        </p:nvGraphicFramePr>
        <p:xfrm>
          <a:off x="1193756" y="2584224"/>
          <a:ext cx="1816100" cy="604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71" name="Equation" r:id="rId7" imgW="838080" imgH="279360" progId="Equation.3">
                  <p:embed/>
                </p:oleObj>
              </mc:Choice>
              <mc:Fallback>
                <p:oleObj name="Equation" r:id="rId7" imgW="83808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3756" y="2584224"/>
                        <a:ext cx="1816100" cy="604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7" name="Rectangle 11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4106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6797470"/>
              </p:ext>
            </p:extLst>
          </p:nvPr>
        </p:nvGraphicFramePr>
        <p:xfrm>
          <a:off x="1190581" y="4918075"/>
          <a:ext cx="1671637" cy="968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72" name="Equation" r:id="rId9" imgW="787320" imgH="457200" progId="Equation.3">
                  <p:embed/>
                </p:oleObj>
              </mc:Choice>
              <mc:Fallback>
                <p:oleObj name="Equation" r:id="rId9" imgW="78732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0581" y="4918075"/>
                        <a:ext cx="1671637" cy="968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3"/>
          <p:cNvSpPr txBox="1"/>
          <p:nvPr/>
        </p:nvSpPr>
        <p:spPr>
          <a:xfrm>
            <a:off x="3429000" y="228600"/>
            <a:ext cx="228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Examples</a:t>
            </a:r>
          </a:p>
        </p:txBody>
      </p:sp>
      <p:graphicFrame>
        <p:nvGraphicFramePr>
          <p:cNvPr id="12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5616648"/>
              </p:ext>
            </p:extLst>
          </p:nvPr>
        </p:nvGraphicFramePr>
        <p:xfrm>
          <a:off x="5715000" y="2236589"/>
          <a:ext cx="1590675" cy="887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73" name="Equation" r:id="rId11" imgW="749160" imgH="419040" progId="Equation.3">
                  <p:embed/>
                </p:oleObj>
              </mc:Choice>
              <mc:Fallback>
                <p:oleObj name="Equation" r:id="rId11" imgW="74916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2236589"/>
                        <a:ext cx="1590675" cy="887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8086347"/>
              </p:ext>
            </p:extLst>
          </p:nvPr>
        </p:nvGraphicFramePr>
        <p:xfrm>
          <a:off x="5687218" y="4918075"/>
          <a:ext cx="1671637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74" name="Equation" r:id="rId13" imgW="787320" imgH="431640" progId="Equation.3">
                  <p:embed/>
                </p:oleObj>
              </mc:Choice>
              <mc:Fallback>
                <p:oleObj name="Equation" r:id="rId13" imgW="78732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87218" y="4918075"/>
                        <a:ext cx="1671637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2546403"/>
              </p:ext>
            </p:extLst>
          </p:nvPr>
        </p:nvGraphicFramePr>
        <p:xfrm>
          <a:off x="5715000" y="1094074"/>
          <a:ext cx="1616075" cy="912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75" name="Equation" r:id="rId15" imgW="761760" imgH="431640" progId="Equation.3">
                  <p:embed/>
                </p:oleObj>
              </mc:Choice>
              <mc:Fallback>
                <p:oleObj name="Equation" r:id="rId15" imgW="76176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1094074"/>
                        <a:ext cx="1616075" cy="912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1569848"/>
              </p:ext>
            </p:extLst>
          </p:nvPr>
        </p:nvGraphicFramePr>
        <p:xfrm>
          <a:off x="5662504" y="3411954"/>
          <a:ext cx="2455863" cy="930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76" name="Equation" r:id="rId17" imgW="1041120" imgH="393480" progId="Equation.3">
                  <p:embed/>
                </p:oleObj>
              </mc:Choice>
              <mc:Fallback>
                <p:oleObj name="Equation" r:id="rId17" imgW="104112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62504" y="3411954"/>
                        <a:ext cx="2455863" cy="930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79852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Default Design 2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817</TotalTime>
  <Words>86</Words>
  <Application>Microsoft Office PowerPoint</Application>
  <PresentationFormat>On-screen Show (4:3)</PresentationFormat>
  <Paragraphs>16</Paragraphs>
  <Slides>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Times New Roman</vt:lpstr>
      <vt:lpstr>Wingdings</vt:lpstr>
      <vt:lpstr>Default Design</vt:lpstr>
      <vt:lpstr>Microsoft Equation 3.0</vt:lpstr>
      <vt:lpstr>Equation</vt:lpstr>
      <vt:lpstr>PowerPoint Presentation</vt:lpstr>
      <vt:lpstr>Strategies for Integration</vt:lpstr>
      <vt:lpstr>PowerPoint Presentation</vt:lpstr>
      <vt:lpstr>PowerPoint Presentation</vt:lpstr>
      <vt:lpstr>PowerPoint Presentation</vt:lpstr>
    </vt:vector>
  </TitlesOfParts>
  <Company>Hanford High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Partial Fractions</dc:title>
  <dc:subject>Cal II</dc:subject>
  <dc:creator>Phong Chau</dc:creator>
  <cp:lastModifiedBy>Chau,Phong Quoc</cp:lastModifiedBy>
  <cp:revision>62</cp:revision>
  <dcterms:created xsi:type="dcterms:W3CDTF">2003-01-28T06:26:37Z</dcterms:created>
  <dcterms:modified xsi:type="dcterms:W3CDTF">2016-02-18T16:56:45Z</dcterms:modified>
</cp:coreProperties>
</file>