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66" r:id="rId4"/>
    <p:sldId id="271" r:id="rId5"/>
    <p:sldId id="272" r:id="rId6"/>
    <p:sldId id="270" r:id="rId7"/>
    <p:sldId id="273" r:id="rId8"/>
    <p:sldId id="261" r:id="rId9"/>
    <p:sldId id="268" r:id="rId10"/>
    <p:sldId id="262" r:id="rId11"/>
    <p:sldId id="27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CCECFF"/>
    <a:srgbClr val="221100"/>
    <a:srgbClr val="321900"/>
    <a:srgbClr val="542A00"/>
    <a:srgbClr val="CC99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74" autoAdjust="0"/>
    <p:restoredTop sz="90929"/>
  </p:normalViewPr>
  <p:slideViewPr>
    <p:cSldViewPr>
      <p:cViewPr varScale="1">
        <p:scale>
          <a:sx n="106" d="100"/>
          <a:sy n="106" d="100"/>
        </p:scale>
        <p:origin x="14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B684-B2FD-4EE8-ABE5-72ECDF0551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2E345-E4C2-4DEC-B40F-1E48FB1E75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CEED6-1B7F-4466-896A-0BCABDE557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22E1A-AEAF-4094-8BFF-850C28DE07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9C975-9885-49C3-A33B-39650A4BCA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30607-7A28-4AE7-A39F-4C271BC659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ADD24-BAC4-4054-983C-46B8F8AB9B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BB0B9-D921-40D8-9EA7-71CF5001C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4984B-8A17-47F3-A4AF-3F39D60C40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D699D-5B59-479B-B465-0C368F259F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EFEE8-AB4F-4AF7-A8B3-2F51AAD792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FC59A7C-CCDD-445A-A2A4-4D6671420D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30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9.wmf"/><Relationship Id="rId20" Type="http://schemas.openxmlformats.org/officeDocument/2006/relationships/image" Target="../media/image31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23.bin"/><Relationship Id="rId5" Type="http://schemas.openxmlformats.org/officeDocument/2006/relationships/image" Target="../media/image32.wmf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0.wmf"/><Relationship Id="rId3" Type="http://schemas.openxmlformats.org/officeDocument/2006/relationships/image" Target="../media/image22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219200" y="1828800"/>
            <a:ext cx="6858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7.8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Improper </a:t>
            </a:r>
            <a:r>
              <a:rPr lang="en-US" sz="4000" b="1" dirty="0">
                <a:solidFill>
                  <a:srgbClr val="FF0000"/>
                </a:solidFill>
              </a:rPr>
              <a:t>Integrals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533400" y="914400"/>
          <a:ext cx="1600200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7" name="Equation" r:id="rId3" imgW="672840" imgH="520560" progId="">
                  <p:embed/>
                </p:oleObj>
              </mc:Choice>
              <mc:Fallback>
                <p:oleObj name="Equation" r:id="rId3" imgW="672840" imgH="5205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14400"/>
                        <a:ext cx="1600200" cy="123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8" name="Picture 12" descr="H95JVE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76200"/>
            <a:ext cx="3733800" cy="2915433"/>
          </a:xfrm>
          <a:prstGeom prst="rect">
            <a:avLst/>
          </a:prstGeom>
          <a:noFill/>
        </p:spPr>
      </p:pic>
      <p:pic>
        <p:nvPicPr>
          <p:cNvPr id="9229" name="Picture 13" descr="H95JVE0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76200"/>
            <a:ext cx="3733800" cy="2915433"/>
          </a:xfrm>
          <a:prstGeom prst="rect">
            <a:avLst/>
          </a:prstGeom>
          <a:noFill/>
        </p:spPr>
      </p:pic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2362200" y="914400"/>
          <a:ext cx="2446338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8" name="Equation" r:id="rId7" imgW="1028520" imgH="368280" progId="">
                  <p:embed/>
                </p:oleObj>
              </mc:Choice>
              <mc:Fallback>
                <p:oleObj name="Equation" r:id="rId7" imgW="1028520" imgH="36828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14400"/>
                        <a:ext cx="2446338" cy="87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2" name="Object 16"/>
          <p:cNvGraphicFramePr>
            <a:graphicFrameLocks noChangeAspect="1"/>
          </p:cNvGraphicFramePr>
          <p:nvPr/>
        </p:nvGraphicFramePr>
        <p:xfrm>
          <a:off x="228600" y="2303463"/>
          <a:ext cx="594995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9" name="Equation" r:id="rId9" imgW="2501640" imgH="380880" progId="">
                  <p:embed/>
                </p:oleObj>
              </mc:Choice>
              <mc:Fallback>
                <p:oleObj name="Equation" r:id="rId9" imgW="2501640" imgH="38088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303463"/>
                        <a:ext cx="594995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228600" y="3276600"/>
          <a:ext cx="4862512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0" name="Equation" r:id="rId11" imgW="2044440" imgH="482400" progId="">
                  <p:embed/>
                </p:oleObj>
              </mc:Choice>
              <mc:Fallback>
                <p:oleObj name="Equation" r:id="rId11" imgW="2044440" imgH="482400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276600"/>
                        <a:ext cx="4862512" cy="1146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15900" y="4465638"/>
          <a:ext cx="7521575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1" name="Equation" r:id="rId13" imgW="3162240" imgH="507960" progId="">
                  <p:embed/>
                </p:oleObj>
              </mc:Choice>
              <mc:Fallback>
                <p:oleObj name="Equation" r:id="rId13" imgW="3162240" imgH="507960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4465638"/>
                        <a:ext cx="7521575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9"/>
          <p:cNvGrpSpPr>
            <a:grpSpLocks/>
          </p:cNvGrpSpPr>
          <p:nvPr/>
        </p:nvGrpSpPr>
        <p:grpSpPr bwMode="auto">
          <a:xfrm>
            <a:off x="1400175" y="4343400"/>
            <a:ext cx="1470025" cy="1143000"/>
            <a:chOff x="1056" y="2592"/>
            <a:chExt cx="926" cy="720"/>
          </a:xfrm>
        </p:grpSpPr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1056" y="2784"/>
              <a:ext cx="720" cy="52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" name="Object 18"/>
            <p:cNvGraphicFramePr>
              <a:graphicFrameLocks noChangeAspect="1"/>
            </p:cNvGraphicFramePr>
            <p:nvPr/>
          </p:nvGraphicFramePr>
          <p:xfrm>
            <a:off x="1776" y="2592"/>
            <a:ext cx="206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02" name="Equation" r:id="rId15" imgW="126720" imgH="177480" progId="">
                    <p:embed/>
                  </p:oleObj>
                </mc:Choice>
                <mc:Fallback>
                  <p:oleObj name="Equation" r:id="rId15" imgW="126720" imgH="177480" progId="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2592"/>
                          <a:ext cx="206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6102350" y="4191000"/>
            <a:ext cx="1470025" cy="1143000"/>
            <a:chOff x="1056" y="2592"/>
            <a:chExt cx="926" cy="720"/>
          </a:xfrm>
        </p:grpSpPr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V="1">
              <a:off x="1056" y="2784"/>
              <a:ext cx="720" cy="52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3" name="Object 22"/>
            <p:cNvGraphicFramePr>
              <a:graphicFrameLocks noChangeAspect="1"/>
            </p:cNvGraphicFramePr>
            <p:nvPr/>
          </p:nvGraphicFramePr>
          <p:xfrm>
            <a:off x="1776" y="2592"/>
            <a:ext cx="206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03" name="Equation" r:id="rId17" imgW="126720" imgH="177480" progId="">
                    <p:embed/>
                  </p:oleObj>
                </mc:Choice>
                <mc:Fallback>
                  <p:oleObj name="Equation" r:id="rId17" imgW="126720" imgH="177480" progId="">
                    <p:embed/>
                    <p:pic>
                      <p:nvPicPr>
                        <p:cNvPr id="0" name="Picture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2592"/>
                          <a:ext cx="206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214313" y="5867400"/>
          <a:ext cx="154146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4" name="Equation" r:id="rId19" imgW="647640" imgH="215640" progId="">
                  <p:embed/>
                </p:oleObj>
              </mc:Choice>
              <mc:Fallback>
                <p:oleObj name="Equation" r:id="rId19" imgW="647640" imgH="21564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5867400"/>
                        <a:ext cx="1541462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AutoShape 24"/>
          <p:cNvSpPr>
            <a:spLocks noChangeArrowheads="1"/>
          </p:cNvSpPr>
          <p:nvPr/>
        </p:nvSpPr>
        <p:spPr bwMode="auto">
          <a:xfrm>
            <a:off x="152400" y="5791200"/>
            <a:ext cx="1676400" cy="76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Box 13"/>
          <p:cNvSpPr txBox="1"/>
          <p:nvPr/>
        </p:nvSpPr>
        <p:spPr>
          <a:xfrm>
            <a:off x="3429000" y="152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281871"/>
              </p:ext>
            </p:extLst>
          </p:nvPr>
        </p:nvGraphicFramePr>
        <p:xfrm>
          <a:off x="2938463" y="2971800"/>
          <a:ext cx="1874837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Equation" r:id="rId3" imgW="723600" imgH="393480" progId="Equation.3">
                  <p:embed/>
                </p:oleObj>
              </mc:Choice>
              <mc:Fallback>
                <p:oleObj name="Equation" r:id="rId3" imgW="723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8463" y="2971800"/>
                        <a:ext cx="1874837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806144"/>
              </p:ext>
            </p:extLst>
          </p:nvPr>
        </p:nvGraphicFramePr>
        <p:xfrm>
          <a:off x="3200400" y="1371600"/>
          <a:ext cx="1600200" cy="953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Equation" r:id="rId5" imgW="596880" imgH="355320" progId="Equation.3">
                  <p:embed/>
                </p:oleObj>
              </mc:Choice>
              <mc:Fallback>
                <p:oleObj name="Equation" r:id="rId5" imgW="5968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371600"/>
                        <a:ext cx="1600200" cy="9534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13"/>
          <p:cNvSpPr txBox="1"/>
          <p:nvPr/>
        </p:nvSpPr>
        <p:spPr>
          <a:xfrm>
            <a:off x="3429000" y="3048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426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62000" y="762000"/>
            <a:ext cx="7788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Until now we have been finding integrals of </a:t>
            </a:r>
            <a:r>
              <a:rPr lang="en-US" u="sng" dirty="0">
                <a:solidFill>
                  <a:schemeClr val="accent6"/>
                </a:solidFill>
              </a:rPr>
              <a:t>continuous</a:t>
            </a:r>
            <a:r>
              <a:rPr lang="en-US" dirty="0"/>
              <a:t> functions over </a:t>
            </a:r>
            <a:r>
              <a:rPr lang="en-US" u="sng" dirty="0">
                <a:solidFill>
                  <a:schemeClr val="accent6"/>
                </a:solidFill>
              </a:rPr>
              <a:t>closed</a:t>
            </a:r>
            <a:r>
              <a:rPr lang="en-US" dirty="0"/>
              <a:t> intervals.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85800" y="1828800"/>
            <a:ext cx="7483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Sometimes we can find integrals for functions where the function </a:t>
            </a:r>
            <a:r>
              <a:rPr lang="en-US" dirty="0" smtClean="0"/>
              <a:t>is discontinuous or </a:t>
            </a:r>
            <a:r>
              <a:rPr lang="en-US" dirty="0"/>
              <a:t>the limits are infinite.  These are called </a:t>
            </a:r>
            <a:r>
              <a:rPr lang="en-US" u="sng" dirty="0">
                <a:solidFill>
                  <a:srgbClr val="FF0000"/>
                </a:solidFill>
              </a:rPr>
              <a:t>improper integrals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Type 1:  Infinite Intervals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</a:rPr>
              <a:t>Consider </a:t>
            </a:r>
          </a:p>
          <a:p>
            <a:endParaRPr lang="en-US" sz="2800" dirty="0"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We calculate</a:t>
            </a:r>
          </a:p>
          <a:p>
            <a:endParaRPr lang="en-US" sz="2800" dirty="0"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Now we take the limit as </a:t>
            </a:r>
            <a:r>
              <a:rPr lang="en-US" sz="2800" i="1" dirty="0">
                <a:latin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</a:rPr>
              <a:t>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∞</a:t>
            </a:r>
            <a:r>
              <a:rPr lang="en-US" sz="2800" dirty="0">
                <a:latin typeface="Times New Roman" pitchFamily="18" charset="0"/>
              </a:rPr>
              <a:t> </a:t>
            </a:r>
          </a:p>
          <a:p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So we say	       </a:t>
            </a:r>
            <a:r>
              <a:rPr lang="en-US" sz="2800" dirty="0" smtClean="0">
                <a:latin typeface="Times New Roman" pitchFamily="18" charset="0"/>
              </a:rPr>
              <a:t>         </a:t>
            </a:r>
            <a:r>
              <a:rPr lang="en-US" sz="2800" dirty="0" smtClean="0">
                <a:solidFill>
                  <a:schemeClr val="accent6"/>
                </a:solidFill>
                <a:latin typeface="Times New Roman" pitchFamily="18" charset="0"/>
              </a:rPr>
              <a:t>converges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</a:rPr>
              <a:t>to 1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421412"/>
              </p:ext>
            </p:extLst>
          </p:nvPr>
        </p:nvGraphicFramePr>
        <p:xfrm>
          <a:off x="2667000" y="838200"/>
          <a:ext cx="12192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4" name="Equation" r:id="rId3" imgW="571320" imgH="393480" progId="Equation.3">
                  <p:embed/>
                </p:oleObj>
              </mc:Choice>
              <mc:Fallback>
                <p:oleObj name="Equation" r:id="rId3" imgW="5713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838200"/>
                        <a:ext cx="1219200" cy="83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3200400" y="1905000"/>
          <a:ext cx="32766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5" name="Equation" r:id="rId5" imgW="1803400" imgH="482600" progId="Equation.3">
                  <p:embed/>
                </p:oleObj>
              </mc:Choice>
              <mc:Fallback>
                <p:oleObj name="Equation" r:id="rId5" imgW="1803400" imgH="482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905000"/>
                        <a:ext cx="327660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800600" y="3429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2376488" y="3810000"/>
          <a:ext cx="475615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6" name="Equation" r:id="rId7" imgW="1917360" imgH="431640" progId="">
                  <p:embed/>
                </p:oleObj>
              </mc:Choice>
              <mc:Fallback>
                <p:oleObj name="Equation" r:id="rId7" imgW="1917360" imgH="43164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488" y="3810000"/>
                        <a:ext cx="4756150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2438400" y="5029200"/>
          <a:ext cx="1219200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7" name="Equation" r:id="rId9" imgW="571252" imgH="393529" progId="Equation.3">
                  <p:embed/>
                </p:oleObj>
              </mc:Choice>
              <mc:Fallback>
                <p:oleObj name="Equation" r:id="rId9" imgW="571252" imgH="393529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029200"/>
                        <a:ext cx="1219200" cy="83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Type 1: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Infinite Intervals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981200" y="1204239"/>
                <a:ext cx="4255818" cy="8377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p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204239"/>
                <a:ext cx="4255818" cy="83773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823109" y="2632442"/>
                <a:ext cx="4572000" cy="8377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p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3109" y="2632442"/>
                <a:ext cx="4572000" cy="8377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513679"/>
              </p:ext>
            </p:extLst>
          </p:nvPr>
        </p:nvGraphicFramePr>
        <p:xfrm>
          <a:off x="1600200" y="4267200"/>
          <a:ext cx="5334000" cy="821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Equation" r:id="rId5" imgW="2286000" imgH="355320" progId="Equation.3">
                  <p:embed/>
                </p:oleObj>
              </mc:Choice>
              <mc:Fallback>
                <p:oleObj name="Equation" r:id="rId5" imgW="22860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267200"/>
                        <a:ext cx="5334000" cy="8215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426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8" name="Object 4"/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1442147700"/>
              </p:ext>
            </p:extLst>
          </p:nvPr>
        </p:nvGraphicFramePr>
        <p:xfrm>
          <a:off x="2527972" y="1524000"/>
          <a:ext cx="2044028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Equation" r:id="rId3" imgW="749160" imgH="393480" progId="Equation.3">
                  <p:embed/>
                </p:oleObj>
              </mc:Choice>
              <mc:Fallback>
                <p:oleObj name="Equation" r:id="rId3" imgW="749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972" y="1524000"/>
                        <a:ext cx="2044028" cy="1074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964936"/>
              </p:ext>
            </p:extLst>
          </p:nvPr>
        </p:nvGraphicFramePr>
        <p:xfrm>
          <a:off x="2527972" y="3124200"/>
          <a:ext cx="187207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0" name="Equation" r:id="rId5" imgW="609480" imgH="355320" progId="">
                  <p:embed/>
                </p:oleObj>
              </mc:Choice>
              <mc:Fallback>
                <p:oleObj name="Equation" r:id="rId5" imgW="609480" imgH="3553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972" y="3124200"/>
                        <a:ext cx="1872072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13"/>
          <p:cNvSpPr txBox="1"/>
          <p:nvPr/>
        </p:nvSpPr>
        <p:spPr>
          <a:xfrm>
            <a:off x="3429000" y="3048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675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Type 2: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Discontinous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Integrands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</a:rPr>
              <a:t>Consider</a:t>
            </a:r>
            <a:endParaRPr lang="en-US" sz="2800" dirty="0">
              <a:latin typeface="Times New Roman" pitchFamily="18" charset="0"/>
            </a:endParaRPr>
          </a:p>
          <a:p>
            <a:endParaRPr lang="en-US" dirty="0">
              <a:latin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</a:rPr>
              <a:t>In this case we may have a finite interval, but the function may be unbounded somewhere on the interval since it has a vertical </a:t>
            </a:r>
            <a:r>
              <a:rPr lang="en-US" sz="2800" dirty="0">
                <a:latin typeface="Times New Roman" pitchFamily="18" charset="0"/>
              </a:rPr>
              <a:t>asymptote at 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</a:rPr>
              <a:t> = 0 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514600" y="990600"/>
          <a:ext cx="129540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0" name="Equation" r:id="rId3" imgW="571252" imgH="418918" progId="Equation.3">
                  <p:embed/>
                </p:oleObj>
              </mc:Choice>
              <mc:Fallback>
                <p:oleObj name="Equation" r:id="rId3" imgW="571252" imgH="418918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990600"/>
                        <a:ext cx="1295400" cy="95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3733801"/>
            <a:ext cx="8229600" cy="274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We compute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Now we take the limit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So   </a:t>
            </a:r>
            <a:r>
              <a:rPr lang="en-US" sz="2800" kern="0" dirty="0" smtClean="0">
                <a:latin typeface="Times New Roman" pitchFamily="18" charset="0"/>
              </a:rPr>
              <a:t>		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converges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to 2 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3581400" y="3429000"/>
          <a:ext cx="2971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1" name="Equation" r:id="rId5" imgW="1257300" imgH="419100" progId="Equation.3">
                  <p:embed/>
                </p:oleObj>
              </mc:Choice>
              <mc:Fallback>
                <p:oleObj name="Equation" r:id="rId5" imgW="1257300" imgH="4191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429000"/>
                        <a:ext cx="29718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19400" y="4724400"/>
          <a:ext cx="5118082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2" name="Equation" r:id="rId7" imgW="2032000" imgH="419100" progId="Equation.3">
                  <p:embed/>
                </p:oleObj>
              </mc:Choice>
              <mc:Fallback>
                <p:oleObj name="Equation" r:id="rId7" imgW="2032000" imgH="4191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724400"/>
                        <a:ext cx="5118082" cy="1058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1676400" y="5654341"/>
          <a:ext cx="1219200" cy="895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3" name="Equation" r:id="rId9" imgW="571252" imgH="418918" progId="Equation.3">
                  <p:embed/>
                </p:oleObj>
              </mc:Choice>
              <mc:Fallback>
                <p:oleObj name="Equation" r:id="rId9" imgW="571252" imgH="418918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654341"/>
                        <a:ext cx="1219200" cy="8956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Type 2: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Discontinuous Integrands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981200" y="1589133"/>
                <a:ext cx="4255818" cy="8628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nary>
                            <m:nary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p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589133"/>
                <a:ext cx="4255818" cy="8628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823109" y="3214688"/>
                <a:ext cx="4572000" cy="8377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nary>
                            <m:nary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p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3109" y="3214688"/>
                <a:ext cx="4572000" cy="8377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532070"/>
              </p:ext>
            </p:extLst>
          </p:nvPr>
        </p:nvGraphicFramePr>
        <p:xfrm>
          <a:off x="1560377" y="5012128"/>
          <a:ext cx="509746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Equation" r:id="rId5" imgW="2184120" imgH="355320" progId="Equation.3">
                  <p:embed/>
                </p:oleObj>
              </mc:Choice>
              <mc:Fallback>
                <p:oleObj name="Equation" r:id="rId5" imgW="21841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377" y="5012128"/>
                        <a:ext cx="5097463" cy="822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966442"/>
            <a:ext cx="8229600" cy="383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 smtClean="0">
                <a:latin typeface="Times New Roman" pitchFamily="18" charset="0"/>
              </a:rPr>
              <a:t>If </a:t>
            </a:r>
            <a:r>
              <a:rPr lang="en-US" sz="2800" i="1" kern="0" dirty="0" smtClean="0">
                <a:latin typeface="Times New Roman" pitchFamily="18" charset="0"/>
              </a:rPr>
              <a:t>f</a:t>
            </a:r>
            <a:r>
              <a:rPr lang="en-US" sz="2800" kern="0" dirty="0" smtClean="0">
                <a:latin typeface="Times New Roman" pitchFamily="18" charset="0"/>
              </a:rPr>
              <a:t> is continuous on [</a:t>
            </a:r>
            <a:r>
              <a:rPr lang="en-US" sz="2800" kern="0" dirty="0" err="1" smtClean="0">
                <a:latin typeface="Times New Roman" pitchFamily="18" charset="0"/>
              </a:rPr>
              <a:t>a,b</a:t>
            </a:r>
            <a:r>
              <a:rPr lang="en-US" sz="2800" kern="0" dirty="0" smtClean="0">
                <a:latin typeface="Times New Roman" pitchFamily="18" charset="0"/>
              </a:rPr>
              <a:t>) and is </a:t>
            </a:r>
            <a:r>
              <a:rPr lang="en-US" sz="2800" u="sng" kern="0" dirty="0" smtClean="0">
                <a:solidFill>
                  <a:srgbClr val="0000FF"/>
                </a:solidFill>
                <a:latin typeface="Times New Roman" pitchFamily="18" charset="0"/>
              </a:rPr>
              <a:t>discontinuous</a:t>
            </a:r>
            <a:r>
              <a:rPr lang="en-US" sz="2800" kern="0" dirty="0" smtClean="0">
                <a:latin typeface="Times New Roman" pitchFamily="18" charset="0"/>
              </a:rPr>
              <a:t> at </a:t>
            </a:r>
            <a:r>
              <a:rPr lang="en-US" sz="2800" b="1" i="1" kern="0" dirty="0" smtClean="0">
                <a:latin typeface="Times New Roman" pitchFamily="18" charset="0"/>
              </a:rPr>
              <a:t>b</a:t>
            </a:r>
            <a:r>
              <a:rPr lang="en-US" sz="2800" kern="0" dirty="0" smtClean="0">
                <a:latin typeface="Times New Roman" pitchFamily="18" charset="0"/>
              </a:rPr>
              <a:t>, then</a:t>
            </a:r>
          </a:p>
          <a:p>
            <a:endParaRPr lang="en-US" sz="2800" kern="0" dirty="0" smtClean="0">
              <a:latin typeface="Times New Roman" pitchFamily="18" charset="0"/>
            </a:endParaRPr>
          </a:p>
          <a:p>
            <a:r>
              <a:rPr lang="en-US" sz="2800" kern="0" dirty="0">
                <a:latin typeface="Times New Roman" pitchFamily="18" charset="0"/>
              </a:rPr>
              <a:t>If </a:t>
            </a:r>
            <a:r>
              <a:rPr lang="en-US" sz="2800" i="1" kern="0" dirty="0">
                <a:latin typeface="Times New Roman" pitchFamily="18" charset="0"/>
              </a:rPr>
              <a:t>f</a:t>
            </a:r>
            <a:r>
              <a:rPr lang="en-US" sz="2800" kern="0" dirty="0">
                <a:latin typeface="Times New Roman" pitchFamily="18" charset="0"/>
              </a:rPr>
              <a:t> is continuous on </a:t>
            </a:r>
            <a:r>
              <a:rPr lang="en-US" sz="2800" kern="0" dirty="0" smtClean="0">
                <a:latin typeface="Times New Roman" pitchFamily="18" charset="0"/>
              </a:rPr>
              <a:t>(</a:t>
            </a:r>
            <a:r>
              <a:rPr lang="en-US" sz="2800" kern="0" dirty="0" err="1" smtClean="0">
                <a:latin typeface="Times New Roman" pitchFamily="18" charset="0"/>
              </a:rPr>
              <a:t>a,b</a:t>
            </a:r>
            <a:r>
              <a:rPr lang="en-US" sz="2800" kern="0" dirty="0" smtClean="0">
                <a:latin typeface="Times New Roman" pitchFamily="18" charset="0"/>
              </a:rPr>
              <a:t>] </a:t>
            </a:r>
            <a:r>
              <a:rPr lang="en-US" sz="2800" kern="0" dirty="0">
                <a:latin typeface="Times New Roman" pitchFamily="18" charset="0"/>
              </a:rPr>
              <a:t>and is </a:t>
            </a:r>
            <a:r>
              <a:rPr lang="en-US" sz="2800" u="sng" kern="0" dirty="0">
                <a:solidFill>
                  <a:srgbClr val="0000FF"/>
                </a:solidFill>
                <a:latin typeface="Times New Roman" pitchFamily="18" charset="0"/>
              </a:rPr>
              <a:t>discontinuous</a:t>
            </a:r>
            <a:r>
              <a:rPr lang="en-US" sz="2800" kern="0" dirty="0">
                <a:latin typeface="Times New Roman" pitchFamily="18" charset="0"/>
              </a:rPr>
              <a:t> at </a:t>
            </a:r>
            <a:r>
              <a:rPr lang="en-US" sz="2800" b="1" i="1" kern="0" dirty="0" smtClean="0">
                <a:latin typeface="Times New Roman" pitchFamily="18" charset="0"/>
              </a:rPr>
              <a:t>a</a:t>
            </a:r>
            <a:r>
              <a:rPr lang="en-US" sz="2800" kern="0" dirty="0" smtClean="0">
                <a:latin typeface="Times New Roman" pitchFamily="18" charset="0"/>
              </a:rPr>
              <a:t>, </a:t>
            </a:r>
            <a:r>
              <a:rPr lang="en-US" sz="2800" kern="0" dirty="0">
                <a:latin typeface="Times New Roman" pitchFamily="18" charset="0"/>
              </a:rPr>
              <a:t>then</a:t>
            </a:r>
          </a:p>
          <a:p>
            <a:endParaRPr lang="en-US" sz="2800" kern="0" dirty="0" smtClean="0">
              <a:latin typeface="Times New Roman" pitchFamily="18" charset="0"/>
            </a:endParaRPr>
          </a:p>
          <a:p>
            <a:endParaRPr lang="en-US" sz="2800" kern="0" dirty="0" smtClean="0">
              <a:latin typeface="Times New Roman" pitchFamily="18" charset="0"/>
            </a:endParaRPr>
          </a:p>
          <a:p>
            <a:r>
              <a:rPr lang="en-US" sz="2800" kern="0" dirty="0">
                <a:latin typeface="Times New Roman" pitchFamily="18" charset="0"/>
              </a:rPr>
              <a:t>If </a:t>
            </a:r>
            <a:r>
              <a:rPr lang="en-US" sz="2800" i="1" kern="0" dirty="0">
                <a:latin typeface="Times New Roman" pitchFamily="18" charset="0"/>
              </a:rPr>
              <a:t>f</a:t>
            </a:r>
            <a:r>
              <a:rPr lang="en-US" sz="2800" kern="0" dirty="0">
                <a:latin typeface="Times New Roman" pitchFamily="18" charset="0"/>
              </a:rPr>
              <a:t> is </a:t>
            </a:r>
            <a:r>
              <a:rPr lang="en-US" sz="2800" u="sng" kern="0" dirty="0" smtClean="0">
                <a:solidFill>
                  <a:srgbClr val="0000FF"/>
                </a:solidFill>
                <a:latin typeface="Times New Roman" pitchFamily="18" charset="0"/>
              </a:rPr>
              <a:t>discontinuous</a:t>
            </a:r>
            <a:r>
              <a:rPr lang="en-US" sz="2800" kern="0" dirty="0" smtClean="0">
                <a:latin typeface="Times New Roman" pitchFamily="18" charset="0"/>
              </a:rPr>
              <a:t> </a:t>
            </a:r>
            <a:r>
              <a:rPr lang="en-US" sz="2800" kern="0" dirty="0">
                <a:latin typeface="Times New Roman" pitchFamily="18" charset="0"/>
              </a:rPr>
              <a:t>at </a:t>
            </a:r>
            <a:r>
              <a:rPr lang="en-US" sz="2800" b="1" i="1" kern="0" dirty="0" smtClean="0">
                <a:latin typeface="Times New Roman" pitchFamily="18" charset="0"/>
              </a:rPr>
              <a:t>c</a:t>
            </a:r>
            <a:r>
              <a:rPr lang="en-US" sz="2800" kern="0" dirty="0" smtClean="0">
                <a:latin typeface="Times New Roman" pitchFamily="18" charset="0"/>
              </a:rPr>
              <a:t>, where </a:t>
            </a:r>
            <a:r>
              <a:rPr lang="en-US" sz="2800" i="1" kern="0" dirty="0" smtClean="0">
                <a:latin typeface="Times New Roman" pitchFamily="18" charset="0"/>
              </a:rPr>
              <a:t>c</a:t>
            </a:r>
            <a:r>
              <a:rPr lang="en-US" sz="2800" kern="0" dirty="0" smtClean="0">
                <a:latin typeface="Times New Roman" pitchFamily="18" charset="0"/>
              </a:rPr>
              <a:t> is in [</a:t>
            </a:r>
            <a:r>
              <a:rPr lang="en-US" sz="2800" kern="0" dirty="0" err="1" smtClean="0">
                <a:latin typeface="Times New Roman" pitchFamily="18" charset="0"/>
              </a:rPr>
              <a:t>a,b</a:t>
            </a:r>
            <a:r>
              <a:rPr lang="en-US" sz="2800" kern="0" dirty="0" smtClean="0">
                <a:latin typeface="Times New Roman" pitchFamily="18" charset="0"/>
              </a:rPr>
              <a:t>], then</a:t>
            </a:r>
            <a:endParaRPr lang="en-US" sz="2800" kern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53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907IH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28600"/>
            <a:ext cx="5486400" cy="3657600"/>
          </a:xfrm>
          <a:prstGeom prst="rect">
            <a:avLst/>
          </a:prstGeom>
          <a:noFill/>
        </p:spPr>
      </p:pic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939800" y="893763"/>
          <a:ext cx="909638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7" name="Equation" r:id="rId4" imgW="355320" imgH="393480" progId="">
                  <p:embed/>
                </p:oleObj>
              </mc:Choice>
              <mc:Fallback>
                <p:oleObj name="Equation" r:id="rId4" imgW="355320" imgH="3934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893763"/>
                        <a:ext cx="909638" cy="1011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533400" y="3417887"/>
          <a:ext cx="189706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Equation" r:id="rId6" imgW="711000" imgH="317160" progId="">
                  <p:embed/>
                </p:oleObj>
              </mc:Choice>
              <mc:Fallback>
                <p:oleObj name="Equation" r:id="rId6" imgW="711000" imgH="31716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417887"/>
                        <a:ext cx="1897063" cy="84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533400" y="4510087"/>
          <a:ext cx="2778125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Equation" r:id="rId8" imgW="1041120" imgH="279360" progId="">
                  <p:embed/>
                </p:oleObj>
              </mc:Choice>
              <mc:Fallback>
                <p:oleObj name="Equation" r:id="rId8" imgW="1041120" imgH="27936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10087"/>
                        <a:ext cx="2778125" cy="74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533400" y="5410200"/>
          <a:ext cx="1930400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Equation" r:id="rId10" imgW="723600" imgH="393480" progId="">
                  <p:embed/>
                </p:oleObj>
              </mc:Choice>
              <mc:Fallback>
                <p:oleObj name="Equation" r:id="rId10" imgW="723600" imgH="39348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410200"/>
                        <a:ext cx="1930400" cy="1052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3048000" y="5867400"/>
          <a:ext cx="74453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Equation" r:id="rId12" imgW="279360" imgH="126720" progId="">
                  <p:embed/>
                </p:oleObj>
              </mc:Choice>
              <mc:Fallback>
                <p:oleObj name="Equation" r:id="rId12" imgW="279360" imgH="12672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867400"/>
                        <a:ext cx="744538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2895600" y="5715000"/>
            <a:ext cx="990600" cy="609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556125" y="5754688"/>
            <a:ext cx="316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This integral </a:t>
            </a:r>
            <a:r>
              <a:rPr lang="en-US" u="sng" dirty="0">
                <a:solidFill>
                  <a:srgbClr val="FF0000"/>
                </a:solidFill>
              </a:rPr>
              <a:t>diverges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8205" name="Freeform 13"/>
          <p:cNvSpPr>
            <a:spLocks/>
          </p:cNvSpPr>
          <p:nvPr/>
        </p:nvSpPr>
        <p:spPr bwMode="auto">
          <a:xfrm>
            <a:off x="1143000" y="3048000"/>
            <a:ext cx="2667000" cy="1047750"/>
          </a:xfrm>
          <a:custGeom>
            <a:avLst/>
            <a:gdLst/>
            <a:ahLst/>
            <a:cxnLst>
              <a:cxn ang="0">
                <a:pos x="1680" y="660"/>
              </a:cxn>
              <a:cxn ang="0">
                <a:pos x="1320" y="588"/>
              </a:cxn>
              <a:cxn ang="0">
                <a:pos x="960" y="240"/>
              </a:cxn>
              <a:cxn ang="0">
                <a:pos x="528" y="192"/>
              </a:cxn>
              <a:cxn ang="0">
                <a:pos x="240" y="192"/>
              </a:cxn>
              <a:cxn ang="0">
                <a:pos x="0" y="0"/>
              </a:cxn>
            </a:cxnLst>
            <a:rect l="0" t="0" r="r" b="b"/>
            <a:pathLst>
              <a:path w="1680" h="660">
                <a:moveTo>
                  <a:pt x="1680" y="660"/>
                </a:moveTo>
                <a:cubicBezTo>
                  <a:pt x="1620" y="648"/>
                  <a:pt x="1440" y="658"/>
                  <a:pt x="1320" y="588"/>
                </a:cubicBezTo>
                <a:cubicBezTo>
                  <a:pt x="1200" y="518"/>
                  <a:pt x="1092" y="306"/>
                  <a:pt x="960" y="240"/>
                </a:cubicBezTo>
                <a:cubicBezTo>
                  <a:pt x="828" y="174"/>
                  <a:pt x="648" y="200"/>
                  <a:pt x="528" y="192"/>
                </a:cubicBezTo>
                <a:cubicBezTo>
                  <a:pt x="408" y="184"/>
                  <a:pt x="328" y="224"/>
                  <a:pt x="240" y="192"/>
                </a:cubicBezTo>
                <a:cubicBezTo>
                  <a:pt x="152" y="160"/>
                  <a:pt x="76" y="80"/>
                  <a:pt x="0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886200" y="3810000"/>
            <a:ext cx="2371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(right hand limit)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717925" y="4419600"/>
            <a:ext cx="5045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We approach the limit from </a:t>
            </a:r>
            <a:r>
              <a:rPr lang="en-US" u="sng">
                <a:solidFill>
                  <a:srgbClr val="FF0000"/>
                </a:solidFill>
              </a:rPr>
              <a:t>inside</a:t>
            </a:r>
            <a:r>
              <a:rPr lang="en-US">
                <a:solidFill>
                  <a:srgbClr val="FF0000"/>
                </a:solidFill>
              </a:rPr>
              <a:t> the interval.</a:t>
            </a:r>
          </a:p>
        </p:txBody>
      </p:sp>
      <p:graphicFrame>
        <p:nvGraphicFramePr>
          <p:cNvPr id="8214" name="Object 22"/>
          <p:cNvGraphicFramePr>
            <a:graphicFrameLocks noChangeAspect="1"/>
          </p:cNvGraphicFramePr>
          <p:nvPr/>
        </p:nvGraphicFramePr>
        <p:xfrm>
          <a:off x="533400" y="1828800"/>
          <a:ext cx="2430463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Equation" r:id="rId14" imgW="863280" imgH="393480" progId="">
                  <p:embed/>
                </p:oleObj>
              </mc:Choice>
              <mc:Fallback>
                <p:oleObj name="Equation" r:id="rId14" imgW="863280" imgH="393480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28800"/>
                        <a:ext cx="2430463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17" name="Group 25"/>
          <p:cNvGrpSpPr>
            <a:grpSpLocks/>
          </p:cNvGrpSpPr>
          <p:nvPr/>
        </p:nvGrpSpPr>
        <p:grpSpPr bwMode="auto">
          <a:xfrm>
            <a:off x="1084263" y="2973388"/>
            <a:ext cx="7450137" cy="2360612"/>
            <a:chOff x="683" y="1873"/>
            <a:chExt cx="4693" cy="1487"/>
          </a:xfrm>
        </p:grpSpPr>
        <p:sp>
          <p:nvSpPr>
            <p:cNvPr id="8212" name="Rectangle 20"/>
            <p:cNvSpPr>
              <a:spLocks noChangeArrowheads="1"/>
            </p:cNvSpPr>
            <p:nvPr/>
          </p:nvSpPr>
          <p:spPr bwMode="auto">
            <a:xfrm>
              <a:off x="2304" y="2352"/>
              <a:ext cx="3072" cy="100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auto">
            <a:xfrm>
              <a:off x="683" y="1873"/>
              <a:ext cx="1672" cy="801"/>
            </a:xfrm>
            <a:custGeom>
              <a:avLst/>
              <a:gdLst/>
              <a:ahLst/>
              <a:cxnLst>
                <a:cxn ang="0">
                  <a:pos x="7" y="35"/>
                </a:cxn>
                <a:cxn ang="0">
                  <a:pos x="1" y="53"/>
                </a:cxn>
                <a:cxn ang="0">
                  <a:pos x="28" y="158"/>
                </a:cxn>
                <a:cxn ang="0">
                  <a:pos x="58" y="194"/>
                </a:cxn>
                <a:cxn ang="0">
                  <a:pos x="76" y="200"/>
                </a:cxn>
                <a:cxn ang="0">
                  <a:pos x="100" y="218"/>
                </a:cxn>
                <a:cxn ang="0">
                  <a:pos x="169" y="272"/>
                </a:cxn>
                <a:cxn ang="0">
                  <a:pos x="187" y="278"/>
                </a:cxn>
                <a:cxn ang="0">
                  <a:pos x="223" y="299"/>
                </a:cxn>
                <a:cxn ang="0">
                  <a:pos x="241" y="305"/>
                </a:cxn>
                <a:cxn ang="0">
                  <a:pos x="274" y="326"/>
                </a:cxn>
                <a:cxn ang="0">
                  <a:pos x="298" y="332"/>
                </a:cxn>
                <a:cxn ang="0">
                  <a:pos x="538" y="329"/>
                </a:cxn>
                <a:cxn ang="0">
                  <a:pos x="574" y="320"/>
                </a:cxn>
                <a:cxn ang="0">
                  <a:pos x="583" y="317"/>
                </a:cxn>
                <a:cxn ang="0">
                  <a:pos x="763" y="341"/>
                </a:cxn>
                <a:cxn ang="0">
                  <a:pos x="850" y="350"/>
                </a:cxn>
                <a:cxn ang="0">
                  <a:pos x="946" y="365"/>
                </a:cxn>
                <a:cxn ang="0">
                  <a:pos x="1000" y="404"/>
                </a:cxn>
                <a:cxn ang="0">
                  <a:pos x="1030" y="437"/>
                </a:cxn>
                <a:cxn ang="0">
                  <a:pos x="1048" y="461"/>
                </a:cxn>
                <a:cxn ang="0">
                  <a:pos x="1072" y="482"/>
                </a:cxn>
                <a:cxn ang="0">
                  <a:pos x="1135" y="545"/>
                </a:cxn>
                <a:cxn ang="0">
                  <a:pos x="1147" y="557"/>
                </a:cxn>
                <a:cxn ang="0">
                  <a:pos x="1159" y="569"/>
                </a:cxn>
                <a:cxn ang="0">
                  <a:pos x="1204" y="614"/>
                </a:cxn>
                <a:cxn ang="0">
                  <a:pos x="1228" y="635"/>
                </a:cxn>
                <a:cxn ang="0">
                  <a:pos x="1258" y="668"/>
                </a:cxn>
                <a:cxn ang="0">
                  <a:pos x="1291" y="698"/>
                </a:cxn>
                <a:cxn ang="0">
                  <a:pos x="1528" y="794"/>
                </a:cxn>
                <a:cxn ang="0">
                  <a:pos x="1639" y="785"/>
                </a:cxn>
                <a:cxn ang="0">
                  <a:pos x="1663" y="761"/>
                </a:cxn>
                <a:cxn ang="0">
                  <a:pos x="1672" y="734"/>
                </a:cxn>
                <a:cxn ang="0">
                  <a:pos x="1669" y="680"/>
                </a:cxn>
                <a:cxn ang="0">
                  <a:pos x="1627" y="614"/>
                </a:cxn>
                <a:cxn ang="0">
                  <a:pos x="1606" y="590"/>
                </a:cxn>
                <a:cxn ang="0">
                  <a:pos x="1579" y="554"/>
                </a:cxn>
                <a:cxn ang="0">
                  <a:pos x="1549" y="521"/>
                </a:cxn>
                <a:cxn ang="0">
                  <a:pos x="1477" y="482"/>
                </a:cxn>
                <a:cxn ang="0">
                  <a:pos x="1351" y="431"/>
                </a:cxn>
                <a:cxn ang="0">
                  <a:pos x="1306" y="398"/>
                </a:cxn>
                <a:cxn ang="0">
                  <a:pos x="1261" y="356"/>
                </a:cxn>
                <a:cxn ang="0">
                  <a:pos x="1204" y="284"/>
                </a:cxn>
                <a:cxn ang="0">
                  <a:pos x="1123" y="218"/>
                </a:cxn>
                <a:cxn ang="0">
                  <a:pos x="1051" y="176"/>
                </a:cxn>
                <a:cxn ang="0">
                  <a:pos x="901" y="134"/>
                </a:cxn>
                <a:cxn ang="0">
                  <a:pos x="838" y="125"/>
                </a:cxn>
                <a:cxn ang="0">
                  <a:pos x="484" y="149"/>
                </a:cxn>
                <a:cxn ang="0">
                  <a:pos x="457" y="152"/>
                </a:cxn>
                <a:cxn ang="0">
                  <a:pos x="415" y="158"/>
                </a:cxn>
                <a:cxn ang="0">
                  <a:pos x="349" y="155"/>
                </a:cxn>
                <a:cxn ang="0">
                  <a:pos x="241" y="122"/>
                </a:cxn>
                <a:cxn ang="0">
                  <a:pos x="184" y="104"/>
                </a:cxn>
                <a:cxn ang="0">
                  <a:pos x="157" y="95"/>
                </a:cxn>
                <a:cxn ang="0">
                  <a:pos x="124" y="56"/>
                </a:cxn>
                <a:cxn ang="0">
                  <a:pos x="112" y="38"/>
                </a:cxn>
                <a:cxn ang="0">
                  <a:pos x="94" y="26"/>
                </a:cxn>
                <a:cxn ang="0">
                  <a:pos x="61" y="2"/>
                </a:cxn>
                <a:cxn ang="0">
                  <a:pos x="28" y="14"/>
                </a:cxn>
                <a:cxn ang="0">
                  <a:pos x="25" y="23"/>
                </a:cxn>
                <a:cxn ang="0">
                  <a:pos x="7" y="35"/>
                </a:cxn>
              </a:cxnLst>
              <a:rect l="0" t="0" r="r" b="b"/>
              <a:pathLst>
                <a:path w="1672" h="801">
                  <a:moveTo>
                    <a:pt x="7" y="35"/>
                  </a:moveTo>
                  <a:cubicBezTo>
                    <a:pt x="5" y="41"/>
                    <a:pt x="0" y="47"/>
                    <a:pt x="1" y="53"/>
                  </a:cubicBezTo>
                  <a:cubicBezTo>
                    <a:pt x="4" y="77"/>
                    <a:pt x="16" y="135"/>
                    <a:pt x="28" y="158"/>
                  </a:cubicBezTo>
                  <a:cubicBezTo>
                    <a:pt x="33" y="168"/>
                    <a:pt x="48" y="188"/>
                    <a:pt x="58" y="194"/>
                  </a:cubicBezTo>
                  <a:cubicBezTo>
                    <a:pt x="63" y="197"/>
                    <a:pt x="76" y="200"/>
                    <a:pt x="76" y="200"/>
                  </a:cubicBezTo>
                  <a:cubicBezTo>
                    <a:pt x="83" y="211"/>
                    <a:pt x="89" y="211"/>
                    <a:pt x="100" y="218"/>
                  </a:cubicBezTo>
                  <a:cubicBezTo>
                    <a:pt x="111" y="235"/>
                    <a:pt x="149" y="265"/>
                    <a:pt x="169" y="272"/>
                  </a:cubicBezTo>
                  <a:cubicBezTo>
                    <a:pt x="175" y="274"/>
                    <a:pt x="182" y="274"/>
                    <a:pt x="187" y="278"/>
                  </a:cubicBezTo>
                  <a:cubicBezTo>
                    <a:pt x="199" y="286"/>
                    <a:pt x="210" y="293"/>
                    <a:pt x="223" y="299"/>
                  </a:cubicBezTo>
                  <a:cubicBezTo>
                    <a:pt x="229" y="302"/>
                    <a:pt x="241" y="305"/>
                    <a:pt x="241" y="305"/>
                  </a:cubicBezTo>
                  <a:cubicBezTo>
                    <a:pt x="248" y="315"/>
                    <a:pt x="262" y="322"/>
                    <a:pt x="274" y="326"/>
                  </a:cubicBezTo>
                  <a:cubicBezTo>
                    <a:pt x="282" y="329"/>
                    <a:pt x="298" y="332"/>
                    <a:pt x="298" y="332"/>
                  </a:cubicBezTo>
                  <a:cubicBezTo>
                    <a:pt x="377" y="324"/>
                    <a:pt x="459" y="331"/>
                    <a:pt x="538" y="329"/>
                  </a:cubicBezTo>
                  <a:cubicBezTo>
                    <a:pt x="562" y="325"/>
                    <a:pt x="550" y="328"/>
                    <a:pt x="574" y="320"/>
                  </a:cubicBezTo>
                  <a:cubicBezTo>
                    <a:pt x="577" y="319"/>
                    <a:pt x="583" y="317"/>
                    <a:pt x="583" y="317"/>
                  </a:cubicBezTo>
                  <a:cubicBezTo>
                    <a:pt x="645" y="320"/>
                    <a:pt x="702" y="335"/>
                    <a:pt x="763" y="341"/>
                  </a:cubicBezTo>
                  <a:cubicBezTo>
                    <a:pt x="791" y="348"/>
                    <a:pt x="821" y="347"/>
                    <a:pt x="850" y="350"/>
                  </a:cubicBezTo>
                  <a:cubicBezTo>
                    <a:pt x="882" y="358"/>
                    <a:pt x="915" y="355"/>
                    <a:pt x="946" y="365"/>
                  </a:cubicBezTo>
                  <a:cubicBezTo>
                    <a:pt x="961" y="380"/>
                    <a:pt x="983" y="390"/>
                    <a:pt x="1000" y="404"/>
                  </a:cubicBezTo>
                  <a:cubicBezTo>
                    <a:pt x="1012" y="414"/>
                    <a:pt x="1017" y="428"/>
                    <a:pt x="1030" y="437"/>
                  </a:cubicBezTo>
                  <a:cubicBezTo>
                    <a:pt x="1034" y="449"/>
                    <a:pt x="1038" y="454"/>
                    <a:pt x="1048" y="461"/>
                  </a:cubicBezTo>
                  <a:cubicBezTo>
                    <a:pt x="1054" y="470"/>
                    <a:pt x="1072" y="482"/>
                    <a:pt x="1072" y="482"/>
                  </a:cubicBezTo>
                  <a:cubicBezTo>
                    <a:pt x="1079" y="492"/>
                    <a:pt x="1124" y="541"/>
                    <a:pt x="1135" y="545"/>
                  </a:cubicBezTo>
                  <a:cubicBezTo>
                    <a:pt x="1143" y="569"/>
                    <a:pt x="1131" y="541"/>
                    <a:pt x="1147" y="557"/>
                  </a:cubicBezTo>
                  <a:cubicBezTo>
                    <a:pt x="1163" y="573"/>
                    <a:pt x="1135" y="561"/>
                    <a:pt x="1159" y="569"/>
                  </a:cubicBezTo>
                  <a:cubicBezTo>
                    <a:pt x="1174" y="584"/>
                    <a:pt x="1189" y="599"/>
                    <a:pt x="1204" y="614"/>
                  </a:cubicBezTo>
                  <a:cubicBezTo>
                    <a:pt x="1212" y="622"/>
                    <a:pt x="1228" y="635"/>
                    <a:pt x="1228" y="635"/>
                  </a:cubicBezTo>
                  <a:cubicBezTo>
                    <a:pt x="1236" y="647"/>
                    <a:pt x="1246" y="660"/>
                    <a:pt x="1258" y="668"/>
                  </a:cubicBezTo>
                  <a:cubicBezTo>
                    <a:pt x="1266" y="680"/>
                    <a:pt x="1279" y="690"/>
                    <a:pt x="1291" y="698"/>
                  </a:cubicBezTo>
                  <a:cubicBezTo>
                    <a:pt x="1334" y="762"/>
                    <a:pt x="1458" y="777"/>
                    <a:pt x="1528" y="794"/>
                  </a:cubicBezTo>
                  <a:cubicBezTo>
                    <a:pt x="1564" y="789"/>
                    <a:pt x="1606" y="801"/>
                    <a:pt x="1639" y="785"/>
                  </a:cubicBezTo>
                  <a:cubicBezTo>
                    <a:pt x="1649" y="780"/>
                    <a:pt x="1659" y="771"/>
                    <a:pt x="1663" y="761"/>
                  </a:cubicBezTo>
                  <a:cubicBezTo>
                    <a:pt x="1667" y="752"/>
                    <a:pt x="1672" y="734"/>
                    <a:pt x="1672" y="734"/>
                  </a:cubicBezTo>
                  <a:cubicBezTo>
                    <a:pt x="1671" y="716"/>
                    <a:pt x="1671" y="698"/>
                    <a:pt x="1669" y="680"/>
                  </a:cubicBezTo>
                  <a:cubicBezTo>
                    <a:pt x="1666" y="652"/>
                    <a:pt x="1643" y="635"/>
                    <a:pt x="1627" y="614"/>
                  </a:cubicBezTo>
                  <a:cubicBezTo>
                    <a:pt x="1608" y="590"/>
                    <a:pt x="1623" y="602"/>
                    <a:pt x="1606" y="590"/>
                  </a:cubicBezTo>
                  <a:cubicBezTo>
                    <a:pt x="1597" y="576"/>
                    <a:pt x="1590" y="565"/>
                    <a:pt x="1579" y="554"/>
                  </a:cubicBezTo>
                  <a:cubicBezTo>
                    <a:pt x="1575" y="538"/>
                    <a:pt x="1563" y="530"/>
                    <a:pt x="1549" y="521"/>
                  </a:cubicBezTo>
                  <a:cubicBezTo>
                    <a:pt x="1534" y="498"/>
                    <a:pt x="1502" y="491"/>
                    <a:pt x="1477" y="482"/>
                  </a:cubicBezTo>
                  <a:cubicBezTo>
                    <a:pt x="1436" y="466"/>
                    <a:pt x="1388" y="456"/>
                    <a:pt x="1351" y="431"/>
                  </a:cubicBezTo>
                  <a:cubicBezTo>
                    <a:pt x="1342" y="417"/>
                    <a:pt x="1320" y="408"/>
                    <a:pt x="1306" y="398"/>
                  </a:cubicBezTo>
                  <a:cubicBezTo>
                    <a:pt x="1289" y="387"/>
                    <a:pt x="1275" y="370"/>
                    <a:pt x="1261" y="356"/>
                  </a:cubicBezTo>
                  <a:cubicBezTo>
                    <a:pt x="1239" y="334"/>
                    <a:pt x="1225" y="305"/>
                    <a:pt x="1204" y="284"/>
                  </a:cubicBezTo>
                  <a:cubicBezTo>
                    <a:pt x="1177" y="257"/>
                    <a:pt x="1153" y="240"/>
                    <a:pt x="1123" y="218"/>
                  </a:cubicBezTo>
                  <a:cubicBezTo>
                    <a:pt x="1100" y="201"/>
                    <a:pt x="1080" y="183"/>
                    <a:pt x="1051" y="176"/>
                  </a:cubicBezTo>
                  <a:cubicBezTo>
                    <a:pt x="1011" y="149"/>
                    <a:pt x="948" y="139"/>
                    <a:pt x="901" y="134"/>
                  </a:cubicBezTo>
                  <a:cubicBezTo>
                    <a:pt x="880" y="129"/>
                    <a:pt x="858" y="132"/>
                    <a:pt x="838" y="125"/>
                  </a:cubicBezTo>
                  <a:cubicBezTo>
                    <a:pt x="715" y="128"/>
                    <a:pt x="608" y="146"/>
                    <a:pt x="484" y="149"/>
                  </a:cubicBezTo>
                  <a:cubicBezTo>
                    <a:pt x="475" y="150"/>
                    <a:pt x="466" y="151"/>
                    <a:pt x="457" y="152"/>
                  </a:cubicBezTo>
                  <a:cubicBezTo>
                    <a:pt x="443" y="154"/>
                    <a:pt x="415" y="158"/>
                    <a:pt x="415" y="158"/>
                  </a:cubicBezTo>
                  <a:cubicBezTo>
                    <a:pt x="393" y="157"/>
                    <a:pt x="371" y="157"/>
                    <a:pt x="349" y="155"/>
                  </a:cubicBezTo>
                  <a:cubicBezTo>
                    <a:pt x="313" y="152"/>
                    <a:pt x="276" y="131"/>
                    <a:pt x="241" y="122"/>
                  </a:cubicBezTo>
                  <a:cubicBezTo>
                    <a:pt x="222" y="117"/>
                    <a:pt x="203" y="110"/>
                    <a:pt x="184" y="104"/>
                  </a:cubicBezTo>
                  <a:cubicBezTo>
                    <a:pt x="175" y="101"/>
                    <a:pt x="157" y="95"/>
                    <a:pt x="157" y="95"/>
                  </a:cubicBezTo>
                  <a:cubicBezTo>
                    <a:pt x="148" y="81"/>
                    <a:pt x="141" y="62"/>
                    <a:pt x="124" y="56"/>
                  </a:cubicBezTo>
                  <a:cubicBezTo>
                    <a:pt x="120" y="50"/>
                    <a:pt x="116" y="44"/>
                    <a:pt x="112" y="38"/>
                  </a:cubicBezTo>
                  <a:cubicBezTo>
                    <a:pt x="108" y="32"/>
                    <a:pt x="94" y="26"/>
                    <a:pt x="94" y="26"/>
                  </a:cubicBezTo>
                  <a:cubicBezTo>
                    <a:pt x="85" y="12"/>
                    <a:pt x="74" y="11"/>
                    <a:pt x="61" y="2"/>
                  </a:cubicBezTo>
                  <a:cubicBezTo>
                    <a:pt x="43" y="4"/>
                    <a:pt x="37" y="0"/>
                    <a:pt x="28" y="14"/>
                  </a:cubicBezTo>
                  <a:cubicBezTo>
                    <a:pt x="26" y="17"/>
                    <a:pt x="27" y="21"/>
                    <a:pt x="25" y="23"/>
                  </a:cubicBezTo>
                  <a:cubicBezTo>
                    <a:pt x="20" y="28"/>
                    <a:pt x="7" y="35"/>
                    <a:pt x="7" y="3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TextBox 13"/>
          <p:cNvSpPr txBox="1"/>
          <p:nvPr/>
        </p:nvSpPr>
        <p:spPr>
          <a:xfrm>
            <a:off x="3429000" y="152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animBg="1"/>
      <p:bldP spid="8203" grpId="0" autoUpdateAnimBg="0"/>
      <p:bldP spid="8205" grpId="0" animBg="1"/>
      <p:bldP spid="8206" grpId="0" autoUpdateAnimBg="0"/>
      <p:bldP spid="820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322175"/>
              </p:ext>
            </p:extLst>
          </p:nvPr>
        </p:nvGraphicFramePr>
        <p:xfrm>
          <a:off x="3411648" y="1676400"/>
          <a:ext cx="187642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3" name="Equation" r:id="rId3" imgW="723600" imgH="393480" progId="Equation.3">
                  <p:embed/>
                </p:oleObj>
              </mc:Choice>
              <mc:Fallback>
                <p:oleObj name="Equation" r:id="rId3" imgW="7236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1648" y="1676400"/>
                        <a:ext cx="1876425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13"/>
          <p:cNvSpPr txBox="1"/>
          <p:nvPr/>
        </p:nvSpPr>
        <p:spPr>
          <a:xfrm>
            <a:off x="3429000" y="3048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183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Cambria Math</vt:lpstr>
      <vt:lpstr>Times New Roman</vt:lpstr>
      <vt:lpstr>Default Design</vt:lpstr>
      <vt:lpstr>Microsoft Equation 3.0</vt:lpstr>
      <vt:lpstr>Equation</vt:lpstr>
      <vt:lpstr>PowerPoint Presentation</vt:lpstr>
      <vt:lpstr>PowerPoint Presentation</vt:lpstr>
      <vt:lpstr>Type 1:  Infinite Intervals</vt:lpstr>
      <vt:lpstr>Type 1: Infinite Intervals</vt:lpstr>
      <vt:lpstr>PowerPoint Presentation</vt:lpstr>
      <vt:lpstr>Type 2: Discontinous Integrands</vt:lpstr>
      <vt:lpstr>Type 2: Discontinuous Integrands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Improper Integrals</dc:title>
  <dc:subject>Cal II</dc:subject>
  <dc:creator>Phong Chau</dc:creator>
  <cp:lastModifiedBy>Chau,Phong Quoc</cp:lastModifiedBy>
  <cp:revision>43</cp:revision>
  <dcterms:created xsi:type="dcterms:W3CDTF">2003-01-18T08:43:36Z</dcterms:created>
  <dcterms:modified xsi:type="dcterms:W3CDTF">2016-02-17T21:12:55Z</dcterms:modified>
</cp:coreProperties>
</file>