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8" r:id="rId3"/>
    <p:sldId id="279" r:id="rId4"/>
    <p:sldId id="280" r:id="rId5"/>
    <p:sldId id="282" r:id="rId6"/>
    <p:sldId id="283" r:id="rId7"/>
    <p:sldId id="290" r:id="rId8"/>
    <p:sldId id="286" r:id="rId9"/>
    <p:sldId id="287" r:id="rId10"/>
    <p:sldId id="291" r:id="rId11"/>
    <p:sldId id="295" r:id="rId12"/>
    <p:sldId id="304" r:id="rId13"/>
    <p:sldId id="30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CCECFF"/>
    <a:srgbClr val="FFFFCC"/>
    <a:srgbClr val="CC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31" autoAdjust="0"/>
    <p:restoredTop sz="90929"/>
  </p:normalViewPr>
  <p:slideViewPr>
    <p:cSldViewPr>
      <p:cViewPr>
        <p:scale>
          <a:sx n="66" d="100"/>
          <a:sy n="66" d="100"/>
        </p:scale>
        <p:origin x="-270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6ADB6-F49A-4FC1-83E4-CCB08500EB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B8A24-C8FA-4BBD-89AB-73968F4293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D72A8-0EDF-4B3B-90CC-42A8D6D883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C5335-BB1B-4F7E-BEE1-CF423D34DC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4C951-26FA-4D72-984F-2CC6FF8C9F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34FE2-57F9-40AA-95F8-A85F2AC1EF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8B097-23F5-4624-9C4A-3D5F88A3E7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34C04-6723-4090-922E-19125EB92E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04CC9-20FF-4358-B9C5-2949DC5704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373BD-EBD9-44E0-88C6-2C6271DE26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D165E-909F-42FA-A24B-47EFB4EFC6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3FA3271-811C-48F4-85BC-1B816C67B4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kern="1200" dirty="0" smtClean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>10.1</a:t>
            </a:r>
            <a:r>
              <a:rPr lang="en-US" sz="4000" b="1" kern="1200" dirty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en-US" sz="4000" b="1" kern="1200" dirty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</a:br>
            <a:r>
              <a:rPr lang="en-US" sz="4000" b="1" kern="1200" dirty="0" smtClean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>Conics and Calculus</a:t>
            </a:r>
            <a:endParaRPr lang="en-US" sz="4000" b="1" kern="1200" dirty="0">
              <a:solidFill>
                <a:srgbClr val="FF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455613" y="914400"/>
            <a:ext cx="8229600" cy="205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b="0" dirty="0"/>
              <a:t>To measure the </a:t>
            </a:r>
            <a:r>
              <a:rPr lang="en-US" b="0" dirty="0" err="1"/>
              <a:t>ovalness</a:t>
            </a:r>
            <a:r>
              <a:rPr lang="en-US" b="0" dirty="0"/>
              <a:t> of an ellipse, </a:t>
            </a:r>
            <a:r>
              <a:rPr lang="en-US" b="0" dirty="0" smtClean="0"/>
              <a:t>we define th</a:t>
            </a:r>
            <a:r>
              <a:rPr lang="en-US" dirty="0" smtClean="0"/>
              <a:t>e </a:t>
            </a:r>
            <a:r>
              <a:rPr lang="en-US" dirty="0" smtClean="0">
                <a:solidFill>
                  <a:srgbClr val="FF0000"/>
                </a:solidFill>
              </a:rPr>
              <a:t>eccentricity</a:t>
            </a:r>
            <a:r>
              <a:rPr lang="en-US" dirty="0" smtClean="0"/>
              <a:t>  </a:t>
            </a:r>
            <a:r>
              <a:rPr lang="en-US" b="1" i="1" dirty="0" smtClean="0">
                <a:latin typeface="+mn-lt"/>
              </a:rPr>
              <a:t>e</a:t>
            </a:r>
            <a:r>
              <a:rPr lang="en-US" i="1" dirty="0" smtClean="0">
                <a:latin typeface="+mn-lt"/>
              </a:rPr>
              <a:t>  </a:t>
            </a:r>
            <a:r>
              <a:rPr lang="en-US" dirty="0" smtClean="0"/>
              <a:t>to be the ratio</a:t>
            </a:r>
            <a:endParaRPr lang="en-US" b="0" dirty="0"/>
          </a:p>
        </p:txBody>
      </p:sp>
      <p:sp>
        <p:nvSpPr>
          <p:cNvPr id="86027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198437"/>
            <a:ext cx="8229600" cy="639763"/>
          </a:xfrm>
          <a:noFill/>
          <a:ln/>
        </p:spPr>
        <p:txBody>
          <a:bodyPr/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Eccentricity</a:t>
            </a:r>
            <a:endParaRPr lang="en-US" sz="3200" b="1" kern="1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70658" name="Object 2"/>
          <p:cNvGraphicFramePr>
            <a:graphicFrameLocks noChangeAspect="1"/>
          </p:cNvGraphicFramePr>
          <p:nvPr/>
        </p:nvGraphicFramePr>
        <p:xfrm>
          <a:off x="4572000" y="1600200"/>
          <a:ext cx="877888" cy="895350"/>
        </p:xfrm>
        <a:graphic>
          <a:graphicData uri="http://schemas.openxmlformats.org/presentationml/2006/ole">
            <p:oleObj spid="_x0000_s70658" name="Equation" r:id="rId3" imgW="380880" imgH="393480" progId="Equation.DSMT4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609600" y="2820987"/>
            <a:ext cx="56717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Notice that 0 &lt; </a:t>
            </a:r>
            <a:r>
              <a:rPr lang="en-US" i="1" dirty="0" smtClean="0"/>
              <a:t>c</a:t>
            </a:r>
            <a:r>
              <a:rPr lang="en-US" dirty="0" smtClean="0"/>
              <a:t> &lt; </a:t>
            </a:r>
            <a:r>
              <a:rPr lang="en-US" i="1" dirty="0" smtClean="0"/>
              <a:t>a, </a:t>
            </a:r>
            <a:r>
              <a:rPr lang="en-US" dirty="0" smtClean="0"/>
              <a:t>and thus 0 &lt; </a:t>
            </a:r>
            <a:r>
              <a:rPr lang="en-US" i="1" dirty="0" smtClean="0"/>
              <a:t>e</a:t>
            </a:r>
            <a:r>
              <a:rPr lang="en-US" dirty="0" smtClean="0"/>
              <a:t> &lt; 1.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9600" y="3506787"/>
            <a:ext cx="7848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For an ellipse that is nearly circular, </a:t>
            </a:r>
            <a:r>
              <a:rPr lang="en-US" sz="2800" i="1" dirty="0" smtClean="0">
                <a:latin typeface="+mn-lt"/>
              </a:rPr>
              <a:t>e</a:t>
            </a:r>
            <a:r>
              <a:rPr lang="en-US" dirty="0" smtClean="0"/>
              <a:t> is very small, and for an elongated ellipse, </a:t>
            </a:r>
            <a:r>
              <a:rPr lang="en-US" sz="2800" i="1" dirty="0" smtClean="0">
                <a:latin typeface="+mn-lt"/>
              </a:rPr>
              <a:t>e</a:t>
            </a:r>
            <a:r>
              <a:rPr lang="en-US" dirty="0" smtClean="0"/>
              <a:t> is close to </a:t>
            </a:r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9600" y="4608493"/>
            <a:ext cx="7848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If </a:t>
            </a:r>
            <a:r>
              <a:rPr lang="en-US" sz="2800" i="1" dirty="0" smtClean="0">
                <a:latin typeface="+mn-lt"/>
              </a:rPr>
              <a:t>e</a:t>
            </a:r>
            <a:r>
              <a:rPr lang="en-US" dirty="0" smtClean="0"/>
              <a:t> </a:t>
            </a:r>
            <a:r>
              <a:rPr lang="en-US" dirty="0" smtClean="0"/>
              <a:t>&gt; 1, we will have a hyperbola.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5257800" cy="6096000"/>
          </a:xfrm>
          <a:noFill/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400" kern="1200" dirty="0">
                <a:latin typeface="Arial" charset="0"/>
              </a:rPr>
              <a:t>A </a:t>
            </a:r>
            <a:r>
              <a:rPr lang="en-US" sz="2400" b="1" kern="1200" dirty="0">
                <a:latin typeface="Arial" charset="0"/>
              </a:rPr>
              <a:t>hyperbola</a:t>
            </a:r>
            <a:r>
              <a:rPr lang="en-US" sz="2400" kern="1200" dirty="0">
                <a:latin typeface="Arial" charset="0"/>
              </a:rPr>
              <a:t> is the set of all </a:t>
            </a:r>
            <a:r>
              <a:rPr lang="en-US" sz="2400" kern="1200" dirty="0" smtClean="0">
                <a:latin typeface="Arial" charset="0"/>
              </a:rPr>
              <a:t>points (</a:t>
            </a:r>
            <a:r>
              <a:rPr lang="en-US" sz="2400" kern="1200" dirty="0">
                <a:latin typeface="Arial" charset="0"/>
              </a:rPr>
              <a:t>x, y) for which the absolute </a:t>
            </a:r>
            <a:r>
              <a:rPr lang="en-US" sz="2400" kern="1200" dirty="0" smtClean="0">
                <a:latin typeface="Arial" charset="0"/>
              </a:rPr>
              <a:t>value of </a:t>
            </a:r>
            <a:r>
              <a:rPr lang="en-US" sz="2400" kern="1200" dirty="0">
                <a:latin typeface="Arial" charset="0"/>
              </a:rPr>
              <a:t>the difference between the </a:t>
            </a:r>
            <a:r>
              <a:rPr lang="en-US" sz="2400" kern="1200" dirty="0" smtClean="0">
                <a:latin typeface="Arial" charset="0"/>
              </a:rPr>
              <a:t>distances </a:t>
            </a:r>
            <a:r>
              <a:rPr lang="en-US" sz="2400" kern="1200" dirty="0">
                <a:latin typeface="Arial" charset="0"/>
              </a:rPr>
              <a:t>from two distinct </a:t>
            </a:r>
            <a:r>
              <a:rPr lang="en-US" sz="2400" kern="1200" dirty="0" smtClean="0">
                <a:latin typeface="Arial" charset="0"/>
              </a:rPr>
              <a:t>fixed points </a:t>
            </a:r>
            <a:r>
              <a:rPr lang="en-US" sz="2400" kern="1200" dirty="0">
                <a:latin typeface="Arial" charset="0"/>
              </a:rPr>
              <a:t>called </a:t>
            </a:r>
            <a:r>
              <a:rPr lang="en-US" sz="2400" u="sng" kern="1200" dirty="0">
                <a:solidFill>
                  <a:srgbClr val="FF0000"/>
                </a:solidFill>
                <a:latin typeface="Arial" charset="0"/>
              </a:rPr>
              <a:t>foci</a:t>
            </a:r>
            <a:r>
              <a:rPr lang="en-US" sz="2400" kern="1200" dirty="0">
                <a:latin typeface="Arial" charset="0"/>
              </a:rPr>
              <a:t> is constant</a:t>
            </a:r>
            <a:r>
              <a:rPr lang="en-US" sz="2400" kern="1200" dirty="0" smtClean="0">
                <a:latin typeface="Arial" charset="0"/>
              </a:rPr>
              <a:t>.</a:t>
            </a:r>
          </a:p>
          <a:p>
            <a:pPr marL="0" indent="0">
              <a:buFont typeface="Wingdings" pitchFamily="2" charset="2"/>
              <a:buNone/>
            </a:pPr>
            <a:r>
              <a:rPr lang="en-US" sz="2400" kern="1200" dirty="0" smtClean="0">
                <a:latin typeface="Arial" charset="0"/>
              </a:rPr>
              <a:t>The </a:t>
            </a:r>
            <a:r>
              <a:rPr lang="en-US" sz="2400" kern="1200" dirty="0">
                <a:latin typeface="Arial" charset="0"/>
              </a:rPr>
              <a:t>line through the two foci</a:t>
            </a:r>
            <a:br>
              <a:rPr lang="en-US" sz="2400" kern="1200" dirty="0">
                <a:latin typeface="Arial" charset="0"/>
              </a:rPr>
            </a:br>
            <a:r>
              <a:rPr lang="en-US" sz="2400" kern="1200" dirty="0">
                <a:latin typeface="Arial" charset="0"/>
              </a:rPr>
              <a:t>intersects a hyperbola at two points</a:t>
            </a:r>
            <a:br>
              <a:rPr lang="en-US" sz="2400" kern="1200" dirty="0">
                <a:latin typeface="Arial" charset="0"/>
              </a:rPr>
            </a:br>
            <a:r>
              <a:rPr lang="en-US" sz="2400" kern="1200" dirty="0">
                <a:latin typeface="Arial" charset="0"/>
              </a:rPr>
              <a:t>called the </a:t>
            </a:r>
            <a:r>
              <a:rPr lang="en-US" sz="2400" u="sng" kern="1200" dirty="0">
                <a:solidFill>
                  <a:srgbClr val="FF0000"/>
                </a:solidFill>
                <a:latin typeface="Arial" charset="0"/>
              </a:rPr>
              <a:t>vertices</a:t>
            </a:r>
            <a:r>
              <a:rPr lang="en-US" sz="2400" kern="1200" dirty="0" smtClean="0">
                <a:latin typeface="Arial" charset="0"/>
              </a:rPr>
              <a:t>.</a:t>
            </a:r>
          </a:p>
          <a:p>
            <a:pPr marL="0" indent="0">
              <a:buFont typeface="Wingdings" pitchFamily="2" charset="2"/>
              <a:buNone/>
            </a:pPr>
            <a:r>
              <a:rPr lang="en-US" sz="2400" kern="1200" dirty="0" smtClean="0">
                <a:latin typeface="Arial" charset="0"/>
              </a:rPr>
              <a:t>The line segment connecting the vertices is the </a:t>
            </a:r>
            <a:r>
              <a:rPr lang="en-US" sz="2400" u="sng" kern="1200" dirty="0" smtClean="0">
                <a:solidFill>
                  <a:srgbClr val="FF0000"/>
                </a:solidFill>
                <a:latin typeface="Arial" charset="0"/>
              </a:rPr>
              <a:t>transverse </a:t>
            </a:r>
            <a:r>
              <a:rPr lang="en-US" sz="2400" u="sng" kern="1200" dirty="0" smtClean="0">
                <a:solidFill>
                  <a:srgbClr val="FF0000"/>
                </a:solidFill>
                <a:latin typeface="Arial" charset="0"/>
              </a:rPr>
              <a:t>axis</a:t>
            </a:r>
            <a:r>
              <a:rPr lang="en-US" sz="2400" kern="1200" dirty="0" smtClean="0">
                <a:latin typeface="Arial" charset="0"/>
              </a:rPr>
              <a:t>, and the midpoint of the transverse axis        is the </a:t>
            </a:r>
            <a:r>
              <a:rPr lang="en-US" sz="2400" u="sng" kern="1200" dirty="0" smtClean="0">
                <a:solidFill>
                  <a:srgbClr val="FF0000"/>
                </a:solidFill>
                <a:latin typeface="Arial" charset="0"/>
              </a:rPr>
              <a:t>center</a:t>
            </a:r>
            <a:r>
              <a:rPr lang="en-US" sz="2400" kern="1200" dirty="0" smtClean="0">
                <a:latin typeface="Arial" charset="0"/>
              </a:rPr>
              <a:t> of the hyperbola</a:t>
            </a:r>
            <a:r>
              <a:rPr lang="en-US" sz="2400" kern="1200" dirty="0" smtClean="0">
                <a:latin typeface="Arial" charset="0"/>
              </a:rPr>
              <a:t>.</a:t>
            </a:r>
          </a:p>
          <a:p>
            <a:pPr marL="0" indent="0">
              <a:buNone/>
            </a:pPr>
            <a:r>
              <a:rPr lang="en-US" sz="2400" kern="1200" dirty="0" smtClean="0">
                <a:latin typeface="Arial" charset="0"/>
              </a:rPr>
              <a:t>A hyperbola has two separate </a:t>
            </a:r>
            <a:r>
              <a:rPr lang="en-US" sz="2400" kern="1200" dirty="0" smtClean="0">
                <a:latin typeface="Arial" charset="0"/>
              </a:rPr>
              <a:t>branches, and </a:t>
            </a:r>
            <a:r>
              <a:rPr lang="en-US" sz="2400" kern="1200" dirty="0" smtClean="0">
                <a:latin typeface="Arial" charset="0"/>
              </a:rPr>
              <a:t>has two </a:t>
            </a:r>
            <a:r>
              <a:rPr lang="en-US" sz="2400" u="sng" kern="1200" dirty="0" smtClean="0">
                <a:solidFill>
                  <a:srgbClr val="FF0000"/>
                </a:solidFill>
                <a:latin typeface="Arial" charset="0"/>
              </a:rPr>
              <a:t>asymptotes</a:t>
            </a:r>
            <a:r>
              <a:rPr lang="en-US" sz="2400" kern="1200" dirty="0" smtClean="0">
                <a:latin typeface="Arial" charset="0"/>
              </a:rPr>
              <a:t> </a:t>
            </a:r>
            <a:br>
              <a:rPr lang="en-US" sz="2400" kern="1200" dirty="0" smtClean="0">
                <a:latin typeface="Arial" charset="0"/>
              </a:rPr>
            </a:br>
            <a:r>
              <a:rPr lang="en-US" sz="2400" kern="1200" dirty="0" smtClean="0">
                <a:latin typeface="Arial" charset="0"/>
              </a:rPr>
              <a:t>that intersect at the </a:t>
            </a:r>
            <a:r>
              <a:rPr lang="en-US" sz="2400" kern="1200" dirty="0" smtClean="0">
                <a:latin typeface="Arial" charset="0"/>
              </a:rPr>
              <a:t>center.</a:t>
            </a:r>
            <a:endParaRPr lang="en-US" sz="2400" kern="1200" dirty="0" smtClean="0">
              <a:latin typeface="Arial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2400" kern="1200" dirty="0" smtClean="0">
              <a:latin typeface="Arial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2400" kern="1200" dirty="0">
              <a:latin typeface="Arial" charset="0"/>
            </a:endParaRPr>
          </a:p>
        </p:txBody>
      </p:sp>
      <p:pic>
        <p:nvPicPr>
          <p:cNvPr id="716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685800"/>
            <a:ext cx="3035300" cy="402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687" name="Rectangle 7"/>
          <p:cNvSpPr>
            <a:spLocks noGrp="1" noChangeArrowheads="1"/>
          </p:cNvSpPr>
          <p:nvPr>
            <p:ph type="title"/>
          </p:nvPr>
        </p:nvSpPr>
        <p:spPr>
          <a:xfrm>
            <a:off x="533400" y="122237"/>
            <a:ext cx="8229600" cy="639763"/>
          </a:xfrm>
          <a:noFill/>
          <a:ln/>
        </p:spPr>
        <p:txBody>
          <a:bodyPr/>
          <a:lstStyle/>
          <a:p>
            <a:r>
              <a:rPr lang="en-US" sz="3200" b="1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Hyperbolas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40400" y="4724400"/>
            <a:ext cx="2870200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458200" cy="990600"/>
          </a:xfrm>
          <a:noFill/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400" kern="1200" dirty="0" smtClean="0">
                <a:latin typeface="Arial" charset="0"/>
              </a:rPr>
              <a:t>The </a:t>
            </a:r>
            <a:r>
              <a:rPr lang="en-US" sz="2400" kern="1200" dirty="0" smtClean="0">
                <a:solidFill>
                  <a:srgbClr val="FF0000"/>
                </a:solidFill>
                <a:latin typeface="Arial" charset="0"/>
              </a:rPr>
              <a:t>standard form</a:t>
            </a:r>
            <a:r>
              <a:rPr lang="en-US" sz="2400" kern="1200" dirty="0" smtClean="0">
                <a:latin typeface="Arial" charset="0"/>
              </a:rPr>
              <a:t> of </a:t>
            </a:r>
            <a:r>
              <a:rPr lang="en-US" sz="2400" kern="1200" dirty="0" smtClean="0">
                <a:latin typeface="Arial" charset="0"/>
              </a:rPr>
              <a:t>a hyperbola with center </a:t>
            </a:r>
            <a:r>
              <a:rPr lang="en-US" sz="2400" kern="1200" dirty="0" smtClean="0">
                <a:latin typeface="Arial" charset="0"/>
              </a:rPr>
              <a:t>(</a:t>
            </a:r>
            <a:r>
              <a:rPr lang="en-US" sz="2400" i="1" kern="1200" dirty="0" smtClean="0">
                <a:latin typeface="Arial" charset="0"/>
              </a:rPr>
              <a:t>h</a:t>
            </a:r>
            <a:r>
              <a:rPr lang="en-US" sz="2400" kern="1200" dirty="0" smtClean="0">
                <a:latin typeface="Arial" charset="0"/>
              </a:rPr>
              <a:t>, </a:t>
            </a:r>
            <a:r>
              <a:rPr lang="en-US" sz="2400" i="1" kern="1200" dirty="0" smtClean="0">
                <a:latin typeface="Arial" charset="0"/>
              </a:rPr>
              <a:t>k</a:t>
            </a:r>
            <a:r>
              <a:rPr lang="en-US" sz="2400" kern="1200" dirty="0" smtClean="0">
                <a:latin typeface="Arial" charset="0"/>
              </a:rPr>
              <a:t>) and transverse axis of length 2</a:t>
            </a:r>
            <a:r>
              <a:rPr lang="en-US" sz="2400" i="1" kern="1200" dirty="0" smtClean="0">
                <a:latin typeface="Arial" charset="0"/>
              </a:rPr>
              <a:t>a</a:t>
            </a:r>
            <a:r>
              <a:rPr lang="en-US" sz="2400" kern="1200" dirty="0" smtClean="0">
                <a:latin typeface="Arial" charset="0"/>
              </a:rPr>
              <a:t> is</a:t>
            </a:r>
            <a:endParaRPr lang="en-US" sz="2400" kern="1200" dirty="0" smtClean="0">
              <a:latin typeface="Arial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2400" kern="1200" dirty="0" smtClean="0">
              <a:latin typeface="Arial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2400" kern="1200" dirty="0" smtClean="0">
              <a:latin typeface="Arial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2400" kern="1200" dirty="0" smtClean="0">
              <a:latin typeface="Arial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2400" kern="1200" dirty="0" smtClean="0">
              <a:latin typeface="Arial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2400" kern="1200" dirty="0" smtClean="0">
              <a:latin typeface="Arial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2400" kern="1200" dirty="0" smtClean="0">
              <a:latin typeface="Arial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2400" kern="1200" dirty="0" smtClean="0">
                <a:latin typeface="Arial" charset="0"/>
              </a:rPr>
              <a:t>The </a:t>
            </a:r>
            <a:r>
              <a:rPr lang="en-US" sz="2400" kern="1200" dirty="0" smtClean="0">
                <a:latin typeface="Arial" charset="0"/>
              </a:rPr>
              <a:t>foci lie on the </a:t>
            </a:r>
            <a:r>
              <a:rPr lang="en-US" sz="2400" kern="1200" dirty="0" smtClean="0">
                <a:latin typeface="Arial" charset="0"/>
              </a:rPr>
              <a:t>transverse axis, </a:t>
            </a:r>
            <a:r>
              <a:rPr lang="en-US" sz="2400" i="1" kern="1200" dirty="0" smtClean="0">
                <a:latin typeface="Arial" charset="0"/>
              </a:rPr>
              <a:t>c</a:t>
            </a:r>
            <a:r>
              <a:rPr lang="en-US" sz="2400" kern="1200" dirty="0" smtClean="0">
                <a:latin typeface="Arial" charset="0"/>
              </a:rPr>
              <a:t> </a:t>
            </a:r>
            <a:r>
              <a:rPr lang="en-US" sz="2400" kern="1200" dirty="0" smtClean="0">
                <a:latin typeface="Arial" charset="0"/>
              </a:rPr>
              <a:t>units from the center, </a:t>
            </a:r>
            <a:r>
              <a:rPr lang="en-US" sz="2400" kern="1200" dirty="0" smtClean="0">
                <a:latin typeface="Arial" charset="0"/>
              </a:rPr>
              <a:t>with</a:t>
            </a:r>
          </a:p>
          <a:p>
            <a:pPr marL="0" indent="0">
              <a:buFont typeface="Wingdings" pitchFamily="2" charset="2"/>
              <a:buNone/>
            </a:pPr>
            <a:endParaRPr lang="en-US" sz="2400" kern="1200" dirty="0" smtClean="0">
              <a:latin typeface="Arial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1000" kern="1200" dirty="0" smtClean="0">
              <a:latin typeface="Arial" charset="0"/>
            </a:endParaRP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39763"/>
          </a:xfrm>
          <a:noFill/>
          <a:ln/>
        </p:spPr>
        <p:txBody>
          <a:bodyPr/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Hyperbola</a:t>
            </a:r>
            <a:endParaRPr lang="en-US" sz="3200" b="1" kern="1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990600" y="1905000"/>
          <a:ext cx="3051175" cy="2301875"/>
        </p:xfrm>
        <a:graphic>
          <a:graphicData uri="http://schemas.openxmlformats.org/presentationml/2006/ole">
            <p:oleObj spid="_x0000_s72706" name="Equation" r:id="rId3" imgW="1409400" imgH="1079280" progId="Equation.DSMT4">
              <p:embed/>
            </p:oleObj>
          </a:graphicData>
        </a:graphic>
      </p:graphicFrame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2438400" y="4876800"/>
          <a:ext cx="1677987" cy="433388"/>
        </p:xfrm>
        <a:graphic>
          <a:graphicData uri="http://schemas.openxmlformats.org/presentationml/2006/ole">
            <p:oleObj spid="_x0000_s72707" name="Equation" r:id="rId4" imgW="774360" imgH="203040" progId="Equation.DSMT4">
              <p:embed/>
            </p:oleObj>
          </a:graphicData>
        </a:graphic>
      </p:graphicFrame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105400" y="2133600"/>
            <a:ext cx="29163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dirty="0" smtClean="0">
                <a:solidFill>
                  <a:srgbClr val="ED008C"/>
                </a:solidFill>
              </a:rPr>
              <a:t>Horizontal </a:t>
            </a:r>
            <a:r>
              <a:rPr lang="en-US" sz="1800" b="0" dirty="0" smtClean="0">
                <a:solidFill>
                  <a:srgbClr val="ED008C"/>
                </a:solidFill>
              </a:rPr>
              <a:t>Transverse Axis</a:t>
            </a:r>
            <a:endParaRPr lang="en-US" sz="1800" b="0" dirty="0">
              <a:solidFill>
                <a:srgbClr val="ED008C"/>
              </a:solidFill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5181600" y="3505200"/>
            <a:ext cx="26342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dirty="0" smtClean="0">
                <a:solidFill>
                  <a:srgbClr val="ED008C"/>
                </a:solidFill>
              </a:rPr>
              <a:t>Vertical </a:t>
            </a:r>
            <a:r>
              <a:rPr lang="en-US" sz="1800" b="0" dirty="0" smtClean="0">
                <a:solidFill>
                  <a:srgbClr val="ED008C"/>
                </a:solidFill>
              </a:rPr>
              <a:t>Transverse Axis</a:t>
            </a:r>
            <a:endParaRPr lang="en-US" sz="1800" b="0" dirty="0">
              <a:solidFill>
                <a:srgbClr val="ED008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5562600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US" dirty="0" smtClean="0"/>
              <a:t>The asymptotes pass through the </a:t>
            </a:r>
            <a:r>
              <a:rPr lang="en-US" dirty="0" smtClean="0"/>
              <a:t>vertices </a:t>
            </a:r>
            <a:r>
              <a:rPr lang="en-US" dirty="0" smtClean="0"/>
              <a:t>of a rectangle of dimensions </a:t>
            </a:r>
            <a:r>
              <a:rPr lang="en-US" dirty="0" smtClean="0"/>
              <a:t>2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/>
              <a:t>by 2</a:t>
            </a:r>
            <a:r>
              <a:rPr lang="en-US" i="1" dirty="0" smtClean="0"/>
              <a:t>b</a:t>
            </a:r>
            <a:r>
              <a:rPr lang="en-US" dirty="0" smtClean="0"/>
              <a:t>, with its center at (</a:t>
            </a:r>
            <a:r>
              <a:rPr lang="en-US" i="1" dirty="0" smtClean="0"/>
              <a:t>h</a:t>
            </a:r>
            <a:r>
              <a:rPr lang="en-US" dirty="0" smtClean="0"/>
              <a:t>, </a:t>
            </a:r>
            <a:r>
              <a:rPr lang="en-US" i="1" dirty="0" smtClean="0"/>
              <a:t>k</a:t>
            </a:r>
            <a:r>
              <a:rPr lang="en-US" dirty="0" smtClean="0"/>
              <a:t>).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229600" cy="5091112"/>
          </a:xfrm>
          <a:noFill/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400" kern="1200" dirty="0">
                <a:latin typeface="Arial" charset="0"/>
              </a:rPr>
              <a:t>Sketch the graph of the hyperbola whose equation is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/>
              <a:t>4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 – </a:t>
            </a:r>
            <a:r>
              <a:rPr lang="en-US" i="1" dirty="0"/>
              <a:t>y</a:t>
            </a:r>
            <a:r>
              <a:rPr lang="en-US" baseline="30000" dirty="0"/>
              <a:t>2</a:t>
            </a:r>
            <a:r>
              <a:rPr lang="en-US" dirty="0"/>
              <a:t> = 16.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 smtClean="0">
                <a:solidFill>
                  <a:srgbClr val="0073AE"/>
                </a:solidFill>
              </a:rPr>
              <a:t>Solution</a:t>
            </a:r>
            <a:r>
              <a:rPr lang="en-US" dirty="0">
                <a:solidFill>
                  <a:srgbClr val="0073AE"/>
                </a:solidFill>
              </a:rPr>
              <a:t>:</a:t>
            </a:r>
          </a:p>
          <a:p>
            <a:pPr marL="0" indent="0">
              <a:buFont typeface="Wingdings" pitchFamily="2" charset="2"/>
              <a:buNone/>
            </a:pPr>
            <a:r>
              <a:rPr lang="en-US" sz="2400" kern="1200" dirty="0">
                <a:latin typeface="Arial" charset="0"/>
              </a:rPr>
              <a:t>	</a:t>
            </a:r>
          </a:p>
          <a:p>
            <a:pPr marL="0" indent="0">
              <a:buFont typeface="Wingdings" pitchFamily="2" charset="2"/>
              <a:buNone/>
            </a:pPr>
            <a:endParaRPr lang="en-US" dirty="0"/>
          </a:p>
          <a:p>
            <a:pPr marL="0" indent="0">
              <a:buFont typeface="Wingdings" pitchFamily="2" charset="2"/>
              <a:buNone/>
            </a:pPr>
            <a:endParaRPr lang="en-US" sz="1200" dirty="0"/>
          </a:p>
          <a:p>
            <a:pPr marL="0" indent="0">
              <a:buFont typeface="Wingdings" pitchFamily="2" charset="2"/>
              <a:buNone/>
            </a:pPr>
            <a:r>
              <a:rPr lang="en-US" sz="2400" i="1" kern="1200" dirty="0" smtClean="0">
                <a:latin typeface="Arial" charset="0"/>
              </a:rPr>
              <a:t>h = 0, k = 0, a</a:t>
            </a:r>
            <a:r>
              <a:rPr lang="en-US" sz="2400" i="1" kern="1200" dirty="0" smtClean="0">
                <a:latin typeface="Arial" charset="0"/>
              </a:rPr>
              <a:t> = 2, b = 4 , c = </a:t>
            </a:r>
          </a:p>
          <a:p>
            <a:pPr marL="0" indent="0">
              <a:buFont typeface="Wingdings" pitchFamily="2" charset="2"/>
              <a:buNone/>
            </a:pPr>
            <a:r>
              <a:rPr lang="en-US" sz="2400" kern="1200" dirty="0" smtClean="0">
                <a:latin typeface="Arial" charset="0"/>
              </a:rPr>
              <a:t>The </a:t>
            </a:r>
            <a:r>
              <a:rPr lang="en-US" sz="2400" kern="1200" dirty="0">
                <a:latin typeface="Arial" charset="0"/>
              </a:rPr>
              <a:t>transverse axis is horizontal and the vertices occur at (–2, 0) and (2, 0</a:t>
            </a:r>
            <a:r>
              <a:rPr lang="en-US" sz="2400" kern="1200" dirty="0" smtClean="0">
                <a:latin typeface="Arial" charset="0"/>
              </a:rPr>
              <a:t>).</a:t>
            </a:r>
            <a:endParaRPr lang="en-US" sz="1200" dirty="0"/>
          </a:p>
          <a:p>
            <a:pPr marL="0" indent="0">
              <a:buFont typeface="Wingdings" pitchFamily="2" charset="2"/>
              <a:buNone/>
            </a:pPr>
            <a:r>
              <a:rPr lang="en-US" sz="2400" kern="1200" dirty="0">
                <a:latin typeface="Arial" charset="0"/>
              </a:rPr>
              <a:t>The ends of the conjugate axis occur at </a:t>
            </a:r>
            <a:r>
              <a:rPr lang="en-US" sz="2400" dirty="0"/>
              <a:t>(0, –4) </a:t>
            </a:r>
            <a:r>
              <a:rPr lang="en-US" sz="2800" dirty="0"/>
              <a:t>and </a:t>
            </a:r>
            <a:r>
              <a:rPr lang="en-US" sz="2400" dirty="0"/>
              <a:t>(0, 4).</a:t>
            </a: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3352800" y="304800"/>
            <a:ext cx="19812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2600" b="0" i="1" dirty="0">
              <a:solidFill>
                <a:schemeClr val="tx2"/>
              </a:solidFill>
            </a:endParaRPr>
          </a:p>
        </p:txBody>
      </p:sp>
      <p:graphicFrame>
        <p:nvGraphicFramePr>
          <p:cNvPr id="73730" name="Object 2"/>
          <p:cNvGraphicFramePr>
            <a:graphicFrameLocks noChangeAspect="1"/>
          </p:cNvGraphicFramePr>
          <p:nvPr/>
        </p:nvGraphicFramePr>
        <p:xfrm>
          <a:off x="3429000" y="2362200"/>
          <a:ext cx="1755775" cy="954088"/>
        </p:xfrm>
        <a:graphic>
          <a:graphicData uri="http://schemas.openxmlformats.org/presentationml/2006/ole">
            <p:oleObj spid="_x0000_s73730" name="Equation" r:id="rId3" imgW="761760" imgH="419040" progId="Equation.DSMT4">
              <p:embed/>
            </p:oleObj>
          </a:graphicData>
        </a:graphic>
      </p:graphicFrame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4543425" y="3886200"/>
          <a:ext cx="2193925" cy="519113"/>
        </p:xfrm>
        <a:graphic>
          <a:graphicData uri="http://schemas.openxmlformats.org/presentationml/2006/ole">
            <p:oleObj spid="_x0000_s73731" name="Equation" r:id="rId4" imgW="9522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091112"/>
          </a:xfrm>
          <a:noFill/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400" kern="1200" dirty="0">
                <a:latin typeface="Arial" charset="0"/>
              </a:rPr>
              <a:t>Each </a:t>
            </a:r>
            <a:r>
              <a:rPr lang="en-US" sz="2400" kern="1200" dirty="0">
                <a:solidFill>
                  <a:srgbClr val="FF0000"/>
                </a:solidFill>
                <a:latin typeface="Arial" charset="0"/>
              </a:rPr>
              <a:t>conic section </a:t>
            </a:r>
            <a:r>
              <a:rPr lang="en-US" sz="2400" kern="1200" dirty="0">
                <a:latin typeface="Arial" charset="0"/>
              </a:rPr>
              <a:t>(or simply conic) can be described as the intersection of a plane and a double-napped cone. </a:t>
            </a:r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1233488" y="3966428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0"/>
              <a:t>Circle</a:t>
            </a: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3016250" y="3966428"/>
            <a:ext cx="893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0"/>
              <a:t>Parabola</a:t>
            </a: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4930775" y="3966428"/>
            <a:ext cx="708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0"/>
              <a:t>Ellipse</a:t>
            </a:r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6613525" y="3969603"/>
            <a:ext cx="992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0"/>
              <a:t>Hyperbola</a:t>
            </a:r>
          </a:p>
        </p:txBody>
      </p:sp>
      <p:sp>
        <p:nvSpPr>
          <p:cNvPr id="31768" name="Rectangle 2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39763"/>
          </a:xfrm>
          <a:noFill/>
          <a:ln/>
        </p:spPr>
        <p:txBody>
          <a:bodyPr/>
          <a:lstStyle/>
          <a:p>
            <a:r>
              <a:rPr lang="en-US" sz="3200" b="1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Conic Sections</a:t>
            </a:r>
          </a:p>
        </p:txBody>
      </p:sp>
      <p:pic>
        <p:nvPicPr>
          <p:cNvPr id="31769" name="Picture 25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7100" y="1875691"/>
            <a:ext cx="6699250" cy="2030412"/>
          </a:xfrm>
          <a:prstGeom prst="rect">
            <a:avLst/>
          </a:prstGeom>
          <a:noFill/>
        </p:spPr>
      </p:pic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6038850" y="4422040"/>
            <a:ext cx="2647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dirty="0">
                <a:solidFill>
                  <a:srgbClr val="ED008C"/>
                </a:solidFill>
              </a:rPr>
              <a:t>General second-degree </a:t>
            </a:r>
          </a:p>
          <a:p>
            <a:r>
              <a:rPr lang="en-US" sz="1800" b="0" dirty="0">
                <a:solidFill>
                  <a:srgbClr val="ED008C"/>
                </a:solidFill>
              </a:rPr>
              <a:t>equation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33400" y="5188803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Each of the conics can be defined as a collection of points satisfying a certain geometric property,</a:t>
            </a:r>
          </a:p>
        </p:txBody>
      </p:sp>
      <p:grpSp>
        <p:nvGrpSpPr>
          <p:cNvPr id="13" name="Group 25"/>
          <p:cNvGrpSpPr>
            <a:grpSpLocks/>
          </p:cNvGrpSpPr>
          <p:nvPr/>
        </p:nvGrpSpPr>
        <p:grpSpPr bwMode="auto">
          <a:xfrm>
            <a:off x="761867" y="4419600"/>
            <a:ext cx="4876933" cy="609600"/>
            <a:chOff x="309" y="3503"/>
            <a:chExt cx="3030" cy="384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09" y="3503"/>
              <a:ext cx="3030" cy="3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6" name="Object 15"/>
            <p:cNvGraphicFramePr>
              <a:graphicFrameLocks noChangeAspect="1"/>
            </p:cNvGraphicFramePr>
            <p:nvPr/>
          </p:nvGraphicFramePr>
          <p:xfrm>
            <a:off x="356" y="3551"/>
            <a:ext cx="2971" cy="307"/>
          </p:xfrm>
          <a:graphic>
            <a:graphicData uri="http://schemas.openxmlformats.org/presentationml/2006/ole">
              <p:oleObj spid="_x0000_s50178" name="Equation" r:id="rId4" imgW="2209680" imgH="2286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830387"/>
          </a:xfrm>
          <a:noFill/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400" kern="1200" dirty="0" smtClean="0">
                <a:latin typeface="Arial" charset="0"/>
              </a:rPr>
              <a:t>A </a:t>
            </a:r>
            <a:r>
              <a:rPr lang="en-US" sz="2400" kern="1200" dirty="0">
                <a:latin typeface="Arial" charset="0"/>
              </a:rPr>
              <a:t>circle can be defined as the collection of all points (</a:t>
            </a:r>
            <a:r>
              <a:rPr lang="en-US" sz="2400" i="1" kern="1200" dirty="0">
                <a:latin typeface="Arial" charset="0"/>
              </a:rPr>
              <a:t>x</a:t>
            </a:r>
            <a:r>
              <a:rPr lang="en-US" sz="2400" kern="1200" dirty="0">
                <a:latin typeface="Arial" charset="0"/>
              </a:rPr>
              <a:t>, </a:t>
            </a:r>
            <a:r>
              <a:rPr lang="en-US" sz="2400" i="1" kern="1200" dirty="0">
                <a:latin typeface="Arial" charset="0"/>
              </a:rPr>
              <a:t>y</a:t>
            </a:r>
            <a:r>
              <a:rPr lang="en-US" sz="2400" kern="1200" dirty="0">
                <a:latin typeface="Arial" charset="0"/>
              </a:rPr>
              <a:t>) that are equidistant from a fixed point (</a:t>
            </a:r>
            <a:r>
              <a:rPr lang="en-US" sz="2400" i="1" kern="1200" dirty="0">
                <a:latin typeface="Arial" charset="0"/>
              </a:rPr>
              <a:t>h</a:t>
            </a:r>
            <a:r>
              <a:rPr lang="en-US" sz="2400" kern="1200" dirty="0">
                <a:latin typeface="Arial" charset="0"/>
              </a:rPr>
              <a:t>, </a:t>
            </a:r>
            <a:r>
              <a:rPr lang="en-US" sz="2400" i="1" kern="1200" dirty="0">
                <a:latin typeface="Arial" charset="0"/>
              </a:rPr>
              <a:t>k</a:t>
            </a:r>
            <a:r>
              <a:rPr lang="en-US" sz="2400" kern="1200" dirty="0">
                <a:latin typeface="Arial" charset="0"/>
              </a:rPr>
              <a:t>). This </a:t>
            </a:r>
            <a:r>
              <a:rPr lang="en-US" sz="2400" kern="1200" dirty="0" smtClean="0">
                <a:latin typeface="Arial" charset="0"/>
              </a:rPr>
              <a:t>definition </a:t>
            </a:r>
            <a:r>
              <a:rPr lang="en-US" sz="2400" kern="1200" dirty="0">
                <a:latin typeface="Arial" charset="0"/>
              </a:rPr>
              <a:t>easily produces the standard equation of a circle</a:t>
            </a:r>
          </a:p>
          <a:p>
            <a:pPr marL="0" indent="0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38924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39763"/>
          </a:xfrm>
          <a:noFill/>
          <a:ln/>
        </p:spPr>
        <p:txBody>
          <a:bodyPr/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Circle</a:t>
            </a:r>
            <a:endParaRPr lang="en-US" sz="3200" b="1" kern="1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2743311" y="2590800"/>
            <a:ext cx="3352689" cy="914400"/>
            <a:chOff x="1303" y="3407"/>
            <a:chExt cx="2083" cy="576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303" y="3407"/>
              <a:ext cx="2083" cy="5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9" name="Object 8"/>
            <p:cNvGraphicFramePr>
              <a:graphicFrameLocks noChangeAspect="1"/>
            </p:cNvGraphicFramePr>
            <p:nvPr/>
          </p:nvGraphicFramePr>
          <p:xfrm>
            <a:off x="1351" y="3551"/>
            <a:ext cx="1930" cy="307"/>
          </p:xfrm>
          <a:graphic>
            <a:graphicData uri="http://schemas.openxmlformats.org/presentationml/2006/ole">
              <p:oleObj spid="_x0000_s49154" name="Equation" r:id="rId3" imgW="1434960" imgH="2286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1"/>
            <a:ext cx="8229600" cy="4114800"/>
          </a:xfrm>
          <a:noFill/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400" kern="1200" dirty="0">
                <a:latin typeface="Arial" charset="0"/>
              </a:rPr>
              <a:t>A </a:t>
            </a:r>
            <a:r>
              <a:rPr lang="en-US" sz="2400" kern="1200" dirty="0">
                <a:solidFill>
                  <a:srgbClr val="FF0000"/>
                </a:solidFill>
                <a:latin typeface="Arial" charset="0"/>
              </a:rPr>
              <a:t>parabola</a:t>
            </a:r>
            <a:r>
              <a:rPr lang="en-US" sz="2400" kern="1200" dirty="0">
                <a:latin typeface="Arial" charset="0"/>
              </a:rPr>
              <a:t> is the set of all points (x, y) that are equidistant from a fixed line called the </a:t>
            </a:r>
            <a:r>
              <a:rPr lang="en-US" sz="2400" u="sng" kern="1200" dirty="0" err="1">
                <a:solidFill>
                  <a:srgbClr val="FF0000"/>
                </a:solidFill>
                <a:latin typeface="Arial" charset="0"/>
              </a:rPr>
              <a:t>directrix</a:t>
            </a:r>
            <a:r>
              <a:rPr lang="en-US" sz="2400" kern="1200" dirty="0">
                <a:latin typeface="Arial" charset="0"/>
              </a:rPr>
              <a:t> and a fixed point called the </a:t>
            </a:r>
            <a:r>
              <a:rPr lang="en-US" sz="2400" u="sng" kern="1200" dirty="0">
                <a:solidFill>
                  <a:srgbClr val="FF0000"/>
                </a:solidFill>
                <a:latin typeface="Arial" charset="0"/>
              </a:rPr>
              <a:t>focus</a:t>
            </a:r>
            <a:r>
              <a:rPr lang="en-US" sz="2400" kern="1200" dirty="0">
                <a:latin typeface="Arial" charset="0"/>
              </a:rPr>
              <a:t> not on the line. </a:t>
            </a:r>
          </a:p>
          <a:p>
            <a:pPr marL="0" indent="0">
              <a:buFont typeface="Wingdings" pitchFamily="2" charset="2"/>
              <a:buNone/>
            </a:pPr>
            <a:r>
              <a:rPr lang="en-US" sz="2400" kern="1200" dirty="0" smtClean="0">
                <a:latin typeface="Arial" charset="0"/>
              </a:rPr>
              <a:t>The </a:t>
            </a:r>
            <a:r>
              <a:rPr lang="en-US" sz="2400" kern="1200" dirty="0">
                <a:latin typeface="Arial" charset="0"/>
              </a:rPr>
              <a:t>midpoint between the focus                                          and the </a:t>
            </a:r>
            <a:r>
              <a:rPr lang="en-US" sz="2400" kern="1200" dirty="0" err="1">
                <a:latin typeface="Arial" charset="0"/>
              </a:rPr>
              <a:t>directrix</a:t>
            </a:r>
            <a:r>
              <a:rPr lang="en-US" sz="2400" kern="1200" dirty="0">
                <a:latin typeface="Arial" charset="0"/>
              </a:rPr>
              <a:t> is the </a:t>
            </a:r>
            <a:r>
              <a:rPr lang="en-US" sz="2400" u="sng" kern="1200" dirty="0">
                <a:solidFill>
                  <a:srgbClr val="FF0000"/>
                </a:solidFill>
                <a:latin typeface="Arial" charset="0"/>
              </a:rPr>
              <a:t>vertex</a:t>
            </a:r>
            <a:r>
              <a:rPr lang="en-US" sz="2400" kern="1200" dirty="0">
                <a:latin typeface="Arial" charset="0"/>
              </a:rPr>
              <a:t>, </a:t>
            </a:r>
            <a:br>
              <a:rPr lang="en-US" sz="2400" kern="1200" dirty="0">
                <a:latin typeface="Arial" charset="0"/>
              </a:rPr>
            </a:br>
            <a:r>
              <a:rPr lang="en-US" sz="2400" kern="1200" dirty="0">
                <a:latin typeface="Arial" charset="0"/>
              </a:rPr>
              <a:t>and the line passing through the</a:t>
            </a:r>
            <a:br>
              <a:rPr lang="en-US" sz="2400" kern="1200" dirty="0">
                <a:latin typeface="Arial" charset="0"/>
              </a:rPr>
            </a:br>
            <a:r>
              <a:rPr lang="en-US" sz="2400" kern="1200" dirty="0">
                <a:latin typeface="Arial" charset="0"/>
              </a:rPr>
              <a:t>focus and the vertex is the </a:t>
            </a:r>
            <a:r>
              <a:rPr lang="en-US" sz="2400" u="sng" kern="1200" dirty="0">
                <a:solidFill>
                  <a:srgbClr val="FF0000"/>
                </a:solidFill>
                <a:latin typeface="Arial" charset="0"/>
              </a:rPr>
              <a:t>axis</a:t>
            </a:r>
            <a:r>
              <a:rPr lang="en-US" sz="2400" kern="1200" dirty="0">
                <a:latin typeface="Arial" charset="0"/>
              </a:rPr>
              <a:t/>
            </a:r>
            <a:br>
              <a:rPr lang="en-US" sz="2400" kern="1200" dirty="0">
                <a:latin typeface="Arial" charset="0"/>
              </a:rPr>
            </a:br>
            <a:r>
              <a:rPr lang="en-US" sz="2400" kern="1200" dirty="0">
                <a:latin typeface="Arial" charset="0"/>
              </a:rPr>
              <a:t>of the parabola</a:t>
            </a:r>
            <a:r>
              <a:rPr lang="en-US" sz="2400" kern="1200" dirty="0" smtClean="0">
                <a:latin typeface="Arial" charset="0"/>
              </a:rPr>
              <a:t>.</a:t>
            </a:r>
          </a:p>
          <a:p>
            <a:pPr marL="0" indent="0">
              <a:buFont typeface="Wingdings" pitchFamily="2" charset="2"/>
              <a:buNone/>
            </a:pPr>
            <a:r>
              <a:rPr lang="en-US" sz="2400" kern="1200" dirty="0" smtClean="0">
                <a:latin typeface="Arial" charset="0"/>
              </a:rPr>
              <a:t>The </a:t>
            </a:r>
            <a:r>
              <a:rPr lang="en-US" sz="2400" kern="1200" dirty="0" smtClean="0">
                <a:solidFill>
                  <a:schemeClr val="accent2"/>
                </a:solidFill>
                <a:latin typeface="Arial" charset="0"/>
              </a:rPr>
              <a:t>standard form </a:t>
            </a:r>
            <a:r>
              <a:rPr lang="en-US" sz="2400" kern="1200" dirty="0" smtClean="0">
                <a:latin typeface="Arial" charset="0"/>
              </a:rPr>
              <a:t>of the equation  of</a:t>
            </a:r>
          </a:p>
          <a:p>
            <a:pPr marL="0" indent="0">
              <a:buFont typeface="Wingdings" pitchFamily="2" charset="2"/>
              <a:buNone/>
            </a:pPr>
            <a:r>
              <a:rPr lang="en-US" sz="2400" kern="1200" dirty="0" smtClean="0">
                <a:latin typeface="Arial" charset="0"/>
              </a:rPr>
              <a:t>a parabola with vertex (</a:t>
            </a:r>
            <a:r>
              <a:rPr lang="en-US" sz="2400" i="1" kern="1200" dirty="0" err="1" smtClean="0">
                <a:latin typeface="Arial" charset="0"/>
              </a:rPr>
              <a:t>h</a:t>
            </a:r>
            <a:r>
              <a:rPr lang="en-US" sz="2400" kern="1200" dirty="0" err="1" smtClean="0">
                <a:latin typeface="Arial" charset="0"/>
              </a:rPr>
              <a:t>,</a:t>
            </a:r>
            <a:r>
              <a:rPr lang="en-US" sz="2400" i="1" kern="1200" dirty="0" err="1" smtClean="0">
                <a:latin typeface="Arial" charset="0"/>
              </a:rPr>
              <a:t>k</a:t>
            </a:r>
            <a:r>
              <a:rPr lang="en-US" sz="2400" kern="1200" dirty="0" smtClean="0">
                <a:latin typeface="Arial" charset="0"/>
              </a:rPr>
              <a:t>) is</a:t>
            </a:r>
            <a:endParaRPr lang="en-US" sz="2400" kern="1200" dirty="0">
              <a:latin typeface="Arial" charset="0"/>
            </a:endParaRPr>
          </a:p>
        </p:txBody>
      </p:sp>
      <p:pic>
        <p:nvPicPr>
          <p:cNvPr id="39942" name="Picture 6" descr="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69415" y="2438400"/>
            <a:ext cx="3922749" cy="2482851"/>
          </a:xfrm>
          <a:prstGeom prst="rect">
            <a:avLst/>
          </a:prstGeom>
          <a:noFill/>
        </p:spPr>
      </p:pic>
      <p:sp>
        <p:nvSpPr>
          <p:cNvPr id="39944" name="Rectangle 8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639763"/>
          </a:xfrm>
          <a:noFill/>
          <a:ln/>
        </p:spPr>
        <p:txBody>
          <a:bodyPr/>
          <a:lstStyle/>
          <a:p>
            <a:r>
              <a:rPr lang="en-US" sz="3200" b="1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Parabolas</a:t>
            </a:r>
          </a:p>
        </p:txBody>
      </p: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990600" y="5181600"/>
            <a:ext cx="3199783" cy="1143000"/>
            <a:chOff x="830" y="3333"/>
            <a:chExt cx="1988" cy="720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830" y="3333"/>
              <a:ext cx="1988" cy="7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/>
          </p:nvGraphicFramePr>
          <p:xfrm>
            <a:off x="979" y="3381"/>
            <a:ext cx="1725" cy="648"/>
          </p:xfrm>
          <a:graphic>
            <a:graphicData uri="http://schemas.openxmlformats.org/presentationml/2006/ole">
              <p:oleObj spid="_x0000_s51202" name="Equation" r:id="rId4" imgW="1282680" imgH="482400" progId="Equation.DSMT4">
                <p:embed/>
              </p:oleObj>
            </a:graphicData>
          </a:graphic>
        </p:graphicFrame>
      </p:grp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4603963" y="5257800"/>
            <a:ext cx="14158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dirty="0" smtClean="0">
                <a:solidFill>
                  <a:srgbClr val="ED008C"/>
                </a:solidFill>
              </a:rPr>
              <a:t>Vertical axis</a:t>
            </a:r>
            <a:endParaRPr lang="en-US" sz="1800" b="0" dirty="0">
              <a:solidFill>
                <a:srgbClr val="ED008C"/>
              </a:solidFill>
            </a:endParaRP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4550499" y="5879068"/>
            <a:ext cx="16979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dirty="0" smtClean="0">
                <a:solidFill>
                  <a:srgbClr val="ED008C"/>
                </a:solidFill>
              </a:rPr>
              <a:t>Horizontal axis</a:t>
            </a:r>
            <a:endParaRPr lang="en-US" sz="1800" b="0" dirty="0">
              <a:solidFill>
                <a:srgbClr val="ED008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5486400" cy="533400"/>
          </a:xfrm>
          <a:noFill/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400" kern="1200" dirty="0">
                <a:latin typeface="Arial" charset="0"/>
              </a:rPr>
              <a:t>Find the focus of the parabola given by</a:t>
            </a:r>
          </a:p>
          <a:p>
            <a:pPr marL="0" indent="0">
              <a:buFont typeface="Wingdings" pitchFamily="2" charset="2"/>
              <a:buNone/>
            </a:pPr>
            <a:endParaRPr lang="en-US" sz="2400" kern="1200" dirty="0">
              <a:latin typeface="Arial" charset="0"/>
            </a:endParaRPr>
          </a:p>
        </p:txBody>
      </p:sp>
      <p:sp>
        <p:nvSpPr>
          <p:cNvPr id="43031" name="Rectangle 23"/>
          <p:cNvSpPr>
            <a:spLocks noChangeArrowheads="1"/>
          </p:cNvSpPr>
          <p:nvPr/>
        </p:nvSpPr>
        <p:spPr bwMode="auto">
          <a:xfrm>
            <a:off x="3657600" y="152400"/>
            <a:ext cx="20574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5943600" y="762000"/>
          <a:ext cx="2198688" cy="839787"/>
        </p:xfrm>
        <a:graphic>
          <a:graphicData uri="http://schemas.openxmlformats.org/presentationml/2006/ole">
            <p:oleObj spid="_x0000_s52226" name="Equation" r:id="rId3" imgW="1015920" imgH="393480" progId="Equation.DSMT4">
              <p:embed/>
            </p:oleObj>
          </a:graphicData>
        </a:graphic>
      </p:graphicFrame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1600200" y="2560637"/>
          <a:ext cx="2143125" cy="487362"/>
        </p:xfrm>
        <a:graphic>
          <a:graphicData uri="http://schemas.openxmlformats.org/presentationml/2006/ole">
            <p:oleObj spid="_x0000_s52228" name="Equation" r:id="rId4" imgW="990360" imgH="228600" progId="Equation.DSMT4">
              <p:embed/>
            </p:oleObj>
          </a:graphicData>
        </a:graphic>
      </p:graphicFrame>
      <p:graphicFrame>
        <p:nvGraphicFramePr>
          <p:cNvPr id="52229" name="Object 5"/>
          <p:cNvGraphicFramePr>
            <a:graphicFrameLocks noChangeAspect="1"/>
          </p:cNvGraphicFramePr>
          <p:nvPr/>
        </p:nvGraphicFramePr>
        <p:xfrm>
          <a:off x="1524000" y="3246438"/>
          <a:ext cx="2198687" cy="487362"/>
        </p:xfrm>
        <a:graphic>
          <a:graphicData uri="http://schemas.openxmlformats.org/presentationml/2006/ole">
            <p:oleObj spid="_x0000_s52229" name="Equation" r:id="rId5" imgW="1015920" imgH="228600" progId="Equation.DSMT4">
              <p:embed/>
            </p:oleObj>
          </a:graphicData>
        </a:graphic>
      </p:graphicFrame>
      <p:graphicFrame>
        <p:nvGraphicFramePr>
          <p:cNvPr id="52230" name="Object 6"/>
          <p:cNvGraphicFramePr>
            <a:graphicFrameLocks noChangeAspect="1"/>
          </p:cNvGraphicFramePr>
          <p:nvPr/>
        </p:nvGraphicFramePr>
        <p:xfrm>
          <a:off x="914400" y="3856037"/>
          <a:ext cx="2693987" cy="487363"/>
        </p:xfrm>
        <a:graphic>
          <a:graphicData uri="http://schemas.openxmlformats.org/presentationml/2006/ole">
            <p:oleObj spid="_x0000_s52230" name="Equation" r:id="rId6" imgW="1244520" imgH="228600" progId="Equation.DSMT4">
              <p:embed/>
            </p:oleObj>
          </a:graphicData>
        </a:graphic>
      </p:graphicFrame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914400" y="4465637"/>
          <a:ext cx="2609850" cy="487363"/>
        </p:xfrm>
        <a:graphic>
          <a:graphicData uri="http://schemas.openxmlformats.org/presentationml/2006/ole">
            <p:oleObj spid="_x0000_s52231" name="Equation" r:id="rId7" imgW="1206360" imgH="228600" progId="Equation.DSMT4">
              <p:embed/>
            </p:oleObj>
          </a:graphicData>
        </a:graphic>
      </p:graphicFrame>
      <p:pic>
        <p:nvPicPr>
          <p:cNvPr id="23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91000" y="2057400"/>
            <a:ext cx="4419600" cy="4376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458200" cy="5091112"/>
          </a:xfrm>
          <a:noFill/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400" kern="1200" dirty="0">
                <a:latin typeface="Arial" charset="0"/>
              </a:rPr>
              <a:t>An </a:t>
            </a:r>
            <a:r>
              <a:rPr lang="en-US" sz="2400" kern="1200" dirty="0">
                <a:solidFill>
                  <a:srgbClr val="FF0000"/>
                </a:solidFill>
                <a:latin typeface="Arial" charset="0"/>
              </a:rPr>
              <a:t>ellipse</a:t>
            </a:r>
            <a:r>
              <a:rPr lang="en-US" sz="2400" kern="1200" dirty="0">
                <a:latin typeface="Arial" charset="0"/>
              </a:rPr>
              <a:t> is the set of all points (x, y) the sum of whose distances from two distinct fixed points called </a:t>
            </a:r>
            <a:r>
              <a:rPr lang="en-US" sz="2400" u="sng" kern="1200" dirty="0">
                <a:solidFill>
                  <a:srgbClr val="FF0000"/>
                </a:solidFill>
                <a:latin typeface="Arial" charset="0"/>
              </a:rPr>
              <a:t>foci</a:t>
            </a:r>
            <a:r>
              <a:rPr lang="en-US" sz="2400" kern="1200" dirty="0">
                <a:latin typeface="Arial" charset="0"/>
              </a:rPr>
              <a:t> is constant</a:t>
            </a:r>
            <a:r>
              <a:rPr lang="en-US" sz="2400" kern="1200" dirty="0" smtClean="0">
                <a:latin typeface="Arial" charset="0"/>
              </a:rPr>
              <a:t>.</a:t>
            </a:r>
          </a:p>
          <a:p>
            <a:pPr marL="0" indent="0">
              <a:buFont typeface="Wingdings" pitchFamily="2" charset="2"/>
              <a:buNone/>
            </a:pPr>
            <a:endParaRPr lang="en-US" sz="1000" kern="1200" dirty="0" smtClean="0">
              <a:latin typeface="Arial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2400" kern="1200" dirty="0" smtClean="0">
                <a:latin typeface="Arial" charset="0"/>
              </a:rPr>
              <a:t>The </a:t>
            </a:r>
            <a:r>
              <a:rPr lang="en-US" sz="2400" kern="1200" dirty="0">
                <a:latin typeface="Arial" charset="0"/>
              </a:rPr>
              <a:t>line through the foci intersects the ellipse at two points, called the </a:t>
            </a:r>
            <a:r>
              <a:rPr lang="en-US" sz="2400" u="sng" kern="1200" dirty="0">
                <a:solidFill>
                  <a:srgbClr val="FF0000"/>
                </a:solidFill>
                <a:latin typeface="Arial" charset="0"/>
              </a:rPr>
              <a:t>vertices</a:t>
            </a:r>
            <a:r>
              <a:rPr lang="en-US" sz="2400" kern="1200" dirty="0">
                <a:latin typeface="Arial" charset="0"/>
              </a:rPr>
              <a:t>.</a:t>
            </a: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39763"/>
          </a:xfrm>
          <a:noFill/>
          <a:ln/>
        </p:spPr>
        <p:txBody>
          <a:bodyPr/>
          <a:lstStyle/>
          <a:p>
            <a:r>
              <a:rPr lang="en-US" sz="3200" b="1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Ellipses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2895600"/>
            <a:ext cx="8077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US" dirty="0" smtClean="0"/>
              <a:t>The chord joining the vertices is the </a:t>
            </a:r>
            <a:r>
              <a:rPr lang="en-US" u="sng" dirty="0" smtClean="0">
                <a:solidFill>
                  <a:srgbClr val="FF0000"/>
                </a:solidFill>
              </a:rPr>
              <a:t>major axis</a:t>
            </a:r>
            <a:r>
              <a:rPr lang="en-US" dirty="0" smtClean="0"/>
              <a:t>, and its midpoint is the </a:t>
            </a:r>
            <a:r>
              <a:rPr lang="en-US" u="sng" dirty="0" smtClean="0">
                <a:solidFill>
                  <a:srgbClr val="FF0000"/>
                </a:solidFill>
              </a:rPr>
              <a:t>center</a:t>
            </a:r>
            <a:r>
              <a:rPr lang="en-US" dirty="0" smtClean="0"/>
              <a:t> of the ellipse.</a:t>
            </a:r>
          </a:p>
          <a:p>
            <a:pPr marL="0" indent="0">
              <a:buFont typeface="Wingdings" pitchFamily="2" charset="2"/>
              <a:buNone/>
            </a:pPr>
            <a:endParaRPr lang="en-US" sz="1100" dirty="0" smtClean="0"/>
          </a:p>
          <a:p>
            <a:pPr marL="0" indent="0">
              <a:buFont typeface="Wingdings" pitchFamily="2" charset="2"/>
              <a:buNone/>
            </a:pPr>
            <a:r>
              <a:rPr lang="en-US" dirty="0" smtClean="0"/>
              <a:t>The chord perpendicular to the major axis at the center is the </a:t>
            </a:r>
            <a:r>
              <a:rPr lang="en-US" u="sng" dirty="0" smtClean="0">
                <a:solidFill>
                  <a:srgbClr val="FF0000"/>
                </a:solidFill>
              </a:rPr>
              <a:t>minor axis </a:t>
            </a:r>
            <a:r>
              <a:rPr lang="en-US" dirty="0" smtClean="0"/>
              <a:t>of the ellipse.</a:t>
            </a:r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4419600"/>
            <a:ext cx="3657600" cy="230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458200" cy="990600"/>
          </a:xfrm>
          <a:noFill/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400" kern="1200" dirty="0" smtClean="0">
                <a:latin typeface="Arial" charset="0"/>
              </a:rPr>
              <a:t>The </a:t>
            </a:r>
            <a:r>
              <a:rPr lang="en-US" sz="2400" kern="1200" dirty="0" smtClean="0">
                <a:solidFill>
                  <a:srgbClr val="FF0000"/>
                </a:solidFill>
                <a:latin typeface="Arial" charset="0"/>
              </a:rPr>
              <a:t>standard form</a:t>
            </a:r>
            <a:r>
              <a:rPr lang="en-US" sz="2400" kern="1200" dirty="0" smtClean="0">
                <a:latin typeface="Arial" charset="0"/>
              </a:rPr>
              <a:t> of an ellipse with the center (</a:t>
            </a:r>
            <a:r>
              <a:rPr lang="en-US" sz="2400" i="1" kern="1200" dirty="0" smtClean="0">
                <a:latin typeface="Arial" charset="0"/>
              </a:rPr>
              <a:t>h</a:t>
            </a:r>
            <a:r>
              <a:rPr lang="en-US" sz="2400" kern="1200" dirty="0" smtClean="0">
                <a:latin typeface="Arial" charset="0"/>
              </a:rPr>
              <a:t>, </a:t>
            </a:r>
            <a:r>
              <a:rPr lang="en-US" sz="2400" i="1" kern="1200" dirty="0" smtClean="0">
                <a:latin typeface="Arial" charset="0"/>
              </a:rPr>
              <a:t>k</a:t>
            </a:r>
            <a:r>
              <a:rPr lang="en-US" sz="2400" kern="1200" dirty="0" smtClean="0">
                <a:latin typeface="Arial" charset="0"/>
              </a:rPr>
              <a:t>) and major and minor axes of length 2</a:t>
            </a:r>
            <a:r>
              <a:rPr lang="en-US" sz="2400" i="1" kern="1200" dirty="0" smtClean="0">
                <a:latin typeface="Arial" charset="0"/>
              </a:rPr>
              <a:t>a</a:t>
            </a:r>
            <a:r>
              <a:rPr lang="en-US" sz="2400" kern="1200" dirty="0" smtClean="0">
                <a:latin typeface="Arial" charset="0"/>
              </a:rPr>
              <a:t> and 2</a:t>
            </a:r>
            <a:r>
              <a:rPr lang="en-US" sz="2400" i="1" kern="1200" dirty="0" smtClean="0">
                <a:latin typeface="Arial" charset="0"/>
              </a:rPr>
              <a:t>b</a:t>
            </a:r>
            <a:r>
              <a:rPr lang="en-US" sz="2400" kern="1200" dirty="0" smtClean="0">
                <a:latin typeface="Arial" charset="0"/>
              </a:rPr>
              <a:t>, where </a:t>
            </a:r>
            <a:r>
              <a:rPr lang="en-US" sz="2400" i="1" kern="1200" dirty="0" smtClean="0">
                <a:latin typeface="Arial" charset="0"/>
              </a:rPr>
              <a:t>a</a:t>
            </a:r>
            <a:r>
              <a:rPr lang="en-US" sz="2400" kern="1200" dirty="0" smtClean="0">
                <a:latin typeface="Arial" charset="0"/>
              </a:rPr>
              <a:t> &gt; </a:t>
            </a:r>
            <a:r>
              <a:rPr lang="en-US" sz="2400" i="1" kern="1200" dirty="0" smtClean="0">
                <a:latin typeface="Arial" charset="0"/>
              </a:rPr>
              <a:t>b</a:t>
            </a:r>
            <a:r>
              <a:rPr lang="en-US" sz="2400" kern="1200" dirty="0" smtClean="0">
                <a:latin typeface="Arial" charset="0"/>
              </a:rPr>
              <a:t>, is</a:t>
            </a:r>
          </a:p>
          <a:p>
            <a:pPr marL="0" indent="0">
              <a:buFont typeface="Wingdings" pitchFamily="2" charset="2"/>
              <a:buNone/>
            </a:pPr>
            <a:endParaRPr lang="en-US" sz="2400" kern="1200" dirty="0" smtClean="0">
              <a:latin typeface="Arial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2400" kern="1200" dirty="0" smtClean="0">
              <a:latin typeface="Arial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2400" kern="1200" dirty="0" smtClean="0">
              <a:latin typeface="Arial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2400" kern="1200" dirty="0" smtClean="0">
              <a:latin typeface="Arial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2400" kern="1200" dirty="0" smtClean="0">
              <a:latin typeface="Arial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2400" kern="1200" dirty="0" smtClean="0">
              <a:latin typeface="Arial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2400" kern="1200" dirty="0" smtClean="0">
              <a:latin typeface="Arial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2400" kern="1200" dirty="0" smtClean="0">
                <a:latin typeface="Arial" charset="0"/>
              </a:rPr>
              <a:t>The foci lie on the major </a:t>
            </a:r>
            <a:r>
              <a:rPr lang="en-US" sz="2400" kern="1200" dirty="0" smtClean="0">
                <a:latin typeface="Arial" charset="0"/>
              </a:rPr>
              <a:t>axis, </a:t>
            </a:r>
            <a:r>
              <a:rPr lang="en-US" sz="2400" i="1" kern="1200" dirty="0" smtClean="0">
                <a:latin typeface="Arial" charset="0"/>
              </a:rPr>
              <a:t>c</a:t>
            </a:r>
            <a:r>
              <a:rPr lang="en-US" sz="2400" kern="1200" dirty="0" smtClean="0">
                <a:latin typeface="Arial" charset="0"/>
              </a:rPr>
              <a:t> </a:t>
            </a:r>
            <a:r>
              <a:rPr lang="en-US" sz="2400" kern="1200" dirty="0" smtClean="0">
                <a:latin typeface="Arial" charset="0"/>
              </a:rPr>
              <a:t>units from the center, with</a:t>
            </a:r>
            <a:endParaRPr lang="en-US" sz="1000" kern="1200" dirty="0" smtClean="0">
              <a:latin typeface="Arial" charset="0"/>
            </a:endParaRP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39763"/>
          </a:xfrm>
          <a:noFill/>
          <a:ln/>
        </p:spPr>
        <p:txBody>
          <a:bodyPr/>
          <a:lstStyle/>
          <a:p>
            <a:r>
              <a:rPr lang="en-US" sz="3200" b="1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Ellipses</a:t>
            </a:r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990600" y="2057400"/>
          <a:ext cx="3051175" cy="2301875"/>
        </p:xfrm>
        <a:graphic>
          <a:graphicData uri="http://schemas.openxmlformats.org/presentationml/2006/ole">
            <p:oleObj spid="_x0000_s54274" name="Equation" r:id="rId3" imgW="1409400" imgH="1079280" progId="Equation.DSMT4">
              <p:embed/>
            </p:oleObj>
          </a:graphicData>
        </a:graphic>
      </p:graphicFrame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2514600" y="5486400"/>
          <a:ext cx="1649412" cy="433388"/>
        </p:xfrm>
        <a:graphic>
          <a:graphicData uri="http://schemas.openxmlformats.org/presentationml/2006/ole">
            <p:oleObj spid="_x0000_s54275" name="Equation" r:id="rId4" imgW="761760" imgH="203040" progId="Equation.DSMT4">
              <p:embed/>
            </p:oleObj>
          </a:graphicData>
        </a:graphic>
      </p:graphicFrame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105400" y="2286000"/>
            <a:ext cx="23391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dirty="0" smtClean="0">
                <a:solidFill>
                  <a:srgbClr val="ED008C"/>
                </a:solidFill>
              </a:rPr>
              <a:t>Horizontal major axis</a:t>
            </a:r>
            <a:endParaRPr lang="en-US" sz="1800" b="0" dirty="0">
              <a:solidFill>
                <a:srgbClr val="ED008C"/>
              </a:solidFill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5181600" y="3657600"/>
            <a:ext cx="20570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dirty="0" smtClean="0">
                <a:solidFill>
                  <a:srgbClr val="ED008C"/>
                </a:solidFill>
              </a:rPr>
              <a:t>Vertical major axis</a:t>
            </a:r>
            <a:endParaRPr lang="en-US" sz="1800" b="0" dirty="0">
              <a:solidFill>
                <a:srgbClr val="ED008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5251" name="Picture 3" descr="11_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590800"/>
            <a:ext cx="5475288" cy="5267325"/>
          </a:xfrm>
          <a:prstGeom prst="rect">
            <a:avLst/>
          </a:prstGeom>
          <a:noFill/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733800" y="228600"/>
            <a:ext cx="1871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762000"/>
            <a:ext cx="830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Find the center, vertices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and the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foci of the ellipse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given by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3505200" y="1219200"/>
          <a:ext cx="1649412" cy="893762"/>
        </p:xfrm>
        <a:graphic>
          <a:graphicData uri="http://schemas.openxmlformats.org/presentationml/2006/ole">
            <p:oleObj spid="_x0000_s55298" name="Equation" r:id="rId4" imgW="76176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5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3429000"/>
          </a:xfrm>
          <a:noFill/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400" kern="1200" dirty="0">
                <a:latin typeface="Arial" charset="0"/>
              </a:rPr>
              <a:t>Find the center, vertices, and foci of the ellipse given by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smtClean="0"/>
              <a:t>    4</a:t>
            </a:r>
            <a:r>
              <a:rPr lang="en-US" i="1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i="1" dirty="0"/>
              <a:t>y</a:t>
            </a:r>
            <a:r>
              <a:rPr lang="en-US" baseline="30000" dirty="0"/>
              <a:t>2</a:t>
            </a:r>
            <a:r>
              <a:rPr lang="en-US" dirty="0"/>
              <a:t> – 8</a:t>
            </a:r>
            <a:r>
              <a:rPr lang="en-US" i="1" dirty="0"/>
              <a:t>x </a:t>
            </a:r>
            <a:r>
              <a:rPr lang="en-US" dirty="0"/>
              <a:t>+ 4</a:t>
            </a:r>
            <a:r>
              <a:rPr lang="en-US" i="1" dirty="0"/>
              <a:t>y </a:t>
            </a:r>
            <a:r>
              <a:rPr lang="en-US" dirty="0"/>
              <a:t>– 8 = 0.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 smtClean="0">
                <a:solidFill>
                  <a:srgbClr val="0073AE"/>
                </a:solidFill>
              </a:rPr>
              <a:t>Solution:</a:t>
            </a:r>
            <a:r>
              <a:rPr lang="en-US" dirty="0" smtClean="0"/>
              <a:t>    </a:t>
            </a:r>
            <a:r>
              <a:rPr lang="en-US" dirty="0"/>
              <a:t>4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 – 8</a:t>
            </a:r>
            <a:r>
              <a:rPr lang="en-US" i="1" dirty="0"/>
              <a:t>x </a:t>
            </a:r>
            <a:r>
              <a:rPr lang="en-US" dirty="0"/>
              <a:t>+ </a:t>
            </a:r>
            <a:r>
              <a:rPr lang="en-US" i="1" dirty="0"/>
              <a:t>y</a:t>
            </a:r>
            <a:r>
              <a:rPr lang="en-US" baseline="30000" dirty="0"/>
              <a:t>2</a:t>
            </a:r>
            <a:r>
              <a:rPr lang="en-US" dirty="0"/>
              <a:t> + 4</a:t>
            </a:r>
            <a:r>
              <a:rPr lang="en-US" i="1" dirty="0"/>
              <a:t>y </a:t>
            </a:r>
            <a:r>
              <a:rPr lang="en-US" dirty="0"/>
              <a:t>= 8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 smtClean="0"/>
              <a:t>4(</a:t>
            </a:r>
            <a:r>
              <a:rPr lang="en-US" i="1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– 2</a:t>
            </a:r>
            <a:r>
              <a:rPr lang="en-US" i="1" dirty="0"/>
              <a:t>x </a:t>
            </a:r>
            <a:r>
              <a:rPr lang="en-US" dirty="0"/>
              <a:t>+ 1) + (</a:t>
            </a:r>
            <a:r>
              <a:rPr lang="en-US" i="1" dirty="0"/>
              <a:t>y</a:t>
            </a:r>
            <a:r>
              <a:rPr lang="en-US" baseline="30000" dirty="0"/>
              <a:t>2</a:t>
            </a:r>
            <a:r>
              <a:rPr lang="en-US" dirty="0"/>
              <a:t> + 4</a:t>
            </a:r>
            <a:r>
              <a:rPr lang="en-US" i="1" dirty="0"/>
              <a:t>y </a:t>
            </a:r>
            <a:r>
              <a:rPr lang="en-US" dirty="0"/>
              <a:t>+ 4) = 8 + 4 + 4</a:t>
            </a:r>
          </a:p>
          <a:p>
            <a:pPr marL="0" indent="0">
              <a:buNone/>
            </a:pPr>
            <a:r>
              <a:rPr lang="en-US" dirty="0" smtClean="0"/>
              <a:t>4(</a:t>
            </a:r>
            <a:r>
              <a:rPr lang="en-US" i="1" dirty="0" smtClean="0"/>
              <a:t>x </a:t>
            </a:r>
            <a:r>
              <a:rPr lang="en-US" dirty="0" smtClean="0"/>
              <a:t>– 1)</a:t>
            </a:r>
            <a:r>
              <a:rPr lang="en-US" baseline="30000" dirty="0" smtClean="0"/>
              <a:t>2</a:t>
            </a:r>
            <a:r>
              <a:rPr lang="en-US" dirty="0" smtClean="0"/>
              <a:t>  + (y + 2)</a:t>
            </a:r>
            <a:r>
              <a:rPr lang="en-US" baseline="30000" dirty="0" smtClean="0"/>
              <a:t>2</a:t>
            </a:r>
            <a:r>
              <a:rPr lang="en-US" dirty="0" smtClean="0"/>
              <a:t>  = 16</a:t>
            </a:r>
          </a:p>
          <a:p>
            <a:pPr marL="0" indent="0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3657600" y="76200"/>
            <a:ext cx="19812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4000" b="0" i="1" dirty="0">
              <a:solidFill>
                <a:schemeClr val="tx2"/>
              </a:solidFill>
            </a:endParaRPr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533400" y="3581400"/>
          <a:ext cx="3187700" cy="950570"/>
        </p:xfrm>
        <a:graphic>
          <a:graphicData uri="http://schemas.openxmlformats.org/presentationml/2006/ole">
            <p:oleObj spid="_x0000_s56322" name="Equation" r:id="rId3" imgW="1384200" imgH="419040" progId="Equation.DSMT4">
              <p:embed/>
            </p:oleObj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8600" y="4800600"/>
            <a:ext cx="8229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1,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–2,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4,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2, and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Center: (1, –2)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1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Vertices: (1, –6) and (1, 2)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990600" y="5334000"/>
          <a:ext cx="2135187" cy="519113"/>
        </p:xfrm>
        <a:graphic>
          <a:graphicData uri="http://schemas.openxmlformats.org/presentationml/2006/ole">
            <p:oleObj spid="_x0000_s56323" name="Equation" r:id="rId4" imgW="927000" imgH="228600" progId="Equation.DSMT4">
              <p:embed/>
            </p:oleObj>
          </a:graphicData>
        </a:graphic>
      </p:graphicFrame>
      <p:pic>
        <p:nvPicPr>
          <p:cNvPr id="7" name="Picture 1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2819400"/>
            <a:ext cx="3352800" cy="4009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2972</TotalTime>
  <Words>553</Words>
  <Application>Microsoft Office PowerPoint</Application>
  <PresentationFormat>On-screen Show (4:3)</PresentationFormat>
  <Paragraphs>85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Default Design</vt:lpstr>
      <vt:lpstr>Equation</vt:lpstr>
      <vt:lpstr>MathType 6.0 Equation</vt:lpstr>
      <vt:lpstr>10.1 Conics and Calculus</vt:lpstr>
      <vt:lpstr>Conic Sections</vt:lpstr>
      <vt:lpstr>Circle</vt:lpstr>
      <vt:lpstr>Parabolas</vt:lpstr>
      <vt:lpstr>Slide 5</vt:lpstr>
      <vt:lpstr>Ellipses</vt:lpstr>
      <vt:lpstr>Ellipses</vt:lpstr>
      <vt:lpstr>Slide 8</vt:lpstr>
      <vt:lpstr>Slide 9</vt:lpstr>
      <vt:lpstr>Eccentricity</vt:lpstr>
      <vt:lpstr>Hyperbolas</vt:lpstr>
      <vt:lpstr>Hyperbola</vt:lpstr>
      <vt:lpstr>Slide 13</vt:lpstr>
    </vt:vector>
  </TitlesOfParts>
  <Company>Hanford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9.4</dc:title>
  <dc:subject>Radius of Convergence</dc:subject>
  <dc:creator>Gregory Kelly</dc:creator>
  <cp:lastModifiedBy>pqchau</cp:lastModifiedBy>
  <cp:revision>153</cp:revision>
  <dcterms:created xsi:type="dcterms:W3CDTF">2003-02-12T06:58:55Z</dcterms:created>
  <dcterms:modified xsi:type="dcterms:W3CDTF">2012-11-15T21:26:26Z</dcterms:modified>
</cp:coreProperties>
</file>