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0" r:id="rId3"/>
    <p:sldId id="279" r:id="rId4"/>
    <p:sldId id="286" r:id="rId5"/>
    <p:sldId id="288" r:id="rId6"/>
    <p:sldId id="277" r:id="rId7"/>
    <p:sldId id="291" r:id="rId8"/>
    <p:sldId id="292" r:id="rId9"/>
    <p:sldId id="293" r:id="rId10"/>
    <p:sldId id="296" r:id="rId11"/>
    <p:sldId id="297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E1FFE1"/>
    <a:srgbClr val="CCE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>
        <p:scale>
          <a:sx n="66" d="100"/>
          <a:sy n="66" d="100"/>
        </p:scale>
        <p:origin x="-159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5" Type="http://schemas.openxmlformats.org/officeDocument/2006/relationships/image" Target="../media/image18.wmf"/><Relationship Id="rId4" Type="http://schemas.openxmlformats.org/officeDocument/2006/relationships/image" Target="../media/image25.wmf"/><Relationship Id="rId9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614FFC-D3A5-4C7C-A0C5-14FA04AAC1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EEBF6-C917-42DB-89C0-FD2649111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905000"/>
          </a:xfrm>
        </p:spPr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10.2 – 10.3 </a:t>
            </a:r>
            <a:b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Parametric Equations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3" name="Picture 4" descr="GTCDOB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6400800" cy="4282017"/>
          </a:xfrm>
          <a:prstGeom prst="rect">
            <a:avLst/>
          </a:prstGeom>
          <a:noFill/>
        </p:spPr>
      </p:pic>
      <p:graphicFrame>
        <p:nvGraphicFramePr>
          <p:cNvPr id="92161" name="Object 1"/>
          <p:cNvGraphicFramePr>
            <a:graphicFrameLocks noChangeAspect="1"/>
          </p:cNvGraphicFramePr>
          <p:nvPr/>
        </p:nvGraphicFramePr>
        <p:xfrm>
          <a:off x="5715000" y="3505200"/>
          <a:ext cx="24987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2" name="Equation" r:id="rId4" imgW="1041120" imgH="457200" progId="">
                  <p:embed/>
                </p:oleObj>
              </mc:Choice>
              <mc:Fallback>
                <p:oleObj name="Equation" r:id="rId4" imgW="1041120" imgH="4572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2498725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776663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066800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If  a smooth curve does not intersect itself on an interval [a, b] (except possibly at the endpoints), then the arc length of the curve over the interval is: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formula can be derived from </a:t>
            </a: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447398" y="2438401"/>
            <a:ext cx="5791455" cy="1849438"/>
            <a:chOff x="1106" y="1296"/>
            <a:chExt cx="3734" cy="1165"/>
          </a:xfrm>
        </p:grpSpPr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106" y="1296"/>
              <a:ext cx="3734" cy="1152"/>
            </a:xfrm>
            <a:prstGeom prst="rect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9" name="Object 13"/>
            <p:cNvGraphicFramePr>
              <a:graphicFrameLocks noChangeAspect="1"/>
            </p:cNvGraphicFramePr>
            <p:nvPr/>
          </p:nvGraphicFramePr>
          <p:xfrm>
            <a:off x="1155" y="1344"/>
            <a:ext cx="3546" cy="1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981" name="Equation" r:id="rId3" imgW="1612800" imgH="507960" progId="">
                    <p:embed/>
                  </p:oleObj>
                </mc:Choice>
                <mc:Fallback>
                  <p:oleObj name="Equation" r:id="rId3" imgW="1612800" imgH="50796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5" y="1344"/>
                          <a:ext cx="3546" cy="1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61991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 Length in Parametric Form</a:t>
            </a:r>
            <a:endParaRPr lang="en-US" dirty="0"/>
          </a:p>
        </p:txBody>
      </p:sp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3048000" y="4953000"/>
          <a:ext cx="2889249" cy="1159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2" name="Equation" r:id="rId5" imgW="1295280" imgH="507960" progId="">
                  <p:embed/>
                </p:oleObj>
              </mc:Choice>
              <mc:Fallback>
                <p:oleObj name="Equation" r:id="rId5" imgW="1295280" imgH="5079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953000"/>
                        <a:ext cx="2889249" cy="1159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71600" y="2133600"/>
            <a:ext cx="5867400" cy="2133600"/>
            <a:chOff x="1152" y="1152"/>
            <a:chExt cx="3696" cy="1344"/>
          </a:xfrm>
        </p:grpSpPr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52" y="1152"/>
              <a:ext cx="3696" cy="134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4" name="Object 4"/>
            <p:cNvGraphicFramePr>
              <a:graphicFrameLocks noChangeAspect="1"/>
            </p:cNvGraphicFramePr>
            <p:nvPr/>
          </p:nvGraphicFramePr>
          <p:xfrm>
            <a:off x="1286" y="1200"/>
            <a:ext cx="351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09" name="Equation" r:id="rId3" imgW="2247840" imgH="253800" progId="">
                    <p:embed/>
                  </p:oleObj>
                </mc:Choice>
                <mc:Fallback>
                  <p:oleObj name="Equation" r:id="rId3" imgW="2247840" imgH="25380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6" y="1200"/>
                          <a:ext cx="351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5" name="Object 5"/>
            <p:cNvGraphicFramePr>
              <a:graphicFrameLocks noChangeAspect="1"/>
            </p:cNvGraphicFramePr>
            <p:nvPr/>
          </p:nvGraphicFramePr>
          <p:xfrm>
            <a:off x="1296" y="1584"/>
            <a:ext cx="3216" cy="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10" name="Equation" r:id="rId5" imgW="1854000" imgH="507960" progId="">
                    <p:embed/>
                  </p:oleObj>
                </mc:Choice>
                <mc:Fallback>
                  <p:oleObj name="Equation" r:id="rId5" imgW="1854000" imgH="50796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584"/>
                          <a:ext cx="3216" cy="8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371600" y="4419600"/>
            <a:ext cx="5943600" cy="2133600"/>
            <a:chOff x="1152" y="2688"/>
            <a:chExt cx="3744" cy="1344"/>
          </a:xfrm>
        </p:grpSpPr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1152" y="2688"/>
              <a:ext cx="3744" cy="1344"/>
            </a:xfrm>
            <a:prstGeom prst="rect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6" name="Object 6"/>
            <p:cNvGraphicFramePr>
              <a:graphicFrameLocks noChangeAspect="1"/>
            </p:cNvGraphicFramePr>
            <p:nvPr/>
          </p:nvGraphicFramePr>
          <p:xfrm>
            <a:off x="1276" y="2688"/>
            <a:ext cx="353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11" name="Equation" r:id="rId7" imgW="2260440" imgH="253800" progId="">
                    <p:embed/>
                  </p:oleObj>
                </mc:Choice>
                <mc:Fallback>
                  <p:oleObj name="Equation" r:id="rId7" imgW="2260440" imgH="2538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6" y="2688"/>
                          <a:ext cx="353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7" name="Object 7"/>
            <p:cNvGraphicFramePr>
              <a:graphicFrameLocks noChangeAspect="1"/>
            </p:cNvGraphicFramePr>
            <p:nvPr/>
          </p:nvGraphicFramePr>
          <p:xfrm>
            <a:off x="1296" y="3120"/>
            <a:ext cx="3194" cy="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12" name="Equation" r:id="rId9" imgW="1841400" imgH="507960" progId="">
                    <p:embed/>
                  </p:oleObj>
                </mc:Choice>
                <mc:Fallback>
                  <p:oleObj name="Equation" r:id="rId9" imgW="1841400" imgH="50796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120"/>
                          <a:ext cx="3194" cy="8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Rectangle 15"/>
          <p:cNvSpPr/>
          <p:nvPr/>
        </p:nvSpPr>
        <p:spPr>
          <a:xfrm>
            <a:off x="685800" y="7620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 a smooth curve </a:t>
            </a:r>
            <a:r>
              <a:rPr lang="en-US" i="1" dirty="0" smtClean="0"/>
              <a:t>C</a:t>
            </a:r>
            <a:r>
              <a:rPr lang="en-US" dirty="0" smtClean="0"/>
              <a:t> does not cross itself on an interval [a, b], then the area of the surface formed by revolving </a:t>
            </a:r>
            <a:r>
              <a:rPr lang="en-US" i="1" dirty="0" smtClean="0"/>
              <a:t>C</a:t>
            </a:r>
            <a:r>
              <a:rPr lang="en-US" dirty="0" smtClean="0"/>
              <a:t> about the coordinated axes is given by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65509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Area in Parametric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00400" y="457200"/>
            <a:ext cx="2209800" cy="6096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2860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Write the equation in parametric form.</a:t>
            </a:r>
          </a:p>
          <a:p>
            <a:pPr marL="457200" indent="-457200">
              <a:buAutoNum type="arabicPeriod"/>
            </a:pPr>
            <a:r>
              <a:rPr lang="en-US" dirty="0" smtClean="0"/>
              <a:t>Find the circumference of the circle.</a:t>
            </a:r>
          </a:p>
          <a:p>
            <a:pPr marL="457200" indent="-457200">
              <a:buAutoNum type="arabicPeriod"/>
            </a:pPr>
            <a:r>
              <a:rPr lang="en-US" dirty="0" smtClean="0"/>
              <a:t>Find the area of the surface formed by revolving the arc of the circle from (5,-1) to (2,2) about the </a:t>
            </a:r>
            <a:r>
              <a:rPr lang="en-US" dirty="0" smtClean="0"/>
              <a:t>y-axis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667000" y="1295400"/>
          <a:ext cx="32861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Equation" r:id="rId3" imgW="1358640" imgH="228600" progId="">
                  <p:embed/>
                </p:oleObj>
              </mc:Choice>
              <mc:Fallback>
                <p:oleObj name="Equation" r:id="rId3" imgW="1358640" imgH="228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328612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24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There are times when we need to describe motion (or a curve) that is not a function.</a:t>
            </a:r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457200" y="2171700"/>
            <a:ext cx="2544763" cy="1374775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318" y="696"/>
              </a:cxn>
              <a:cxn ang="0">
                <a:pos x="360" y="492"/>
              </a:cxn>
              <a:cxn ang="0">
                <a:pos x="174" y="342"/>
              </a:cxn>
              <a:cxn ang="0">
                <a:pos x="144" y="120"/>
              </a:cxn>
              <a:cxn ang="0">
                <a:pos x="357" y="0"/>
              </a:cxn>
              <a:cxn ang="0">
                <a:pos x="576" y="120"/>
              </a:cxn>
              <a:cxn ang="0">
                <a:pos x="708" y="324"/>
              </a:cxn>
              <a:cxn ang="0">
                <a:pos x="858" y="372"/>
              </a:cxn>
              <a:cxn ang="0">
                <a:pos x="1017" y="279"/>
              </a:cxn>
              <a:cxn ang="0">
                <a:pos x="1164" y="114"/>
              </a:cxn>
              <a:cxn ang="0">
                <a:pos x="1284" y="186"/>
              </a:cxn>
              <a:cxn ang="0">
                <a:pos x="1200" y="432"/>
              </a:cxn>
              <a:cxn ang="0">
                <a:pos x="960" y="600"/>
              </a:cxn>
              <a:cxn ang="0">
                <a:pos x="912" y="792"/>
              </a:cxn>
              <a:cxn ang="0">
                <a:pos x="1068" y="864"/>
              </a:cxn>
              <a:cxn ang="0">
                <a:pos x="1284" y="804"/>
              </a:cxn>
              <a:cxn ang="0">
                <a:pos x="1486" y="682"/>
              </a:cxn>
              <a:cxn ang="0">
                <a:pos x="1595" y="463"/>
              </a:cxn>
              <a:cxn ang="0">
                <a:pos x="1536" y="120"/>
              </a:cxn>
            </a:cxnLst>
            <a:rect l="0" t="0" r="r" b="b"/>
            <a:pathLst>
              <a:path w="1603" h="866">
                <a:moveTo>
                  <a:pt x="0" y="744"/>
                </a:moveTo>
                <a:cubicBezTo>
                  <a:pt x="53" y="736"/>
                  <a:pt x="258" y="738"/>
                  <a:pt x="318" y="696"/>
                </a:cubicBezTo>
                <a:cubicBezTo>
                  <a:pt x="378" y="654"/>
                  <a:pt x="384" y="551"/>
                  <a:pt x="360" y="492"/>
                </a:cubicBezTo>
                <a:cubicBezTo>
                  <a:pt x="336" y="433"/>
                  <a:pt x="210" y="404"/>
                  <a:pt x="174" y="342"/>
                </a:cubicBezTo>
                <a:cubicBezTo>
                  <a:pt x="138" y="280"/>
                  <a:pt x="114" y="177"/>
                  <a:pt x="144" y="120"/>
                </a:cubicBezTo>
                <a:cubicBezTo>
                  <a:pt x="174" y="63"/>
                  <a:pt x="285" y="0"/>
                  <a:pt x="357" y="0"/>
                </a:cubicBezTo>
                <a:cubicBezTo>
                  <a:pt x="429" y="0"/>
                  <a:pt x="518" y="66"/>
                  <a:pt x="576" y="120"/>
                </a:cubicBezTo>
                <a:cubicBezTo>
                  <a:pt x="634" y="174"/>
                  <a:pt x="661" y="282"/>
                  <a:pt x="708" y="324"/>
                </a:cubicBezTo>
                <a:cubicBezTo>
                  <a:pt x="755" y="366"/>
                  <a:pt x="807" y="379"/>
                  <a:pt x="858" y="372"/>
                </a:cubicBezTo>
                <a:cubicBezTo>
                  <a:pt x="909" y="365"/>
                  <a:pt x="966" y="322"/>
                  <a:pt x="1017" y="279"/>
                </a:cubicBezTo>
                <a:cubicBezTo>
                  <a:pt x="1068" y="236"/>
                  <a:pt x="1120" y="129"/>
                  <a:pt x="1164" y="114"/>
                </a:cubicBezTo>
                <a:cubicBezTo>
                  <a:pt x="1208" y="99"/>
                  <a:pt x="1278" y="133"/>
                  <a:pt x="1284" y="186"/>
                </a:cubicBezTo>
                <a:cubicBezTo>
                  <a:pt x="1290" y="239"/>
                  <a:pt x="1254" y="363"/>
                  <a:pt x="1200" y="432"/>
                </a:cubicBezTo>
                <a:cubicBezTo>
                  <a:pt x="1146" y="501"/>
                  <a:pt x="1008" y="540"/>
                  <a:pt x="960" y="600"/>
                </a:cubicBezTo>
                <a:cubicBezTo>
                  <a:pt x="912" y="660"/>
                  <a:pt x="894" y="748"/>
                  <a:pt x="912" y="792"/>
                </a:cubicBezTo>
                <a:cubicBezTo>
                  <a:pt x="930" y="836"/>
                  <a:pt x="1006" y="862"/>
                  <a:pt x="1068" y="864"/>
                </a:cubicBezTo>
                <a:cubicBezTo>
                  <a:pt x="1130" y="866"/>
                  <a:pt x="1214" y="834"/>
                  <a:pt x="1284" y="804"/>
                </a:cubicBezTo>
                <a:cubicBezTo>
                  <a:pt x="1354" y="774"/>
                  <a:pt x="1434" y="739"/>
                  <a:pt x="1486" y="682"/>
                </a:cubicBezTo>
                <a:cubicBezTo>
                  <a:pt x="1538" y="625"/>
                  <a:pt x="1587" y="557"/>
                  <a:pt x="1595" y="463"/>
                </a:cubicBezTo>
                <a:cubicBezTo>
                  <a:pt x="1603" y="369"/>
                  <a:pt x="1548" y="191"/>
                  <a:pt x="1536" y="12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413125" y="2020888"/>
            <a:ext cx="5426075" cy="1249362"/>
            <a:chOff x="2150" y="1033"/>
            <a:chExt cx="3418" cy="787"/>
          </a:xfrm>
        </p:grpSpPr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2150" y="1033"/>
              <a:ext cx="3418" cy="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We can do this by writing equations for the x and y coordinates in terms of a third variable (usually </a:t>
              </a:r>
              <a:r>
                <a:rPr lang="en-US" sz="2800" i="1" dirty="0">
                  <a:latin typeface="Times New Roman" pitchFamily="18" charset="0"/>
                </a:rPr>
                <a:t>t</a:t>
              </a:r>
              <a:r>
                <a:rPr lang="en-US" dirty="0"/>
                <a:t> or     ).</a:t>
              </a:r>
            </a:p>
          </p:txBody>
        </p:sp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4416" y="1518"/>
            <a:ext cx="184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8" name="Equation" r:id="rId3" imgW="126720" imgH="177480" progId="">
                    <p:embed/>
                  </p:oleObj>
                </mc:Choice>
                <mc:Fallback>
                  <p:oleObj name="Equation" r:id="rId3" imgW="126720" imgH="17748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518"/>
                          <a:ext cx="184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85800" y="4114800"/>
            <a:ext cx="3352800" cy="838200"/>
            <a:chOff x="436" y="2352"/>
            <a:chExt cx="2112" cy="528"/>
          </a:xfrm>
        </p:grpSpPr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36" y="2352"/>
              <a:ext cx="2112" cy="52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532" y="2400"/>
            <a:ext cx="898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9" name="Equation" r:id="rId5" imgW="571320" imgH="253800" progId="">
                    <p:embed/>
                  </p:oleObj>
                </mc:Choice>
                <mc:Fallback>
                  <p:oleObj name="Equation" r:id="rId5" imgW="571320" imgH="25380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" y="2400"/>
                          <a:ext cx="898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1540" y="2400"/>
            <a:ext cx="898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0" name="Equation" r:id="rId7" imgW="571320" imgH="253800" progId="">
                    <p:embed/>
                  </p:oleObj>
                </mc:Choice>
                <mc:Fallback>
                  <p:oleObj name="Equation" r:id="rId7" imgW="571320" imgH="2538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0" y="2400"/>
                          <a:ext cx="898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035550" y="4038600"/>
            <a:ext cx="314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These are called</a:t>
            </a:r>
          </a:p>
          <a:p>
            <a:r>
              <a:rPr lang="en-US" dirty="0">
                <a:solidFill>
                  <a:srgbClr val="0000FF"/>
                </a:solidFill>
              </a:rPr>
              <a:t>parametric equations.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111750" y="4876800"/>
            <a:ext cx="2895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98500" y="5257800"/>
            <a:ext cx="7773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“</a:t>
            </a:r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dirty="0"/>
              <a:t>” is the parameter.  (It is also the independent variable)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Parametric Equations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utoUpdateAnimBg="0"/>
      <p:bldP spid="27660" grpId="0" animBg="1"/>
      <p:bldP spid="2766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00400" y="228600"/>
            <a:ext cx="2209800" cy="6096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9906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Sketch the curve described by the parametric equations.</a:t>
            </a:r>
            <a:endParaRPr lang="en-US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600200" y="1600200"/>
          <a:ext cx="5435601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Equation" r:id="rId3" imgW="2247840" imgH="203040" progId="">
                  <p:embed/>
                </p:oleObj>
              </mc:Choice>
              <mc:Fallback>
                <p:oleObj name="Equation" r:id="rId3" imgW="2247840" imgH="2030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00200"/>
                        <a:ext cx="5435601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22860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dirty="0" smtClean="0"/>
              <a:t>When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-1,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we have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=4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and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-5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dirty="0" smtClean="0"/>
              <a:t>The point (4,-5) is called the </a:t>
            </a:r>
            <a:r>
              <a:rPr lang="en-US" u="sng" dirty="0" smtClean="0">
                <a:solidFill>
                  <a:srgbClr val="0000FF"/>
                </a:solidFill>
              </a:rPr>
              <a:t>initial point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dirty="0" smtClean="0"/>
              <a:t> When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4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dirty="0" smtClean="0"/>
              <a:t>we have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-1 </a:t>
            </a:r>
            <a:r>
              <a:rPr lang="en-US" dirty="0" smtClean="0"/>
              <a:t>and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5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dirty="0" smtClean="0"/>
              <a:t>The point (-1,5) is called the </a:t>
            </a:r>
            <a:r>
              <a:rPr lang="en-US" u="sng" dirty="0" smtClean="0">
                <a:solidFill>
                  <a:srgbClr val="0000FF"/>
                </a:solidFill>
              </a:rPr>
              <a:t>terminal point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11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5832475" cy="5360987"/>
          </a:xfrm>
          <a:prstGeom prst="rect">
            <a:avLst/>
          </a:prstGeom>
          <a:noFill/>
        </p:spPr>
      </p:pic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3429000" y="76200"/>
            <a:ext cx="2286000" cy="6096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r>
              <a:rPr lang="en-US" sz="4000" dirty="0" smtClean="0"/>
              <a:t>  </a:t>
            </a:r>
            <a:endParaRPr lang="en-US" sz="35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Sketch the curve defined by parametric equations</a:t>
            </a:r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3276600" y="1219200"/>
          <a:ext cx="24558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1" name="Equation" r:id="rId4" imgW="1079280" imgH="228600" progId="">
                  <p:embed/>
                </p:oleObj>
              </mc:Choice>
              <mc:Fallback>
                <p:oleObj name="Equation" r:id="rId4" imgW="107928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19200"/>
                        <a:ext cx="245586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219200" y="5486400"/>
            <a:ext cx="6248400" cy="1371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5329535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Eliminate the parameter to write in rectangular equation.</a:t>
            </a: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3224213" y="5956300"/>
          <a:ext cx="16462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2" name="Equation" r:id="rId6" imgW="723600" imgH="228600" progId="">
                  <p:embed/>
                </p:oleObj>
              </mc:Choice>
              <mc:Fallback>
                <p:oleObj name="Equation" r:id="rId6" imgW="723600" imgH="228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5956300"/>
                        <a:ext cx="16462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3200400" y="228600"/>
            <a:ext cx="2286000" cy="6096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r>
              <a:rPr lang="en-US" sz="4000" dirty="0" smtClean="0"/>
              <a:t>  </a:t>
            </a:r>
            <a:endParaRPr lang="en-US" sz="3500" dirty="0" smtClean="0"/>
          </a:p>
        </p:txBody>
      </p:sp>
      <p:graphicFrame>
        <p:nvGraphicFramePr>
          <p:cNvPr id="308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3048000"/>
          <a:ext cx="718836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1" name="Equation" r:id="rId3" imgW="2273040" imgH="241200" progId="">
                  <p:embed/>
                </p:oleObj>
              </mc:Choice>
              <mc:Fallback>
                <p:oleObj name="Equation" r:id="rId3" imgW="2273040" imgH="2412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718836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9906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Eliminate the parameter to find a Cartesian equation of the curve.  Then sketch the curve defined by parametric equations. </a:t>
            </a:r>
          </a:p>
          <a:p>
            <a:endParaRPr lang="en-US" dirty="0" smtClean="0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1905000" y="2057400"/>
          <a:ext cx="4114800" cy="6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2" name="Equation" r:id="rId5" imgW="1422360" imgH="241200" progId="">
                  <p:embed/>
                </p:oleObj>
              </mc:Choice>
              <mc:Fallback>
                <p:oleObj name="Equation" r:id="rId5" imgW="1422360" imgH="2412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57400"/>
                        <a:ext cx="4114800" cy="6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524000" y="4038600"/>
          <a:ext cx="62484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3" name="Equation" r:id="rId7" imgW="2070000" imgH="203040" progId="Equation.3">
                  <p:embed/>
                </p:oleObj>
              </mc:Choice>
              <mc:Fallback>
                <p:oleObj name="Equation" r:id="rId7" imgW="20700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38600"/>
                        <a:ext cx="624840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1487488" y="4876800"/>
          <a:ext cx="40782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4" name="Equation" r:id="rId9" imgW="1422360" imgH="203040" progId="">
                  <p:embed/>
                </p:oleObj>
              </mc:Choice>
              <mc:Fallback>
                <p:oleObj name="Equation" r:id="rId9" imgW="1422360" imgH="2030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4876800"/>
                        <a:ext cx="40782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1524000" y="5740400"/>
          <a:ext cx="40782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5" name="Equation" r:id="rId11" imgW="1422360" imgH="203040" progId="">
                  <p:embed/>
                </p:oleObj>
              </mc:Choice>
              <mc:Fallback>
                <p:oleObj name="Equation" r:id="rId11" imgW="1422360" imgH="2030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40400"/>
                        <a:ext cx="40782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Parametric Form of the Derivative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4379912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Example</a:t>
            </a:r>
            <a:r>
              <a:rPr lang="en-US" dirty="0" smtClean="0"/>
              <a:t>: Find the slope of the tangent line to the curve given by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 the point (5, -3).</a:t>
            </a:r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09600" y="1143000"/>
            <a:ext cx="7712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If a smooth curve is given by the equations 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/>
              <a:t> = </a:t>
            </a:r>
            <a:r>
              <a:rPr lang="en-US" i="1" dirty="0" smtClean="0">
                <a:latin typeface="+mn-lt"/>
              </a:rPr>
              <a:t>f </a:t>
            </a:r>
            <a:r>
              <a:rPr lang="en-US" dirty="0" smtClean="0"/>
              <a:t>(</a:t>
            </a:r>
            <a:r>
              <a:rPr lang="en-US" i="1" dirty="0" smtClean="0">
                <a:latin typeface="+mn-lt"/>
              </a:rPr>
              <a:t>t</a:t>
            </a:r>
            <a:r>
              <a:rPr lang="en-US" dirty="0" smtClean="0"/>
              <a:t>) and </a:t>
            </a:r>
            <a:r>
              <a:rPr lang="en-US" i="1" dirty="0" smtClean="0">
                <a:latin typeface="+mn-lt"/>
              </a:rPr>
              <a:t>y</a:t>
            </a:r>
            <a:r>
              <a:rPr lang="en-US" dirty="0" smtClean="0"/>
              <a:t> = </a:t>
            </a:r>
            <a:r>
              <a:rPr lang="en-US" i="1" dirty="0" smtClean="0">
                <a:latin typeface="+mn-lt"/>
              </a:rPr>
              <a:t>g</a:t>
            </a:r>
            <a:r>
              <a:rPr lang="en-US" dirty="0" smtClean="0"/>
              <a:t>(</a:t>
            </a:r>
            <a:r>
              <a:rPr lang="en-US" i="1" dirty="0" smtClean="0">
                <a:latin typeface="+mn-lt"/>
              </a:rPr>
              <a:t>t</a:t>
            </a:r>
            <a:r>
              <a:rPr lang="en-US" dirty="0" smtClean="0"/>
              <a:t>), then the slope of the tangent line to the curve at (</a:t>
            </a:r>
            <a:r>
              <a:rPr lang="en-US" i="1" dirty="0" err="1" smtClean="0">
                <a:latin typeface="+mn-lt"/>
              </a:rPr>
              <a:t>x</a:t>
            </a:r>
            <a:r>
              <a:rPr lang="en-US" dirty="0" err="1" smtClean="0"/>
              <a:t>,</a:t>
            </a:r>
            <a:r>
              <a:rPr lang="en-US" i="1" dirty="0" err="1" smtClean="0">
                <a:latin typeface="+mn-lt"/>
              </a:rPr>
              <a:t>y</a:t>
            </a:r>
            <a:r>
              <a:rPr lang="en-US" dirty="0" smtClean="0"/>
              <a:t>) is:</a:t>
            </a:r>
            <a:endParaRPr lang="en-US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048000" y="2286000"/>
          <a:ext cx="18161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9" name="Equation" r:id="rId3" imgW="698400" imgH="761760" progId="">
                  <p:embed/>
                </p:oleObj>
              </mc:Choice>
              <mc:Fallback>
                <p:oleObj name="Equation" r:id="rId3" imgW="698400" imgH="7617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18161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86400" y="2667000"/>
            <a:ext cx="2641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9900CC"/>
                </a:solidFill>
              </a:rPr>
              <a:t>This makes sense if we think about canceling </a:t>
            </a:r>
            <a:r>
              <a:rPr lang="en-US" i="1" dirty="0" err="1">
                <a:solidFill>
                  <a:srgbClr val="9900CC"/>
                </a:solidFill>
                <a:latin typeface="Times New Roman" pitchFamily="18" charset="0"/>
              </a:rPr>
              <a:t>dt</a:t>
            </a:r>
            <a:r>
              <a:rPr lang="en-US" dirty="0">
                <a:solidFill>
                  <a:srgbClr val="9900CC"/>
                </a:solidFill>
              </a:rPr>
              <a:t>.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4648200" y="3124200"/>
            <a:ext cx="762000" cy="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4648200" y="3124200"/>
            <a:ext cx="762000" cy="83820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1295400" y="5105400"/>
          <a:ext cx="5105400" cy="54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0" name="Equation" r:id="rId5" imgW="1917360" imgH="203040" progId="">
                  <p:embed/>
                </p:oleObj>
              </mc:Choice>
              <mc:Fallback>
                <p:oleObj name="Equation" r:id="rId5" imgW="1917360" imgH="2030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05400"/>
                        <a:ext cx="5105400" cy="54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utoUpdateAnimBg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To find the </a:t>
            </a:r>
            <a:r>
              <a:rPr lang="en-US" u="sng" dirty="0">
                <a:solidFill>
                  <a:srgbClr val="FF0000"/>
                </a:solidFill>
              </a:rPr>
              <a:t>second</a:t>
            </a:r>
            <a:r>
              <a:rPr lang="en-US" dirty="0"/>
              <a:t> derivative of a </a:t>
            </a:r>
            <a:r>
              <a:rPr lang="en-US" dirty="0" smtClean="0"/>
              <a:t>curve</a:t>
            </a:r>
            <a:r>
              <a:rPr lang="en-US" dirty="0"/>
              <a:t>, we find the derivative of the first derivative: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181600" y="1676400"/>
          <a:ext cx="1585913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1" name="Equation" r:id="rId3" imgW="533160" imgH="761760" progId="">
                  <p:embed/>
                </p:oleObj>
              </mc:Choice>
              <mc:Fallback>
                <p:oleObj name="Equation" r:id="rId3" imgW="533160" imgH="761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676400"/>
                        <a:ext cx="1585913" cy="226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209800" y="2133600"/>
          <a:ext cx="90646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2" name="Equation" r:id="rId5" imgW="304560" imgH="419040" progId="">
                  <p:embed/>
                </p:oleObj>
              </mc:Choice>
              <mc:Fallback>
                <p:oleObj name="Equation" r:id="rId5" imgW="304560" imgH="419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906463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276600" y="2209800"/>
          <a:ext cx="17748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3" name="Equation" r:id="rId7" imgW="596880" imgH="393480" progId="">
                  <p:embed/>
                </p:oleObj>
              </mc:Choice>
              <mc:Fallback>
                <p:oleObj name="Equation" r:id="rId7" imgW="59688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9800"/>
                        <a:ext cx="1774825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74725" y="4308475"/>
            <a:ext cx="473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dirty="0"/>
              <a:t>Find the first derivative (</a:t>
            </a:r>
            <a:r>
              <a:rPr lang="en-US" i="1" dirty="0" err="1">
                <a:latin typeface="Times New Roman" pitchFamily="18" charset="0"/>
              </a:rPr>
              <a:t>dy</a:t>
            </a:r>
            <a:r>
              <a:rPr lang="en-US" i="1" dirty="0">
                <a:latin typeface="Times New Roman" pitchFamily="18" charset="0"/>
              </a:rPr>
              <a:t>/</a:t>
            </a:r>
            <a:r>
              <a:rPr lang="en-US" i="1" dirty="0" err="1">
                <a:latin typeface="Times New Roman" pitchFamily="18" charset="0"/>
              </a:rPr>
              <a:t>dx</a:t>
            </a:r>
            <a:r>
              <a:rPr lang="en-US" dirty="0"/>
              <a:t>).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2.  Find the derivative of </a:t>
            </a:r>
            <a:r>
              <a:rPr lang="en-US" i="1">
                <a:latin typeface="Times New Roman" pitchFamily="18" charset="0"/>
              </a:rPr>
              <a:t>dy/dx</a:t>
            </a:r>
            <a:r>
              <a:rPr lang="en-US"/>
              <a:t> with respect to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.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90600" y="5334000"/>
            <a:ext cx="263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3.  Divide by </a:t>
            </a:r>
            <a:r>
              <a:rPr lang="en-US" i="1">
                <a:latin typeface="Times New Roman" pitchFamily="18" charset="0"/>
              </a:rPr>
              <a:t>dx/dt</a:t>
            </a:r>
            <a:r>
              <a:rPr lang="en-US"/>
              <a:t>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The Second Derivative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utoUpdateAnimBg="0"/>
      <p:bldP spid="92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HC35UY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82800"/>
            <a:ext cx="7162800" cy="4775200"/>
          </a:xfrm>
          <a:prstGeom prst="rect">
            <a:avLst/>
          </a:prstGeom>
          <a:noFill/>
        </p:spPr>
      </p:pic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013075" y="914400"/>
          <a:ext cx="32115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3" name="Equation" r:id="rId4" imgW="1447560" imgH="228600" progId="">
                  <p:embed/>
                </p:oleObj>
              </mc:Choice>
              <mc:Fallback>
                <p:oleObj name="Equation" r:id="rId4" imgW="144756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914400"/>
                        <a:ext cx="32115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364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 smtClean="0"/>
              <a:t>a. Is the parametric curve concave up or down at the origin?</a:t>
            </a:r>
            <a:endParaRPr 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7338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57200" y="2209800"/>
            <a:ext cx="7305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 smtClean="0"/>
              <a:t>b. Find the equation of the tangent line at the origin.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9937" y="1828800"/>
            <a:ext cx="473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dirty="0"/>
              <a:t>Find </a:t>
            </a:r>
            <a:r>
              <a:rPr lang="en-US" i="1" dirty="0" err="1" smtClean="0">
                <a:latin typeface="Times New Roman" pitchFamily="18" charset="0"/>
              </a:rPr>
              <a:t>dy</a:t>
            </a:r>
            <a:r>
              <a:rPr lang="en-US" i="1" dirty="0" smtClean="0">
                <a:latin typeface="Times New Roman" pitchFamily="18" charset="0"/>
              </a:rPr>
              <a:t>/</a:t>
            </a:r>
            <a:r>
              <a:rPr lang="en-US" i="1" dirty="0" err="1" smtClean="0">
                <a:latin typeface="Times New Roman" pitchFamily="18" charset="0"/>
              </a:rPr>
              <a:t>dx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589338" y="1150350"/>
          <a:ext cx="1981199" cy="154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7" name="Equation" r:id="rId3" imgW="977760" imgH="761760" progId="">
                  <p:embed/>
                </p:oleObj>
              </mc:Choice>
              <mc:Fallback>
                <p:oleObj name="Equation" r:id="rId3" imgW="977760" imgH="761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1150350"/>
                        <a:ext cx="1981199" cy="154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562600" y="1447800"/>
          <a:ext cx="1127874" cy="845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8" name="Equation" r:id="rId5" imgW="558720" imgH="419040" progId="">
                  <p:embed/>
                </p:oleObj>
              </mc:Choice>
              <mc:Fallback>
                <p:oleObj name="Equation" r:id="rId5" imgW="558720" imgH="4190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447800"/>
                        <a:ext cx="1127874" cy="845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69937" y="281940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/>
              <a:t>2.  Find the derivative of </a:t>
            </a:r>
            <a:r>
              <a:rPr lang="en-US" i="1" dirty="0" err="1">
                <a:latin typeface="Times New Roman" pitchFamily="18" charset="0"/>
              </a:rPr>
              <a:t>dy</a:t>
            </a:r>
            <a:r>
              <a:rPr lang="en-US" i="1" dirty="0">
                <a:latin typeface="Times New Roman" pitchFamily="18" charset="0"/>
              </a:rPr>
              <a:t>/</a:t>
            </a:r>
            <a:r>
              <a:rPr lang="en-US" i="1" dirty="0" err="1">
                <a:latin typeface="Times New Roman" pitchFamily="18" charset="0"/>
              </a:rPr>
              <a:t>dx</a:t>
            </a:r>
            <a:r>
              <a:rPr lang="en-US" dirty="0"/>
              <a:t> with respect to 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/>
              <a:t>.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455737" y="3323772"/>
          <a:ext cx="2743200" cy="1185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9" name="Equation" r:id="rId7" imgW="1117440" imgH="482400" progId="">
                  <p:embed/>
                </p:oleObj>
              </mc:Choice>
              <mc:Fallback>
                <p:oleObj name="Equation" r:id="rId7" imgW="1117440" imgH="4824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7" y="3323772"/>
                        <a:ext cx="2743200" cy="11852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122737" y="3323772"/>
          <a:ext cx="2057400" cy="1197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0" name="Equation" r:id="rId9" imgW="850680" imgH="495000" progId="">
                  <p:embed/>
                </p:oleObj>
              </mc:Choice>
              <mc:Fallback>
                <p:oleObj name="Equation" r:id="rId9" imgW="850680" imgH="4950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7" y="3323772"/>
                        <a:ext cx="2057400" cy="11978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561137" y="3581400"/>
            <a:ext cx="204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9900CC"/>
                </a:solidFill>
              </a:rPr>
              <a:t>Quotient Rule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762000" y="4572000"/>
            <a:ext cx="263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/>
              <a:t>3.  Divide by </a:t>
            </a:r>
            <a:r>
              <a:rPr lang="en-US" i="1" dirty="0" err="1">
                <a:latin typeface="Times New Roman" pitchFamily="18" charset="0"/>
              </a:rPr>
              <a:t>dx</a:t>
            </a:r>
            <a:r>
              <a:rPr lang="en-US" i="1" dirty="0">
                <a:latin typeface="Times New Roman" pitchFamily="18" charset="0"/>
              </a:rPr>
              <a:t>/</a:t>
            </a:r>
            <a:r>
              <a:rPr lang="en-US" i="1" dirty="0" err="1">
                <a:latin typeface="Times New Roman" pitchFamily="18" charset="0"/>
              </a:rPr>
              <a:t>dt</a:t>
            </a:r>
            <a:r>
              <a:rPr lang="en-US" dirty="0"/>
              <a:t>.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217737" y="5334000"/>
          <a:ext cx="667920" cy="918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1" name="Equation" r:id="rId11" imgW="304560" imgH="419040" progId="">
                  <p:embed/>
                </p:oleObj>
              </mc:Choice>
              <mc:Fallback>
                <p:oleObj name="Equation" r:id="rId11" imgW="304560" imgH="4190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7" y="5334000"/>
                        <a:ext cx="667920" cy="9182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3132137" y="4959350"/>
          <a:ext cx="11684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2" name="Equation" r:id="rId13" imgW="533160" imgH="761760" progId="">
                  <p:embed/>
                </p:oleObj>
              </mc:Choice>
              <mc:Fallback>
                <p:oleObj name="Equation" r:id="rId13" imgW="533160" imgH="7617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7" y="4959350"/>
                        <a:ext cx="1168400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4351337" y="4789716"/>
          <a:ext cx="2133600" cy="140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3" name="Equation" r:id="rId15" imgW="1002960" imgH="660240" progId="">
                  <p:embed/>
                </p:oleObj>
              </mc:Choice>
              <mc:Fallback>
                <p:oleObj name="Equation" r:id="rId15" imgW="1002960" imgH="66024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7" y="4789716"/>
                        <a:ext cx="2133600" cy="1404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6593795" y="5290458"/>
          <a:ext cx="1830638" cy="1065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4" name="Equation" r:id="rId17" imgW="850680" imgH="495000" progId="">
                  <p:embed/>
                </p:oleObj>
              </mc:Choice>
              <mc:Fallback>
                <p:oleObj name="Equation" r:id="rId17" imgW="850680" imgH="4950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3795" y="5290458"/>
                        <a:ext cx="1830638" cy="1065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7338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dirty="0"/>
          </a:p>
        </p:txBody>
      </p:sp>
      <p:graphicFrame>
        <p:nvGraphicFramePr>
          <p:cNvPr id="123916" name="Object 12"/>
          <p:cNvGraphicFramePr>
            <a:graphicFrameLocks noChangeAspect="1"/>
          </p:cNvGraphicFramePr>
          <p:nvPr/>
        </p:nvGraphicFramePr>
        <p:xfrm>
          <a:off x="381000" y="838200"/>
          <a:ext cx="32115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5" name="Equation" r:id="rId19" imgW="1447560" imgH="228600" progId="">
                  <p:embed/>
                </p:oleObj>
              </mc:Choice>
              <mc:Fallback>
                <p:oleObj name="Equation" r:id="rId19" imgW="1447560" imgH="2286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32115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</TotalTime>
  <Words>477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10.2 – 10.3  Parametric Equations</vt:lpstr>
      <vt:lpstr>PowerPoint Presentation</vt:lpstr>
      <vt:lpstr>Example</vt:lpstr>
      <vt:lpstr>Example  </vt:lpstr>
      <vt:lpstr>Examples  </vt:lpstr>
      <vt:lpstr>Parametric Form of the Derivative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</vt:vector>
  </TitlesOfParts>
  <Company>Hanford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9.5</dc:title>
  <dc:subject>Testing Convergence at Endpoints</dc:subject>
  <dc:creator>Gregory Kelly</dc:creator>
  <cp:lastModifiedBy>pqchau</cp:lastModifiedBy>
  <cp:revision>186</cp:revision>
  <dcterms:created xsi:type="dcterms:W3CDTF">2003-02-12T06:58:55Z</dcterms:created>
  <dcterms:modified xsi:type="dcterms:W3CDTF">2012-11-27T17:34:25Z</dcterms:modified>
</cp:coreProperties>
</file>