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71" r:id="rId4"/>
    <p:sldId id="281" r:id="rId5"/>
    <p:sldId id="282" r:id="rId6"/>
    <p:sldId id="278" r:id="rId7"/>
    <p:sldId id="280" r:id="rId8"/>
    <p:sldId id="275" r:id="rId9"/>
    <p:sldId id="285" r:id="rId10"/>
    <p:sldId id="286" r:id="rId11"/>
    <p:sldId id="287" r:id="rId12"/>
    <p:sldId id="288" r:id="rId13"/>
    <p:sldId id="289" r:id="rId14"/>
    <p:sldId id="291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1" autoAdjust="0"/>
    <p:restoredTop sz="90929"/>
  </p:normalViewPr>
  <p:slideViewPr>
    <p:cSldViewPr>
      <p:cViewPr>
        <p:scale>
          <a:sx n="66" d="100"/>
          <a:sy n="66" d="100"/>
        </p:scale>
        <p:origin x="-3192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1BFC-A2CA-4B0B-A445-88443A2A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A5EEE-6A87-444B-948A-137F18B17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01769-3B29-4DEC-ADB8-09F17E39A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EEBF6-C917-42DB-89C0-FD2649111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BBD0-E24F-400A-920A-AB08637A5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96265-428E-4DEA-8E88-C3DD43659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864E-4E2A-4BD4-9812-D084711E7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B07ED-EB8C-47A1-8E1D-E7D0AE084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A536F-4E2A-4768-A208-4A2FEC6B2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C3AEE-3B28-4786-A48F-AB48E4D97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4561F-1066-4C94-AE84-4D06FFBC7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785CC-52EF-462A-BB15-B2B01B12C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80B9B03-3689-41FC-8FD6-B8B97614CD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48.bin"/><Relationship Id="rId3" Type="http://schemas.openxmlformats.org/officeDocument/2006/relationships/oleObject" Target="../embeddings/oleObject41.bin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7.wmf"/><Relationship Id="rId5" Type="http://schemas.openxmlformats.org/officeDocument/2006/relationships/image" Target="../media/image52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51.wmf"/><Relationship Id="rId4" Type="http://schemas.openxmlformats.org/officeDocument/2006/relationships/image" Target="../media/image44.wmf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57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image" Target="../media/image19.png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7.wmf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37171" y="1905000"/>
            <a:ext cx="67377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10.4 – 10.5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Polar Coordinates,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Polar Graphs and Calculus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3813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/>
              <a:t>the area enclosed by: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495800" y="685800"/>
          <a:ext cx="25146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85800"/>
                        <a:ext cx="25146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4" descr="GUEXWB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6800"/>
            <a:ext cx="3886200" cy="3033713"/>
          </a:xfrm>
          <a:prstGeom prst="rect">
            <a:avLst/>
          </a:prstGeom>
          <a:noFill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332163" y="1447800"/>
          <a:ext cx="17922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6" imgW="685800" imgH="393480" progId="Equation.DSMT4">
                  <p:embed/>
                </p:oleObj>
              </mc:Choice>
              <mc:Fallback>
                <p:oleObj name="Equation" r:id="rId6" imgW="685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1447800"/>
                        <a:ext cx="17922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105400" y="1469262"/>
          <a:ext cx="3719513" cy="96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Equation" r:id="rId8" imgW="1511280" imgH="393480" progId="Equation.DSMT4">
                  <p:embed/>
                </p:oleObj>
              </mc:Choice>
              <mc:Fallback>
                <p:oleObj name="Equation" r:id="rId8" imgW="1511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469262"/>
                        <a:ext cx="3719513" cy="96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200400" y="2667000"/>
          <a:ext cx="4724400" cy="82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10" imgW="1879560" imgH="330120" progId="Equation.DSMT4">
                  <p:embed/>
                </p:oleObj>
              </mc:Choice>
              <mc:Fallback>
                <p:oleObj name="Equation" r:id="rId10" imgW="187956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4724400" cy="82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200400" y="3657600"/>
          <a:ext cx="5257800" cy="100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12" imgW="2057400" imgH="393480" progId="Equation.DSMT4">
                  <p:embed/>
                </p:oleObj>
              </mc:Choice>
              <mc:Fallback>
                <p:oleObj name="Equation" r:id="rId12" imgW="2057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5257800" cy="1006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276600" y="4724400"/>
          <a:ext cx="44783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14" imgW="1714320" imgH="330120" progId="Equation.DSMT4">
                  <p:embed/>
                </p:oleObj>
              </mc:Choice>
              <mc:Fallback>
                <p:oleObj name="Equation" r:id="rId14" imgW="171432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4478338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276600" y="5595374"/>
          <a:ext cx="4038600" cy="122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16" imgW="1587240" imgH="482400" progId="Equation.DSMT4">
                  <p:embed/>
                </p:oleObj>
              </mc:Choice>
              <mc:Fallback>
                <p:oleObj name="Equation" r:id="rId16" imgW="158724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95374"/>
                        <a:ext cx="4038600" cy="1226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7391400" y="5943600"/>
          <a:ext cx="8953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18" imgW="342720" imgH="177480" progId="Equation.DSMT4">
                  <p:embed/>
                </p:oleObj>
              </mc:Choice>
              <mc:Fallback>
                <p:oleObj name="Equation" r:id="rId18" imgW="3427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943600"/>
                        <a:ext cx="8953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6809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Find the area of the region inside the polar curve</a:t>
            </a:r>
            <a:endParaRPr lang="en-US" dirty="0"/>
          </a:p>
        </p:txBody>
      </p:sp>
      <p:pic>
        <p:nvPicPr>
          <p:cNvPr id="11267" name="Picture 3" descr="GUF1W6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1380" y="1467465"/>
            <a:ext cx="2743200" cy="1828800"/>
          </a:xfrm>
          <a:prstGeom prst="rect">
            <a:avLst/>
          </a:prstGeom>
          <a:noFill/>
        </p:spPr>
      </p:pic>
      <p:graphicFrame>
        <p:nvGraphicFramePr>
          <p:cNvPr id="22528" name="Object 0"/>
          <p:cNvGraphicFramePr>
            <a:graphicFrameLocks noChangeAspect="1"/>
          </p:cNvGraphicFramePr>
          <p:nvPr/>
        </p:nvGraphicFramePr>
        <p:xfrm>
          <a:off x="1447800" y="1828800"/>
          <a:ext cx="2209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4" imgW="850680" imgH="253800" progId="Equation.DSMT4">
                  <p:embed/>
                </p:oleObj>
              </mc:Choice>
              <mc:Fallback>
                <p:oleObj name="Equation" r:id="rId4" imgW="8506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220980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762000" y="4191000"/>
          <a:ext cx="342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6" imgW="1714320" imgH="419040" progId="Equation.DSMT4">
                  <p:embed/>
                </p:oleObj>
              </mc:Choice>
              <mc:Fallback>
                <p:oleObj name="Equation" r:id="rId6" imgW="17143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91000"/>
                        <a:ext cx="3429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62000" y="3505200"/>
            <a:ext cx="348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Area of one leaf times 4: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981200" y="5486400"/>
          <a:ext cx="93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86400"/>
                        <a:ext cx="939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257800" y="3505200"/>
            <a:ext cx="282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Area of four leaves: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876800" y="4191000"/>
          <a:ext cx="3200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Equation" r:id="rId10" imgW="1600200" imgH="393480" progId="Equation.DSMT4">
                  <p:embed/>
                </p:oleObj>
              </mc:Choice>
              <mc:Fallback>
                <p:oleObj name="Equation" r:id="rId10" imgW="1600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91000"/>
                        <a:ext cx="3200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096000" y="5486400"/>
          <a:ext cx="93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12" imgW="469800" imgH="177480" progId="Equation.DSMT4">
                  <p:embed/>
                </p:oleObj>
              </mc:Choice>
              <mc:Fallback>
                <p:oleObj name="Equation" r:id="rId12" imgW="46980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86400"/>
                        <a:ext cx="939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  <p:bldP spid="112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902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To find the area between curves, </a:t>
            </a:r>
            <a:r>
              <a:rPr lang="en-US" dirty="0" smtClean="0"/>
              <a:t>subtract just like finding </a:t>
            </a:r>
          </a:p>
          <a:p>
            <a:r>
              <a:rPr lang="en-US" dirty="0" smtClean="0"/>
              <a:t>the areas between Cartesian curves, and establish limits</a:t>
            </a:r>
          </a:p>
          <a:p>
            <a:r>
              <a:rPr lang="en-US" dirty="0" smtClean="0"/>
              <a:t>of integration where the curves cross.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2743200" y="2895600"/>
          <a:ext cx="29432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3" imgW="1193760" imgH="393480" progId="Equation.DSMT4">
                  <p:embed/>
                </p:oleObj>
              </mc:Choice>
              <mc:Fallback>
                <p:oleObj name="Equation" r:id="rId3" imgW="11937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29432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0" y="228600"/>
            <a:ext cx="6439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Two Polar Graphs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42672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/>
              <a:t>: Find the area of the region inside the circle r = 1, but outside the curve r = 1 –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228600"/>
            <a:ext cx="4968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length in Polar Form</a:t>
            </a:r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250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For polar graphs: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810000" y="1066800"/>
          <a:ext cx="4048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Equation" r:id="rId3" imgW="1587240" imgH="203040" progId="Equation.DSMT4">
                  <p:embed/>
                </p:oleObj>
              </mc:Choice>
              <mc:Fallback>
                <p:oleObj name="Equation" r:id="rId3" imgW="15872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66800"/>
                        <a:ext cx="404812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3049587"/>
            <a:ext cx="733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we find derivatives and plug them into the formula, we (eventually) get:</a:t>
            </a: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886200" y="3582987"/>
          <a:ext cx="333533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5" imgW="1307880" imgH="507960" progId="Equation.DSMT4">
                  <p:embed/>
                </p:oleObj>
              </mc:Choice>
              <mc:Fallback>
                <p:oleObj name="Equation" r:id="rId5" imgW="13078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2987"/>
                        <a:ext cx="3335338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50925" y="51466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So: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362200" y="5030787"/>
          <a:ext cx="450215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7" imgW="1765080" imgH="507960" progId="Equation.DSMT4">
                  <p:embed/>
                </p:oleObj>
              </mc:Choice>
              <mc:Fallback>
                <p:oleObj name="Equation" r:id="rId7" imgW="176508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30787"/>
                        <a:ext cx="450215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209800" y="4876800"/>
            <a:ext cx="48006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74534"/>
              </p:ext>
            </p:extLst>
          </p:nvPr>
        </p:nvGraphicFramePr>
        <p:xfrm>
          <a:off x="2724150" y="1724025"/>
          <a:ext cx="38290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9" imgW="1701720" imgH="507960" progId="Equation.DSMT4">
                  <p:embed/>
                </p:oleObj>
              </mc:Choice>
              <mc:Fallback>
                <p:oleObj name="Equation" r:id="rId9" imgW="170172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1724025"/>
                        <a:ext cx="382905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7" grpId="0" autoUpdateAnimBg="0"/>
      <p:bldP spid="122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438400" y="1828800"/>
          <a:ext cx="3200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32004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Use graphing calculator to find the arc length of one petal of the rose curve given by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648200" y="990600"/>
          <a:ext cx="3886200" cy="118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1663560" imgH="507960" progId="Equation.DSMT4">
                  <p:embed/>
                </p:oleObj>
              </mc:Choice>
              <mc:Fallback>
                <p:oleObj name="Equation" r:id="rId3" imgW="16635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90600"/>
                        <a:ext cx="3886200" cy="118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433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When rotated about the x-axis: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886200" y="2514600"/>
          <a:ext cx="4772025" cy="121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5" imgW="1993680" imgH="507960" progId="Equation.DSMT4">
                  <p:embed/>
                </p:oleObj>
              </mc:Choice>
              <mc:Fallback>
                <p:oleObj name="Equation" r:id="rId5" imgW="19936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14600"/>
                        <a:ext cx="4772025" cy="121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581400" y="2438400"/>
            <a:ext cx="5257800" cy="1295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33600" y="152400"/>
            <a:ext cx="54561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Area in Polar Form</a:t>
            </a:r>
            <a:endParaRPr lang="en-US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838700" y="3962401"/>
          <a:ext cx="3924300" cy="117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7" imgW="1688760" imgH="507960" progId="Equation.DSMT4">
                  <p:embed/>
                </p:oleObj>
              </mc:Choice>
              <mc:Fallback>
                <p:oleObj name="Equation" r:id="rId7" imgW="168876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962401"/>
                        <a:ext cx="3924300" cy="1179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30200" y="4267200"/>
            <a:ext cx="433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When rotated about the </a:t>
            </a:r>
            <a:r>
              <a:rPr lang="en-US" dirty="0" smtClean="0"/>
              <a:t>y-axis</a:t>
            </a:r>
            <a:r>
              <a:rPr lang="en-US" dirty="0"/>
              <a:t>: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3886200" y="5334000"/>
          <a:ext cx="4876800" cy="122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9" imgW="2019240" imgH="507960" progId="Equation.DSMT4">
                  <p:embed/>
                </p:oleObj>
              </mc:Choice>
              <mc:Fallback>
                <p:oleObj name="Equation" r:id="rId9" imgW="201924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34000"/>
                        <a:ext cx="4876800" cy="1225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733800" y="5257800"/>
            <a:ext cx="5130800" cy="1371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2" grpId="0" autoUpdateAnimBg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685800" y="854075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One way to give someone directions is to tell them to go three blocks East and five blocks South.</a:t>
            </a:r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685800" y="1768475"/>
            <a:ext cx="771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Another way to give directions is to point and say “Go a half mile in that direction.”</a:t>
            </a: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685800" y="2622550"/>
            <a:ext cx="7712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Polar graphing is like the second method of giving directions.  Each point is determined by a distance and an angle.</a:t>
            </a:r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1752600" y="5181600"/>
            <a:ext cx="2209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1031"/>
          <p:cNvSpPr>
            <a:spLocks noChangeShapeType="1"/>
          </p:cNvSpPr>
          <p:nvPr/>
        </p:nvSpPr>
        <p:spPr bwMode="auto">
          <a:xfrm flipV="1">
            <a:off x="1752600" y="4038600"/>
            <a:ext cx="182880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16" name="Object 1032"/>
          <p:cNvGraphicFramePr>
            <a:graphicFrameLocks noChangeAspect="1"/>
          </p:cNvGraphicFramePr>
          <p:nvPr/>
        </p:nvGraphicFramePr>
        <p:xfrm>
          <a:off x="2438400" y="4800600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0"/>
                        <a:ext cx="2730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1033"/>
          <p:cNvSpPr txBox="1">
            <a:spLocks noChangeArrowheads="1"/>
          </p:cNvSpPr>
          <p:nvPr/>
        </p:nvSpPr>
        <p:spPr bwMode="auto">
          <a:xfrm>
            <a:off x="2209800" y="5181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Initial ray</a:t>
            </a:r>
          </a:p>
        </p:txBody>
      </p:sp>
      <p:graphicFrame>
        <p:nvGraphicFramePr>
          <p:cNvPr id="17418" name="Object 1034"/>
          <p:cNvGraphicFramePr>
            <a:graphicFrameLocks noChangeAspect="1"/>
          </p:cNvGraphicFramePr>
          <p:nvPr/>
        </p:nvGraphicFramePr>
        <p:xfrm>
          <a:off x="2298700" y="4244975"/>
          <a:ext cx="2460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0" name="Picture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244975"/>
                        <a:ext cx="246063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1035"/>
          <p:cNvSpPr txBox="1">
            <a:spLocks noChangeArrowheads="1"/>
          </p:cNvSpPr>
          <p:nvPr/>
        </p:nvSpPr>
        <p:spPr bwMode="auto">
          <a:xfrm>
            <a:off x="4860925" y="4002088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polar coordinate pair</a:t>
            </a:r>
          </a:p>
        </p:txBody>
      </p:sp>
      <p:sp>
        <p:nvSpPr>
          <p:cNvPr id="17420" name="Text Box 1036"/>
          <p:cNvSpPr txBox="1">
            <a:spLocks noChangeArrowheads="1"/>
          </p:cNvSpPr>
          <p:nvPr/>
        </p:nvSpPr>
        <p:spPr bwMode="auto">
          <a:xfrm>
            <a:off x="4876800" y="5181600"/>
            <a:ext cx="3749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determines the location of a point.</a:t>
            </a:r>
          </a:p>
        </p:txBody>
      </p:sp>
      <p:graphicFrame>
        <p:nvGraphicFramePr>
          <p:cNvPr id="17421" name="Object 1037"/>
          <p:cNvGraphicFramePr>
            <a:graphicFrameLocks noChangeAspect="1"/>
          </p:cNvGraphicFramePr>
          <p:nvPr/>
        </p:nvGraphicFramePr>
        <p:xfrm>
          <a:off x="5943600" y="4495800"/>
          <a:ext cx="838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0" name="Picture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95800"/>
                        <a:ext cx="8382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Oval 1038"/>
          <p:cNvSpPr>
            <a:spLocks noChangeArrowheads="1"/>
          </p:cNvSpPr>
          <p:nvPr/>
        </p:nvSpPr>
        <p:spPr bwMode="auto">
          <a:xfrm>
            <a:off x="3581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7400" y="5791200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Directed distance, r can be negative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V="1">
            <a:off x="3962400" y="4953000"/>
            <a:ext cx="2209800" cy="6858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96000" y="6172200"/>
            <a:ext cx="264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Directed angle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6455228" y="5029199"/>
            <a:ext cx="50800" cy="108567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28600" y="41148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Pole (origin)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14400" y="4572000"/>
            <a:ext cx="838200" cy="6096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Pola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Coordinates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nimBg="1"/>
      <p:bldP spid="17415" grpId="0" animBg="1"/>
      <p:bldP spid="17417" grpId="0" autoUpdateAnimBg="0"/>
      <p:bldP spid="17419" grpId="0" autoUpdateAnimBg="0"/>
      <p:bldP spid="17420" grpId="0" autoUpdateAnimBg="0"/>
      <p:bldP spid="17422" grpId="0" animBg="1"/>
      <p:bldP spid="15" grpId="0" autoUpdateAnimBg="0"/>
      <p:bldP spid="16" grpId="0" animBg="1"/>
      <p:bldP spid="17" grpId="0" autoUpdateAnimBg="0"/>
      <p:bldP spid="18" grpId="0" animBg="1"/>
      <p:bldP spid="19" grpId="0" autoUpdateAnimBg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362200" y="2743200"/>
            <a:ext cx="2209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2362200" y="1600200"/>
            <a:ext cx="182880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624" name="Object 1024"/>
          <p:cNvGraphicFramePr>
            <a:graphicFrameLocks noChangeAspect="1"/>
          </p:cNvGraphicFramePr>
          <p:nvPr/>
        </p:nvGraphicFramePr>
        <p:xfrm>
          <a:off x="2925763" y="2335213"/>
          <a:ext cx="5191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3" imgW="241200" imgH="203040" progId="Equation.DSMT4">
                  <p:embed/>
                </p:oleObj>
              </mc:Choice>
              <mc:Fallback>
                <p:oleObj name="Equation" r:id="rId3" imgW="241200" imgH="203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2335213"/>
                        <a:ext cx="5191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" name="Object 1025"/>
          <p:cNvGraphicFramePr>
            <a:graphicFrameLocks noChangeAspect="1"/>
          </p:cNvGraphicFramePr>
          <p:nvPr/>
        </p:nvGraphicFramePr>
        <p:xfrm>
          <a:off x="2895600" y="1765300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65300"/>
                        <a:ext cx="2730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4191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00400" y="3505200"/>
            <a:ext cx="5543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7030A0"/>
                </a:solidFill>
              </a:rPr>
              <a:t>Polar coordinates are not unique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6626" name="Object 1026"/>
          <p:cNvGraphicFramePr>
            <a:graphicFrameLocks noChangeAspect="1"/>
          </p:cNvGraphicFramePr>
          <p:nvPr/>
        </p:nvGraphicFramePr>
        <p:xfrm>
          <a:off x="4343400" y="1219200"/>
          <a:ext cx="16192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7" imgW="634680" imgH="279360" progId="Equation.DSMT4">
                  <p:embed/>
                </p:oleObj>
              </mc:Choice>
              <mc:Fallback>
                <p:oleObj name="Equation" r:id="rId7" imgW="634680" imgH="279360" progId="Equation.DSMT4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19200"/>
                        <a:ext cx="161925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1027"/>
          <p:cNvGraphicFramePr>
            <a:graphicFrameLocks noChangeAspect="1"/>
          </p:cNvGraphicFramePr>
          <p:nvPr/>
        </p:nvGraphicFramePr>
        <p:xfrm>
          <a:off x="5943600" y="1219200"/>
          <a:ext cx="20081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9" imgW="787320" imgH="279360" progId="Equation.DSMT4">
                  <p:embed/>
                </p:oleObj>
              </mc:Choice>
              <mc:Fallback>
                <p:oleObj name="Equation" r:id="rId9" imgW="787320" imgH="279360" progId="Equation.DSMT4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219200"/>
                        <a:ext cx="20081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028"/>
          <p:cNvGraphicFramePr>
            <a:graphicFrameLocks noChangeAspect="1"/>
          </p:cNvGraphicFramePr>
          <p:nvPr/>
        </p:nvGraphicFramePr>
        <p:xfrm>
          <a:off x="5994400" y="1981200"/>
          <a:ext cx="22352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11" imgW="876240" imgH="279360" progId="Equation.DSMT4">
                  <p:embed/>
                </p:oleObj>
              </mc:Choice>
              <mc:Fallback>
                <p:oleObj name="Equation" r:id="rId11" imgW="876240" imgH="279360" progId="Equation.DSMT4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1981200"/>
                        <a:ext cx="22352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533400" y="27432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629" name="Object 1029"/>
          <p:cNvGraphicFramePr>
            <a:graphicFrameLocks noChangeAspect="1"/>
          </p:cNvGraphicFramePr>
          <p:nvPr/>
        </p:nvGraphicFramePr>
        <p:xfrm>
          <a:off x="1600200" y="2209800"/>
          <a:ext cx="7112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13" imgW="330120" imgH="203040" progId="Equation.DSMT4">
                  <p:embed/>
                </p:oleObj>
              </mc:Choice>
              <mc:Fallback>
                <p:oleObj name="Equation" r:id="rId13" imgW="330120" imgH="203040" progId="Equation.DSMT4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7112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030"/>
          <p:cNvGraphicFramePr>
            <a:graphicFrameLocks noChangeAspect="1"/>
          </p:cNvGraphicFramePr>
          <p:nvPr/>
        </p:nvGraphicFramePr>
        <p:xfrm>
          <a:off x="2203450" y="2971800"/>
          <a:ext cx="8763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15" imgW="406080" imgH="203040" progId="Equation.DSMT4">
                  <p:embed/>
                </p:oleObj>
              </mc:Choice>
              <mc:Fallback>
                <p:oleObj name="Equation" r:id="rId15" imgW="406080" imgH="203040" progId="Equation.DSMT4">
                  <p:embed/>
                  <p:pic>
                    <p:nvPicPr>
                      <p:cNvPr id="0" name="Picture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971800"/>
                        <a:ext cx="8763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7200" y="4191000"/>
            <a:ext cx="4689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Polar-to-Rectangular conversion: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Coordinate Conversion</a:t>
            </a:r>
          </a:p>
        </p:txBody>
      </p:sp>
      <p:graphicFrame>
        <p:nvGraphicFramePr>
          <p:cNvPr id="26633" name="Object 1033"/>
          <p:cNvGraphicFramePr>
            <a:graphicFrameLocks noChangeAspect="1"/>
          </p:cNvGraphicFramePr>
          <p:nvPr/>
        </p:nvGraphicFramePr>
        <p:xfrm>
          <a:off x="2825750" y="4648200"/>
          <a:ext cx="42608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17" imgW="1485720" imgH="203040" progId="Equation.DSMT4">
                  <p:embed/>
                </p:oleObj>
              </mc:Choice>
              <mc:Fallback>
                <p:oleObj name="Equation" r:id="rId17" imgW="1485720" imgH="203040" progId="Equation.DSMT4">
                  <p:embed/>
                  <p:pic>
                    <p:nvPicPr>
                      <p:cNvPr id="0" name="Picture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4648200"/>
                        <a:ext cx="42608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57200" y="5334000"/>
            <a:ext cx="4689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Rectangular-to-Polar conversion: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20" name="Object 1033"/>
          <p:cNvGraphicFramePr>
            <a:graphicFrameLocks noChangeAspect="1"/>
          </p:cNvGraphicFramePr>
          <p:nvPr/>
        </p:nvGraphicFramePr>
        <p:xfrm>
          <a:off x="2759075" y="5638800"/>
          <a:ext cx="447992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19" imgW="1562040" imgH="393480" progId="Equation.DSMT4">
                  <p:embed/>
                </p:oleObj>
              </mc:Choice>
              <mc:Fallback>
                <p:oleObj name="Equation" r:id="rId19" imgW="1562040" imgH="393480" progId="Equation.DSMT4">
                  <p:embed/>
                  <p:pic>
                    <p:nvPicPr>
                      <p:cNvPr id="0" name="Picture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5638800"/>
                        <a:ext cx="4479925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5" grpId="0" animBg="1"/>
      <p:bldP spid="18448" grpId="0" autoUpdateAnimBg="0"/>
      <p:bldP spid="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2743200" cy="6096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Polar Graphs</a:t>
            </a:r>
            <a:endParaRPr lang="en-US" sz="3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990601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Describe the graph of each polar equation.  Confirm it by converting to a rectangular equation.</a:t>
            </a:r>
          </a:p>
          <a:p>
            <a:endParaRPr lang="en-US" dirty="0" smtClean="0"/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990600" y="2057400"/>
          <a:ext cx="9826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3" imgW="342720" imgH="177480" progId="Equation.DSMT4">
                  <p:embed/>
                </p:oleObj>
              </mc:Choice>
              <mc:Fallback>
                <p:oleObj name="Equation" r:id="rId3" imgW="342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9826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3200400" y="1905000"/>
          <a:ext cx="120173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5" imgW="419040" imgH="393480" progId="Equation.DSMT4">
                  <p:embed/>
                </p:oleObj>
              </mc:Choice>
              <mc:Fallback>
                <p:oleObj name="Equation" r:id="rId5" imgW="419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1201738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6248400" y="2133600"/>
          <a:ext cx="18938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600"/>
                        <a:ext cx="189388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6" descr="semi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419600"/>
            <a:ext cx="2438400" cy="2401732"/>
          </a:xfrm>
          <a:prstGeom prst="rect">
            <a:avLst/>
          </a:prstGeom>
          <a:noFill/>
        </p:spPr>
      </p:pic>
      <p:graphicFrame>
        <p:nvGraphicFramePr>
          <p:cNvPr id="12" name="Object 1024"/>
          <p:cNvGraphicFramePr>
            <a:graphicFrameLocks noChangeAspect="1"/>
          </p:cNvGraphicFramePr>
          <p:nvPr/>
        </p:nvGraphicFramePr>
        <p:xfrm>
          <a:off x="457200" y="5334000"/>
          <a:ext cx="3886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10" imgW="1358640" imgH="393480" progId="Equation.DSMT4">
                  <p:embed/>
                </p:oleObj>
              </mc:Choice>
              <mc:Fallback>
                <p:oleObj name="Equation" r:id="rId10" imgW="135864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3886200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25"/>
          <p:cNvGraphicFramePr>
            <a:graphicFrameLocks noChangeAspect="1"/>
          </p:cNvGraphicFramePr>
          <p:nvPr/>
        </p:nvGraphicFramePr>
        <p:xfrm>
          <a:off x="762000" y="3733800"/>
          <a:ext cx="1016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12" imgW="355320" imgH="139680" progId="Equation.DSMT4">
                  <p:embed/>
                </p:oleObj>
              </mc:Choice>
              <mc:Fallback>
                <p:oleObj name="Equation" r:id="rId12" imgW="35532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10160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26"/>
          <p:cNvGraphicFramePr>
            <a:graphicFrameLocks noChangeAspect="1"/>
          </p:cNvGraphicFramePr>
          <p:nvPr/>
        </p:nvGraphicFramePr>
        <p:xfrm>
          <a:off x="762000" y="4572000"/>
          <a:ext cx="1162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14" imgW="406080" imgH="228600" progId="Equation.DSMT4">
                  <p:embed/>
                </p:oleObj>
              </mc:Choice>
              <mc:Fallback>
                <p:oleObj name="Equation" r:id="rId14" imgW="4060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0"/>
                        <a:ext cx="116205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362200" y="3733800"/>
            <a:ext cx="59715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(Circle centered at the </a:t>
            </a:r>
            <a:r>
              <a:rPr lang="en-US" dirty="0" smtClean="0"/>
              <a:t>origin with radius 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438400" y="4572000"/>
            <a:ext cx="3541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(Line through the </a:t>
            </a:r>
            <a:r>
              <a:rPr lang="en-US" dirty="0" smtClean="0"/>
              <a:t>origin )</a:t>
            </a:r>
            <a:endParaRPr lang="en-US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28600" y="3048000"/>
            <a:ext cx="811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Some curves are easier to describe with polar coordinates: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2286000" cy="6096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sz="4000" dirty="0" smtClean="0"/>
              <a:t>  </a:t>
            </a:r>
            <a:endParaRPr lang="en-US" sz="3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990601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Convert to Polar Form.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7200" y="1676400"/>
          <a:ext cx="31432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1041120" imgH="228600" progId="Equation.DSMT4">
                  <p:embed/>
                </p:oleObj>
              </mc:Choice>
              <mc:Fallback>
                <p:oleObj name="Equation" r:id="rId3" imgW="10411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314325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1066800" y="2743200"/>
          <a:ext cx="12382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12382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685800" y="3657600"/>
          <a:ext cx="17478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7" imgW="609480" imgH="228600" progId="Equation.DSMT4">
                  <p:embed/>
                </p:oleObj>
              </mc:Choice>
              <mc:Fallback>
                <p:oleObj name="Equation" r:id="rId7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174783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648200" y="9906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Convert to Rectangular Form.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5562600" y="2667000"/>
          <a:ext cx="1955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67000"/>
                        <a:ext cx="19558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486400" y="1752600"/>
          <a:ext cx="19939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11" imgW="660240" imgH="177480" progId="Equation.DSMT4">
                  <p:embed/>
                </p:oleObj>
              </mc:Choice>
              <mc:Fallback>
                <p:oleObj name="Equation" r:id="rId11" imgW="66024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752600"/>
                        <a:ext cx="19939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57800" y="3733800"/>
          <a:ext cx="26844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13" imgW="888840" imgH="177480" progId="Equation.DSMT4">
                  <p:embed/>
                </p:oleObj>
              </mc:Choice>
              <mc:Fallback>
                <p:oleObj name="Equation" r:id="rId13" imgW="88884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26844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81200" y="4724400"/>
            <a:ext cx="4188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Don’t memorize this formula! 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981200"/>
          <a:ext cx="16208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3" imgW="736560" imgH="761760" progId="Equation.DSMT4">
                  <p:embed/>
                </p:oleObj>
              </mc:Choice>
              <mc:Fallback>
                <p:oleObj name="Equation" r:id="rId3" imgW="736560" imgH="761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162083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43175" y="1981200"/>
          <a:ext cx="19843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5" imgW="901440" imgH="761760" progId="Equation.DSMT4">
                  <p:embed/>
                </p:oleObj>
              </mc:Choice>
              <mc:Fallback>
                <p:oleObj name="Equation" r:id="rId5" imgW="90144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1981200"/>
                        <a:ext cx="198437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48200" y="2362200"/>
          <a:ext cx="2489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7" imgW="1130040" imgH="393480" progId="Equation.DSMT4">
                  <p:embed/>
                </p:oleObj>
              </mc:Choice>
              <mc:Fallback>
                <p:oleObj name="Equation" r:id="rId7" imgW="1130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24892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29000" y="3962400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use the product rule here.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5943600" y="3352800"/>
            <a:ext cx="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38486" y="2286000"/>
            <a:ext cx="2224314" cy="990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057400" y="228600"/>
            <a:ext cx="5029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Derivative in Polar Form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By writing the Polar equations in parametric form, we can derive the following: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2" grpId="0" autoUpdateAnimBg="0"/>
      <p:bldP spid="410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" name="Object 0"/>
          <p:cNvGraphicFramePr>
            <a:graphicFrameLocks noChangeAspect="1"/>
          </p:cNvGraphicFramePr>
          <p:nvPr/>
        </p:nvGraphicFramePr>
        <p:xfrm>
          <a:off x="2362200" y="1185634"/>
          <a:ext cx="2133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3" imgW="761760" imgH="177480" progId="Equation.DSMT4">
                  <p:embed/>
                </p:oleObj>
              </mc:Choice>
              <mc:Fallback>
                <p:oleObj name="Equation" r:id="rId3" imgW="7617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85634"/>
                        <a:ext cx="21336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486400" y="1143000"/>
          <a:ext cx="16367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5" imgW="583920" imgH="177480" progId="Equation.DSMT4">
                  <p:embed/>
                </p:oleObj>
              </mc:Choice>
              <mc:Fallback>
                <p:oleObj name="Equation" r:id="rId5" imgW="5839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163671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62000" y="1784350"/>
          <a:ext cx="57150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7" imgW="2222280" imgH="469800" progId="Equation.DSMT4">
                  <p:embed/>
                </p:oleObj>
              </mc:Choice>
              <mc:Fallback>
                <p:oleObj name="Equation" r:id="rId7" imgW="222228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84350"/>
                        <a:ext cx="57150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752600" y="3079750"/>
          <a:ext cx="50609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9" imgW="1968480" imgH="419040" progId="Equation.DSMT4">
                  <p:embed/>
                </p:oleObj>
              </mc:Choice>
              <mc:Fallback>
                <p:oleObj name="Equation" r:id="rId9" imgW="196848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79750"/>
                        <a:ext cx="50609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752600" y="4298950"/>
          <a:ext cx="38195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11" imgW="1485720" imgH="419040" progId="Equation.DSMT4">
                  <p:embed/>
                </p:oleObj>
              </mc:Choice>
              <mc:Fallback>
                <p:oleObj name="Equation" r:id="rId11" imgW="14857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98950"/>
                        <a:ext cx="381952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584825" y="4397375"/>
          <a:ext cx="28733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4397375"/>
                        <a:ext cx="287337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3200400" y="0"/>
            <a:ext cx="2286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Example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3400" y="68133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the vertical tangent line to the following curve.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1447800"/>
            <a:ext cx="9167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 the pole, there may be NO tangent line, 2 or more tangent lines</a:t>
            </a:r>
            <a:endParaRPr lang="en-US" dirty="0"/>
          </a:p>
        </p:txBody>
      </p:sp>
      <p:pic>
        <p:nvPicPr>
          <p:cNvPr id="16" name="Picture 7" descr="GUH7L8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5638800" cy="3759200"/>
          </a:xfrm>
          <a:prstGeom prst="rect">
            <a:avLst/>
          </a:prstGeom>
          <a:noFill/>
        </p:spPr>
      </p:pic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914400" y="5486400"/>
          <a:ext cx="23463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4" imgW="863280" imgH="253800" progId="Equation.DSMT4">
                  <p:embed/>
                </p:oleObj>
              </mc:Choice>
              <mc:Fallback>
                <p:oleObj name="Equation" r:id="rId4" imgW="863280" imgH="253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234632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4" descr="GUEY6P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72100" y="3048000"/>
            <a:ext cx="3771900" cy="2514600"/>
          </a:xfrm>
          <a:prstGeom prst="rect">
            <a:avLst/>
          </a:prstGeom>
          <a:noFill/>
        </p:spPr>
      </p:pic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6324600" y="5638800"/>
          <a:ext cx="19288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7" imgW="1028520" imgH="431640" progId="Equation.DSMT4">
                  <p:embed/>
                </p:oleObj>
              </mc:Choice>
              <mc:Fallback>
                <p:oleObj name="Equation" r:id="rId7" imgW="1028520" imgH="4316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638800"/>
                        <a:ext cx="192881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length of an arc (in a circle) is given by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b="1" baseline="30000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q </a:t>
            </a:r>
            <a:r>
              <a:rPr lang="en-US" dirty="0"/>
              <a:t>when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is given in radians.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331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Inside a Polar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Imagine the area of our polar graph being broken up into infinitely small sectors. Then for </a:t>
            </a:r>
            <a:r>
              <a:rPr lang="en-US" dirty="0"/>
              <a:t>a very small 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, the curve could be approximated by a straight line and the area could be found using the triangle formula:</a:t>
            </a:r>
            <a:endParaRPr lang="en-US" dirty="0">
              <a:latin typeface="Symbol" pitchFamily="18" charset="2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33400" y="3276600"/>
          <a:ext cx="12954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12954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Freeform 7"/>
          <p:cNvSpPr>
            <a:spLocks/>
          </p:cNvSpPr>
          <p:nvPr/>
        </p:nvSpPr>
        <p:spPr bwMode="auto">
          <a:xfrm>
            <a:off x="3657600" y="3429000"/>
            <a:ext cx="28194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776" y="384"/>
              </a:cxn>
              <a:cxn ang="0">
                <a:pos x="1728" y="0"/>
              </a:cxn>
              <a:cxn ang="0">
                <a:pos x="0" y="384"/>
              </a:cxn>
            </a:cxnLst>
            <a:rect l="0" t="0" r="r" b="b"/>
            <a:pathLst>
              <a:path w="1776" h="384">
                <a:moveTo>
                  <a:pt x="0" y="384"/>
                </a:moveTo>
                <a:lnTo>
                  <a:pt x="1776" y="384"/>
                </a:lnTo>
                <a:lnTo>
                  <a:pt x="1728" y="0"/>
                </a:lnTo>
                <a:lnTo>
                  <a:pt x="0" y="3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657600" y="3733800"/>
            <a:ext cx="2819400" cy="30480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13525" y="346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6629400" y="3505200"/>
          <a:ext cx="838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05200"/>
                        <a:ext cx="8382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715000" y="3733800"/>
          <a:ext cx="2746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33800"/>
                        <a:ext cx="27463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228600" y="4114800"/>
          <a:ext cx="34226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9" imgW="1600200" imgH="393480" progId="Equation.DSMT4">
                  <p:embed/>
                </p:oleObj>
              </mc:Choice>
              <mc:Fallback>
                <p:oleObj name="Equation" r:id="rId9" imgW="1600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342265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0"/>
          <p:cNvSpPr>
            <a:spLocks/>
          </p:cNvSpPr>
          <p:nvPr/>
        </p:nvSpPr>
        <p:spPr bwMode="auto">
          <a:xfrm>
            <a:off x="4953000" y="4470400"/>
            <a:ext cx="2349500" cy="20066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344" y="208"/>
              </a:cxn>
              <a:cxn ang="0">
                <a:pos x="816" y="1264"/>
              </a:cxn>
            </a:cxnLst>
            <a:rect l="0" t="0" r="r" b="b"/>
            <a:pathLst>
              <a:path w="1480" h="1264">
                <a:moveTo>
                  <a:pt x="0" y="16"/>
                </a:moveTo>
                <a:cubicBezTo>
                  <a:pt x="604" y="8"/>
                  <a:pt x="1208" y="0"/>
                  <a:pt x="1344" y="208"/>
                </a:cubicBezTo>
                <a:cubicBezTo>
                  <a:pt x="1480" y="416"/>
                  <a:pt x="904" y="1088"/>
                  <a:pt x="816" y="1264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029200" y="4572000"/>
            <a:ext cx="1828800" cy="10668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0" y="672"/>
              </a:cxn>
              <a:cxn ang="0">
                <a:pos x="1152" y="48"/>
              </a:cxn>
            </a:cxnLst>
            <a:rect l="0" t="0" r="r" b="b"/>
            <a:pathLst>
              <a:path w="1152" h="672">
                <a:moveTo>
                  <a:pt x="1056" y="0"/>
                </a:moveTo>
                <a:lnTo>
                  <a:pt x="0" y="672"/>
                </a:lnTo>
                <a:lnTo>
                  <a:pt x="1152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457200" y="5334000"/>
          <a:ext cx="24384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11" imgW="888840" imgH="393480" progId="Equation.DSMT4">
                  <p:embed/>
                </p:oleObj>
              </mc:Choice>
              <mc:Fallback>
                <p:oleObj name="Equation" r:id="rId11" imgW="8888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24384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57200" y="5105400"/>
            <a:ext cx="26670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  <p:bldP spid="6151" grpId="0" animBg="1"/>
      <p:bldP spid="6153" grpId="0" animBg="1"/>
      <p:bldP spid="13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451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Polar Graphs</vt:lpstr>
      <vt:lpstr>Examples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10.3 day 1</dc:title>
  <dc:subject>Polar Coordinates and Polar Graphs</dc:subject>
  <dc:creator>Gregory Kelly</dc:creator>
  <cp:lastModifiedBy>Chau,Phong Quoc</cp:lastModifiedBy>
  <cp:revision>152</cp:revision>
  <dcterms:created xsi:type="dcterms:W3CDTF">2002-04-11T18:01:53Z</dcterms:created>
  <dcterms:modified xsi:type="dcterms:W3CDTF">2013-07-11T18:23:05Z</dcterms:modified>
</cp:coreProperties>
</file>