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8" r:id="rId3"/>
    <p:sldId id="260" r:id="rId4"/>
    <p:sldId id="261" r:id="rId5"/>
    <p:sldId id="281" r:id="rId6"/>
    <p:sldId id="263" r:id="rId7"/>
    <p:sldId id="265" r:id="rId8"/>
    <p:sldId id="28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0000"/>
    <a:srgbClr val="9900CC"/>
    <a:srgbClr val="9933FF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60" d="100"/>
          <a:sy n="60" d="100"/>
        </p:scale>
        <p:origin x="-171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5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8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7.wmf"/><Relationship Id="rId5" Type="http://schemas.openxmlformats.org/officeDocument/2006/relationships/image" Target="../media/image4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2.wmf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12.wmf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976856" y="1905000"/>
            <a:ext cx="50583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11.1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Vectors in the Plane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933271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Quantities that have </a:t>
            </a:r>
            <a:r>
              <a:rPr lang="en-US" dirty="0"/>
              <a:t>magnitude but not direction are called </a:t>
            </a:r>
            <a:r>
              <a:rPr lang="en-US" u="sng" dirty="0">
                <a:solidFill>
                  <a:srgbClr val="FF0000"/>
                </a:solidFill>
              </a:rPr>
              <a:t>scalars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Ex: Area, volume, temperature, time, etc.</a:t>
            </a:r>
            <a:endParaRPr lang="en-US" i="1" dirty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Quantities </a:t>
            </a:r>
            <a:r>
              <a:rPr lang="en-US" dirty="0"/>
              <a:t>such as force, </a:t>
            </a:r>
            <a:r>
              <a:rPr lang="en-US" dirty="0" smtClean="0"/>
              <a:t>acceleration or </a:t>
            </a:r>
            <a:r>
              <a:rPr lang="en-US" dirty="0"/>
              <a:t>velocity that have direction as well as magnitude are represented by </a:t>
            </a:r>
            <a:r>
              <a:rPr lang="en-US" u="sng" dirty="0"/>
              <a:t>directed line </a:t>
            </a:r>
            <a:r>
              <a:rPr lang="en-US" u="sng" dirty="0" smtClean="0"/>
              <a:t>segments</a:t>
            </a:r>
            <a:r>
              <a:rPr lang="en-US" dirty="0" smtClean="0"/>
              <a:t>, called </a:t>
            </a:r>
            <a:r>
              <a:rPr lang="en-US" u="sng" dirty="0" smtClean="0">
                <a:solidFill>
                  <a:srgbClr val="FF0000"/>
                </a:solidFill>
              </a:rPr>
              <a:t>vectors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1600200" y="3810000"/>
            <a:ext cx="18288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447800" y="51562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A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505200" y="36322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B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09600" y="5257800"/>
            <a:ext cx="765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/>
              <a:t>initial</a:t>
            </a:r>
          </a:p>
          <a:p>
            <a:pPr algn="ctr"/>
            <a:r>
              <a:rPr lang="en-US" sz="2000" dirty="0"/>
              <a:t>point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810000" y="3657600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/>
              <a:t>terminal</a:t>
            </a:r>
          </a:p>
          <a:p>
            <a:pPr algn="ctr"/>
            <a:r>
              <a:rPr lang="en-US" sz="2000" dirty="0"/>
              <a:t>point</a:t>
            </a:r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1524000" y="3886200"/>
          <a:ext cx="639763" cy="685800"/>
        </p:xfrm>
        <a:graphic>
          <a:graphicData uri="http://schemas.openxmlformats.org/presentationml/2006/ole">
            <p:oleObj spid="_x0000_s5133" name="Equation" r:id="rId3" imgW="253780" imgH="203024" progId="">
              <p:embed/>
            </p:oleObj>
          </a:graphicData>
        </a:graphic>
      </p:graphicFrame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886200" y="4572000"/>
            <a:ext cx="49416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The </a:t>
            </a:r>
            <a:r>
              <a:rPr lang="en-US" dirty="0"/>
              <a:t>length </a:t>
            </a:r>
            <a:r>
              <a:rPr lang="en-US" dirty="0" smtClean="0"/>
              <a:t>of the vector is called</a:t>
            </a:r>
          </a:p>
          <a:p>
            <a:r>
              <a:rPr lang="en-US" dirty="0" smtClean="0"/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magnitude</a:t>
            </a:r>
            <a:r>
              <a:rPr lang="en-US" dirty="0" smtClean="0"/>
              <a:t> and is denoted by</a:t>
            </a:r>
            <a:endParaRPr lang="en-US" dirty="0"/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5662613" y="5410200"/>
          <a:ext cx="942975" cy="768350"/>
        </p:xfrm>
        <a:graphic>
          <a:graphicData uri="http://schemas.openxmlformats.org/presentationml/2006/ole">
            <p:oleObj spid="_x0000_s5134" name="Equation" r:id="rId4" imgW="342751" imgH="279279" progId="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052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nimBg="1"/>
      <p:bldP spid="5125" grpId="0" autoUpdateAnimBg="0"/>
      <p:bldP spid="5126" grpId="0" autoUpdateAnimBg="0"/>
      <p:bldP spid="5127" grpId="0" autoUpdateAnimBg="0"/>
      <p:bldP spid="5128" grpId="0" autoUpdateAnimBg="0"/>
      <p:bldP spid="513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81000" y="1143000"/>
            <a:ext cx="533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A </a:t>
            </a:r>
            <a:r>
              <a:rPr lang="en-US" dirty="0"/>
              <a:t>vector is in </a:t>
            </a:r>
            <a:r>
              <a:rPr lang="en-US" u="sng" dirty="0">
                <a:solidFill>
                  <a:srgbClr val="FF0000"/>
                </a:solidFill>
              </a:rPr>
              <a:t>standard position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if the initial point is at the origin.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7010400" y="1295400"/>
            <a:ext cx="0" cy="2514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5715000" y="2590800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7010400" y="1905000"/>
            <a:ext cx="11430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382000" y="24130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858000" y="914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8153400" y="1600200"/>
          <a:ext cx="914400" cy="508000"/>
        </p:xfrm>
        <a:graphic>
          <a:graphicData uri="http://schemas.openxmlformats.org/presentationml/2006/ole">
            <p:oleObj spid="_x0000_s7185" name="Equation" r:id="rId3" imgW="457002" imgH="253890" progId="">
              <p:embed/>
            </p:oleObj>
          </a:graphicData>
        </a:graphic>
      </p:graphicFrame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81000" y="2057400"/>
            <a:ext cx="5410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The </a:t>
            </a:r>
            <a:r>
              <a:rPr lang="en-US" u="sng" dirty="0">
                <a:solidFill>
                  <a:srgbClr val="FF0000"/>
                </a:solidFill>
              </a:rPr>
              <a:t>component form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this vector is:</a:t>
            </a:r>
          </a:p>
        </p:txBody>
      </p:sp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1219200" y="2667000"/>
          <a:ext cx="1752600" cy="650705"/>
        </p:xfrm>
        <a:graphic>
          <a:graphicData uri="http://schemas.openxmlformats.org/presentationml/2006/ole">
            <p:oleObj spid="_x0000_s7186" name="Equation" r:id="rId4" imgW="685800" imgH="254000" progId="">
              <p:embed/>
            </p:oleObj>
          </a:graphicData>
        </a:graphic>
      </p:graphicFrame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81000" y="228600"/>
            <a:ext cx="739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Vectors </a:t>
            </a:r>
            <a:r>
              <a:rPr lang="en-US" dirty="0"/>
              <a:t>are </a:t>
            </a:r>
            <a:r>
              <a:rPr lang="en-US" u="sng" dirty="0" smtClean="0">
                <a:solidFill>
                  <a:srgbClr val="FF0000"/>
                </a:solidFill>
              </a:rPr>
              <a:t>equivalent</a:t>
            </a:r>
            <a:r>
              <a:rPr lang="en-US" dirty="0" smtClean="0"/>
              <a:t> if </a:t>
            </a:r>
            <a:r>
              <a:rPr lang="en-US" dirty="0"/>
              <a:t>they have the same length and direction (same slope).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V="1">
            <a:off x="6096000" y="2849563"/>
            <a:ext cx="11430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V="1">
            <a:off x="6324600" y="1401763"/>
            <a:ext cx="11430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57200" y="4800600"/>
            <a:ext cx="39485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then the </a:t>
            </a:r>
            <a:r>
              <a:rPr lang="en-US" dirty="0"/>
              <a:t>component form of</a:t>
            </a:r>
          </a:p>
        </p:txBody>
      </p:sp>
      <p:graphicFrame>
        <p:nvGraphicFramePr>
          <p:cNvPr id="20" name="Object 12"/>
          <p:cNvGraphicFramePr>
            <a:graphicFrameLocks noChangeAspect="1"/>
          </p:cNvGraphicFramePr>
          <p:nvPr/>
        </p:nvGraphicFramePr>
        <p:xfrm>
          <a:off x="533400" y="5352097"/>
          <a:ext cx="609600" cy="579438"/>
        </p:xfrm>
        <a:graphic>
          <a:graphicData uri="http://schemas.openxmlformats.org/presentationml/2006/ole">
            <p:oleObj spid="_x0000_s7187" name="Equation" r:id="rId5" imgW="253890" imgH="241195" progId="">
              <p:embed/>
            </p:oleObj>
          </a:graphicData>
        </a:graphic>
      </p:graphicFrame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1219200" y="5428297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is:</a:t>
            </a:r>
          </a:p>
        </p:txBody>
      </p:sp>
      <p:graphicFrame>
        <p:nvGraphicFramePr>
          <p:cNvPr id="22" name="Object 14"/>
          <p:cNvGraphicFramePr>
            <a:graphicFrameLocks noChangeAspect="1"/>
          </p:cNvGraphicFramePr>
          <p:nvPr/>
        </p:nvGraphicFramePr>
        <p:xfrm>
          <a:off x="1219201" y="3657600"/>
          <a:ext cx="3962399" cy="499388"/>
        </p:xfrm>
        <a:graphic>
          <a:graphicData uri="http://schemas.openxmlformats.org/presentationml/2006/ole">
            <p:oleObj spid="_x0000_s7188" name="Equation" r:id="rId6" imgW="1612900" imgH="203200" progId="">
              <p:embed/>
            </p:oleObj>
          </a:graphicData>
        </a:graphic>
      </p:graphicFrame>
      <p:graphicFrame>
        <p:nvGraphicFramePr>
          <p:cNvPr id="23" name="Object 18"/>
          <p:cNvGraphicFramePr>
            <a:graphicFrameLocks noChangeAspect="1"/>
          </p:cNvGraphicFramePr>
          <p:nvPr/>
        </p:nvGraphicFramePr>
        <p:xfrm>
          <a:off x="1828800" y="5334000"/>
          <a:ext cx="1981200" cy="619760"/>
        </p:xfrm>
        <a:graphic>
          <a:graphicData uri="http://schemas.openxmlformats.org/presentationml/2006/ole">
            <p:oleObj spid="_x0000_s7189" name="Equation" r:id="rId7" imgW="812447" imgH="253890" progId="">
              <p:embed/>
            </p:oleObj>
          </a:graphicData>
        </a:graphic>
      </p:graphicFrame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485775" y="3657600"/>
            <a:ext cx="6848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If</a:t>
            </a:r>
            <a:endParaRPr lang="en-US" dirty="0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475769" y="4191000"/>
            <a:ext cx="56964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are initial and terminal points of a vector,</a:t>
            </a:r>
            <a:endParaRPr lang="en-US" dirty="0"/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auto">
          <a:xfrm flipH="1">
            <a:off x="7696200" y="4267200"/>
            <a:ext cx="609600" cy="609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289925" y="4175125"/>
            <a:ext cx="39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P</a:t>
            </a: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7772400" y="4800600"/>
            <a:ext cx="39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Q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8143176" y="3810000"/>
            <a:ext cx="6960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(</a:t>
            </a:r>
            <a:r>
              <a:rPr lang="en-US" sz="2000" dirty="0" err="1" smtClean="0">
                <a:solidFill>
                  <a:schemeClr val="accent2"/>
                </a:solidFill>
              </a:rPr>
              <a:t>c,d</a:t>
            </a:r>
            <a:r>
              <a:rPr lang="en-US" sz="2000" dirty="0" smtClean="0">
                <a:solidFill>
                  <a:schemeClr val="accent2"/>
                </a:solidFill>
              </a:rPr>
              <a:t>)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7086600" y="4495800"/>
            <a:ext cx="7104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(</a:t>
            </a:r>
            <a:r>
              <a:rPr lang="en-US" sz="2000" dirty="0" err="1" smtClean="0">
                <a:solidFill>
                  <a:schemeClr val="accent2"/>
                </a:solidFill>
              </a:rPr>
              <a:t>a,b</a:t>
            </a:r>
            <a:r>
              <a:rPr lang="en-US" sz="2000" dirty="0" smtClean="0">
                <a:solidFill>
                  <a:schemeClr val="accent2"/>
                </a:solidFill>
              </a:rPr>
              <a:t>)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2" name="Line 15"/>
          <p:cNvSpPr>
            <a:spLocks noChangeShapeType="1"/>
          </p:cNvSpPr>
          <p:nvPr/>
        </p:nvSpPr>
        <p:spPr bwMode="auto">
          <a:xfrm flipH="1">
            <a:off x="6400800" y="5267204"/>
            <a:ext cx="609600" cy="609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6553200" y="549580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5562600" y="5819714"/>
            <a:ext cx="12218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(a-c, b-d)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5" name="Line 3"/>
          <p:cNvSpPr>
            <a:spLocks noChangeShapeType="1"/>
          </p:cNvSpPr>
          <p:nvPr/>
        </p:nvSpPr>
        <p:spPr bwMode="auto">
          <a:xfrm flipV="1">
            <a:off x="7010400" y="3962400"/>
            <a:ext cx="0" cy="2514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4"/>
          <p:cNvSpPr>
            <a:spLocks noChangeShapeType="1"/>
          </p:cNvSpPr>
          <p:nvPr/>
        </p:nvSpPr>
        <p:spPr bwMode="auto">
          <a:xfrm>
            <a:off x="5715000" y="5257800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8382000" y="50800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7" grpId="0" autoUpdateAnimBg="0"/>
      <p:bldP spid="19" grpId="0" autoUpdateAnimBg="0"/>
      <p:bldP spid="21" grpId="0" autoUpdateAnimBg="0"/>
      <p:bldP spid="24" grpId="0"/>
      <p:bldP spid="25" grpId="0"/>
      <p:bldP spid="27" grpId="0" animBg="1"/>
      <p:bldP spid="28" grpId="0" autoUpdateAnimBg="0"/>
      <p:bldP spid="29" grpId="0" autoUpdateAnimBg="0"/>
      <p:bldP spid="30" grpId="0" autoUpdateAnimBg="0"/>
      <p:bldP spid="31" grpId="0" autoUpdateAnimBg="0"/>
      <p:bldP spid="32" grpId="0" animBg="1"/>
      <p:bldP spid="33" grpId="0" autoUpdateAnimBg="0"/>
      <p:bldP spid="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TB9IH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57200" y="381000"/>
            <a:ext cx="6248400" cy="4746625"/>
          </a:xfrm>
          <a:prstGeom prst="rect">
            <a:avLst/>
          </a:prstGeom>
          <a:noFill/>
        </p:spPr>
      </p:pic>
      <p:sp>
        <p:nvSpPr>
          <p:cNvPr id="8195" name="Line 3"/>
          <p:cNvSpPr>
            <a:spLocks noChangeShapeType="1"/>
          </p:cNvSpPr>
          <p:nvPr/>
        </p:nvSpPr>
        <p:spPr bwMode="auto">
          <a:xfrm flipH="1">
            <a:off x="1066800" y="1524000"/>
            <a:ext cx="609600" cy="609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736725" y="1335088"/>
            <a:ext cx="39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P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143000" y="2057400"/>
            <a:ext cx="39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Q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219200" y="990600"/>
            <a:ext cx="788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(-3,4)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04800" y="1905000"/>
            <a:ext cx="788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(-5,2)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876800" y="1447800"/>
            <a:ext cx="333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component form of</a:t>
            </a:r>
          </a:p>
        </p:txBody>
      </p:sp>
      <p:graphicFrame>
        <p:nvGraphicFramePr>
          <p:cNvPr id="82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81040297"/>
              </p:ext>
            </p:extLst>
          </p:nvPr>
        </p:nvGraphicFramePr>
        <p:xfrm>
          <a:off x="4968875" y="1941512"/>
          <a:ext cx="609600" cy="579438"/>
        </p:xfrm>
        <a:graphic>
          <a:graphicData uri="http://schemas.openxmlformats.org/presentationml/2006/ole">
            <p:oleObj spid="_x0000_s8214" name="Equation" r:id="rId4" imgW="253890" imgH="241195" progId="">
              <p:embed/>
            </p:oleObj>
          </a:graphicData>
        </a:graphic>
      </p:graphicFrame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654675" y="2017712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is:</a:t>
            </a:r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59137350"/>
              </p:ext>
            </p:extLst>
          </p:nvPr>
        </p:nvGraphicFramePr>
        <p:xfrm>
          <a:off x="6092825" y="1865312"/>
          <a:ext cx="2401888" cy="787400"/>
        </p:xfrm>
        <a:graphic>
          <a:graphicData uri="http://schemas.openxmlformats.org/presentationml/2006/ole">
            <p:oleObj spid="_x0000_s8215" name="Equation" r:id="rId5" imgW="774364" imgH="253890" progId="">
              <p:embed/>
            </p:oleObj>
          </a:graphicData>
        </a:graphic>
      </p:graphicFrame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2057400" y="2743200"/>
            <a:ext cx="609600" cy="609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209800" y="2971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219200" y="3429000"/>
            <a:ext cx="87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(-2,-2)</a:t>
            </a:r>
          </a:p>
        </p:txBody>
      </p:sp>
      <p:graphicFrame>
        <p:nvGraphicFramePr>
          <p:cNvPr id="821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55580932"/>
              </p:ext>
            </p:extLst>
          </p:nvPr>
        </p:nvGraphicFramePr>
        <p:xfrm>
          <a:off x="5148263" y="3314700"/>
          <a:ext cx="3546475" cy="876300"/>
        </p:xfrm>
        <a:graphic>
          <a:graphicData uri="http://schemas.openxmlformats.org/presentationml/2006/ole">
            <p:oleObj spid="_x0000_s8216" name="Equation" r:id="rId6" imgW="1333440" imgH="330120" progId="">
              <p:embed/>
            </p:oleObj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73727164"/>
              </p:ext>
            </p:extLst>
          </p:nvPr>
        </p:nvGraphicFramePr>
        <p:xfrm>
          <a:off x="5713412" y="4227512"/>
          <a:ext cx="914400" cy="609600"/>
        </p:xfrm>
        <a:graphic>
          <a:graphicData uri="http://schemas.openxmlformats.org/presentationml/2006/ole">
            <p:oleObj spid="_x0000_s8217" name="Equation" r:id="rId7" imgW="342751" imgH="228501" progId="">
              <p:embed/>
            </p:oleObj>
          </a:graphicData>
        </a:graphic>
      </p:graphicFrame>
      <p:graphicFrame>
        <p:nvGraphicFramePr>
          <p:cNvPr id="821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15762429"/>
              </p:ext>
            </p:extLst>
          </p:nvPr>
        </p:nvGraphicFramePr>
        <p:xfrm>
          <a:off x="5713412" y="4989512"/>
          <a:ext cx="1152525" cy="576263"/>
        </p:xfrm>
        <a:graphic>
          <a:graphicData uri="http://schemas.openxmlformats.org/presentationml/2006/ole">
            <p:oleObj spid="_x0000_s8218" name="Equation" r:id="rId8" imgW="431613" imgH="215806" progId="">
              <p:embed/>
            </p:oleObj>
          </a:graphicData>
        </a:graphic>
      </p:graphicFrame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953000" y="2738735"/>
            <a:ext cx="25474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magnitude is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33800" y="2286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utoUpdateAnimBg="0"/>
      <p:bldP spid="8198" grpId="0" autoUpdateAnimBg="0"/>
      <p:bldP spid="8199" grpId="0" autoUpdateAnimBg="0"/>
      <p:bldP spid="8200" grpId="0" autoUpdateAnimBg="0"/>
      <p:bldP spid="8201" grpId="0" autoUpdateAnimBg="0"/>
      <p:bldP spid="8205" grpId="0" autoUpdateAnimBg="0"/>
      <p:bldP spid="8207" grpId="0" animBg="1"/>
      <p:bldP spid="8208" grpId="0" autoUpdateAnimBg="0"/>
      <p:bldP spid="8209" grpId="0" autoUpdateAnimBg="0"/>
      <p:bldP spid="2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TB9IH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46480" y="2111375"/>
            <a:ext cx="6248400" cy="4746625"/>
          </a:xfrm>
          <a:prstGeom prst="rect">
            <a:avLst/>
          </a:prstGeom>
          <a:noFill/>
        </p:spPr>
      </p:pic>
      <p:sp>
        <p:nvSpPr>
          <p:cNvPr id="8195" name="Line 3"/>
          <p:cNvSpPr>
            <a:spLocks noChangeShapeType="1"/>
          </p:cNvSpPr>
          <p:nvPr/>
        </p:nvSpPr>
        <p:spPr bwMode="auto">
          <a:xfrm flipV="1">
            <a:off x="1371600" y="3200400"/>
            <a:ext cx="228600" cy="18520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133600" y="4592320"/>
            <a:ext cx="396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 err="1" smtClean="0">
                <a:solidFill>
                  <a:schemeClr val="accent2"/>
                </a:solidFill>
              </a:rPr>
              <a:t>i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748404" y="2590800"/>
            <a:ext cx="699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4038600" y="2438400"/>
          <a:ext cx="1524000" cy="708438"/>
        </p:xfrm>
        <a:graphic>
          <a:graphicData uri="http://schemas.openxmlformats.org/presentationml/2006/ole">
            <p:oleObj spid="_x0000_s40974" name="Equation" r:id="rId4" imgW="545626" imgH="253780" progId="">
              <p:embed/>
            </p:oleObj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752600" y="4058920"/>
            <a:ext cx="287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</a:rPr>
              <a:t>j</a:t>
            </a:r>
            <a:endParaRPr lang="en-US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762000" y="877887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</a:t>
            </a:r>
          </a:p>
        </p:txBody>
      </p:sp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1060450" y="762000"/>
          <a:ext cx="1189038" cy="660400"/>
        </p:xfrm>
        <a:graphic>
          <a:graphicData uri="http://schemas.openxmlformats.org/presentationml/2006/ole">
            <p:oleObj spid="_x0000_s40976" name="Equation" r:id="rId5" imgW="457002" imgH="253890" progId="">
              <p:embed/>
            </p:oleObj>
          </a:graphicData>
        </a:graphic>
      </p:graphicFrame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286000" y="827087"/>
            <a:ext cx="33736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then </a:t>
            </a:r>
            <a:r>
              <a:rPr lang="en-US" sz="2800" b="1" dirty="0">
                <a:latin typeface="Times New Roman" pitchFamily="18" charset="0"/>
              </a:rPr>
              <a:t>v</a:t>
            </a:r>
            <a:r>
              <a:rPr lang="en-US" dirty="0"/>
              <a:t> is a </a:t>
            </a:r>
            <a:r>
              <a:rPr lang="en-US" u="sng" dirty="0" smtClean="0">
                <a:solidFill>
                  <a:srgbClr val="FF0000"/>
                </a:solidFill>
              </a:rPr>
              <a:t>zero vector 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22" name="Object 5"/>
          <p:cNvGraphicFramePr>
            <a:graphicFrameLocks noChangeAspect="1"/>
          </p:cNvGraphicFramePr>
          <p:nvPr/>
        </p:nvGraphicFramePr>
        <p:xfrm>
          <a:off x="5638800" y="838200"/>
          <a:ext cx="1371600" cy="611783"/>
        </p:xfrm>
        <a:graphic>
          <a:graphicData uri="http://schemas.openxmlformats.org/presentationml/2006/ole">
            <p:oleObj spid="_x0000_s40977" name="Equation" r:id="rId6" imgW="596641" imgH="266584" progId="">
              <p:embed/>
            </p:oleObj>
          </a:graphicData>
        </a:graphic>
      </p:graphicFrame>
      <p:sp>
        <p:nvSpPr>
          <p:cNvPr id="24" name="Line 3"/>
          <p:cNvSpPr>
            <a:spLocks noChangeShapeType="1"/>
          </p:cNvSpPr>
          <p:nvPr/>
        </p:nvSpPr>
        <p:spPr bwMode="auto">
          <a:xfrm flipV="1">
            <a:off x="2077278" y="4506181"/>
            <a:ext cx="32467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3"/>
          <p:cNvSpPr>
            <a:spLocks noChangeShapeType="1"/>
          </p:cNvSpPr>
          <p:nvPr/>
        </p:nvSpPr>
        <p:spPr bwMode="auto">
          <a:xfrm flipV="1">
            <a:off x="2067345" y="4208017"/>
            <a:ext cx="6624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810000" y="3200400"/>
            <a:ext cx="50626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are called the </a:t>
            </a:r>
            <a:r>
              <a:rPr lang="en-US" u="sng" dirty="0" smtClean="0">
                <a:solidFill>
                  <a:srgbClr val="FF0000"/>
                </a:solidFill>
              </a:rPr>
              <a:t>standard unit vectors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6586605" y="2453928"/>
          <a:ext cx="1414396" cy="657488"/>
        </p:xfrm>
        <a:graphic>
          <a:graphicData uri="http://schemas.openxmlformats.org/presentationml/2006/ole">
            <p:oleObj spid="_x0000_s40978" name="Equation" r:id="rId7" imgW="545626" imgH="253780" progId="">
              <p:embed/>
            </p:oleObj>
          </a:graphicData>
        </a:graphic>
      </p:graphicFrame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381000" y="228600"/>
            <a:ext cx="2768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</a:t>
            </a:r>
            <a:r>
              <a:rPr lang="en-US" u="sng" dirty="0">
                <a:solidFill>
                  <a:srgbClr val="FF0000"/>
                </a:solidFill>
              </a:rPr>
              <a:t>magnitude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of</a:t>
            </a:r>
          </a:p>
        </p:txBody>
      </p:sp>
      <p:graphicFrame>
        <p:nvGraphicFramePr>
          <p:cNvPr id="28" name="Object 12"/>
          <p:cNvGraphicFramePr>
            <a:graphicFrameLocks noChangeAspect="1"/>
          </p:cNvGraphicFramePr>
          <p:nvPr/>
        </p:nvGraphicFramePr>
        <p:xfrm>
          <a:off x="3124200" y="152400"/>
          <a:ext cx="1828800" cy="679450"/>
        </p:xfrm>
        <a:graphic>
          <a:graphicData uri="http://schemas.openxmlformats.org/presentationml/2006/ole">
            <p:oleObj spid="_x0000_s40979" name="Equation" r:id="rId8" imgW="685800" imgH="254000" progId="">
              <p:embed/>
            </p:oleObj>
          </a:graphicData>
        </a:graphic>
      </p:graphicFrame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5105400" y="228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is:</a:t>
            </a:r>
          </a:p>
        </p:txBody>
      </p:sp>
      <p:graphicFrame>
        <p:nvGraphicFramePr>
          <p:cNvPr id="30" name="Object 14"/>
          <p:cNvGraphicFramePr>
            <a:graphicFrameLocks noChangeAspect="1"/>
          </p:cNvGraphicFramePr>
          <p:nvPr/>
        </p:nvGraphicFramePr>
        <p:xfrm>
          <a:off x="5638800" y="110809"/>
          <a:ext cx="2209800" cy="651191"/>
        </p:xfrm>
        <a:graphic>
          <a:graphicData uri="http://schemas.openxmlformats.org/presentationml/2006/ole">
            <p:oleObj spid="_x0000_s40980" name="Equation" r:id="rId9" imgW="990170" imgH="291973" progId="">
              <p:embed/>
            </p:oleObj>
          </a:graphicData>
        </a:graphic>
      </p:graphicFrame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762000" y="1589087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If</a:t>
            </a:r>
          </a:p>
        </p:txBody>
      </p:sp>
      <p:graphicFrame>
        <p:nvGraphicFramePr>
          <p:cNvPr id="32" name="Object 3"/>
          <p:cNvGraphicFramePr>
            <a:graphicFrameLocks noChangeAspect="1"/>
          </p:cNvGraphicFramePr>
          <p:nvPr/>
        </p:nvGraphicFramePr>
        <p:xfrm>
          <a:off x="1090613" y="1473200"/>
          <a:ext cx="1122362" cy="660400"/>
        </p:xfrm>
        <a:graphic>
          <a:graphicData uri="http://schemas.openxmlformats.org/presentationml/2006/ole">
            <p:oleObj spid="_x0000_s40981" name="Equation" r:id="rId10" imgW="431640" imgH="253800" progId="">
              <p:embed/>
            </p:oleObj>
          </a:graphicData>
        </a:graphic>
      </p:graphicFrame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2286000" y="1538287"/>
            <a:ext cx="31861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then </a:t>
            </a:r>
            <a:r>
              <a:rPr lang="en-US" sz="2800" b="1" dirty="0">
                <a:latin typeface="Times New Roman" pitchFamily="18" charset="0"/>
              </a:rPr>
              <a:t>v</a:t>
            </a:r>
            <a:r>
              <a:rPr lang="en-US" dirty="0"/>
              <a:t> is a </a:t>
            </a:r>
            <a:r>
              <a:rPr lang="en-US" u="sng" dirty="0">
                <a:solidFill>
                  <a:srgbClr val="FF0000"/>
                </a:solidFill>
              </a:rPr>
              <a:t>unit vector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201" grpId="0" autoUpdateAnimBg="0"/>
      <p:bldP spid="8208" grpId="0" autoUpdateAnimBg="0"/>
      <p:bldP spid="19" grpId="0"/>
      <p:bldP spid="21" grpId="0"/>
      <p:bldP spid="24" grpId="0" animBg="1"/>
      <p:bldP spid="25" grpId="0" animBg="1"/>
      <p:bldP spid="31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441325" y="1295400"/>
          <a:ext cx="8261350" cy="635000"/>
        </p:xfrm>
        <a:graphic>
          <a:graphicData uri="http://schemas.openxmlformats.org/presentationml/2006/ole">
            <p:oleObj spid="_x0000_s10253" name="Equation" r:id="rId3" imgW="3302000" imgH="254000" progId="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3570287" y="2000250"/>
          <a:ext cx="3897313" cy="666750"/>
        </p:xfrm>
        <a:graphic>
          <a:graphicData uri="http://schemas.openxmlformats.org/presentationml/2006/ole">
            <p:oleObj spid="_x0000_s10254" name="Equation" r:id="rId4" imgW="1485255" imgH="253890" progId="">
              <p:embed/>
            </p:oleObj>
          </a:graphicData>
        </a:graphic>
      </p:graphicFrame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4800" y="2057400"/>
            <a:ext cx="1809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Vector sum: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3627437" y="4495800"/>
          <a:ext cx="3687763" cy="636588"/>
        </p:xfrm>
        <a:graphic>
          <a:graphicData uri="http://schemas.openxmlformats.org/presentationml/2006/ole">
            <p:oleObj spid="_x0000_s10255" name="Equation" r:id="rId5" imgW="1473200" imgH="254000" progId="">
              <p:embed/>
            </p:oleObj>
          </a:graphicData>
        </a:graphic>
      </p:graphicFrame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04800" y="4572000"/>
            <a:ext cx="24896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Vector difference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04800" y="2895600"/>
            <a:ext cx="2982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Scalar Multiplication</a:t>
            </a:r>
            <a:r>
              <a:rPr lang="en-US" dirty="0"/>
              <a:t>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571875" y="2895600"/>
          <a:ext cx="2447925" cy="679450"/>
        </p:xfrm>
        <a:graphic>
          <a:graphicData uri="http://schemas.openxmlformats.org/presentationml/2006/ole">
            <p:oleObj spid="_x0000_s10257" name="Equation" r:id="rId6" imgW="914400" imgH="254000" progId="">
              <p:embed/>
            </p:oleObj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61950" y="3657600"/>
            <a:ext cx="291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Negative</a:t>
            </a:r>
            <a:r>
              <a:rPr lang="en-US" dirty="0"/>
              <a:t> (opposite):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505200" y="3581400"/>
          <a:ext cx="4114800" cy="703263"/>
        </p:xfrm>
        <a:graphic>
          <a:graphicData uri="http://schemas.openxmlformats.org/presentationml/2006/ole">
            <p:oleObj spid="_x0000_s10258" name="Equation" r:id="rId7" imgW="1485255" imgH="253890" progId="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19400" y="2286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49" grpId="0" autoUpdateAnimBg="0"/>
      <p:bldP spid="9" grpId="0" autoUpdateAnimBg="0"/>
      <p:bldP spid="1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 flipH="1" flipV="1">
            <a:off x="914400" y="1524000"/>
            <a:ext cx="762000" cy="1524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 flipH="1" flipV="1">
            <a:off x="2819400" y="381000"/>
            <a:ext cx="762000" cy="1524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1676400" y="1905000"/>
            <a:ext cx="1905000" cy="1143000"/>
          </a:xfrm>
          <a:prstGeom prst="line">
            <a:avLst/>
          </a:prstGeom>
          <a:noFill/>
          <a:ln w="25400">
            <a:solidFill>
              <a:srgbClr val="99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914400" y="381000"/>
            <a:ext cx="1905000" cy="1143000"/>
          </a:xfrm>
          <a:prstGeom prst="line">
            <a:avLst/>
          </a:prstGeom>
          <a:noFill/>
          <a:ln w="25400">
            <a:solidFill>
              <a:srgbClr val="99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1676400" y="381000"/>
            <a:ext cx="1143000" cy="2667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168650" y="762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914400" y="2209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514600" y="2514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00CC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524000" y="53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00CC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209800" y="1524000"/>
            <a:ext cx="67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u+v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029075" y="1843088"/>
            <a:ext cx="3971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 is the </a:t>
            </a:r>
            <a:r>
              <a:rPr lang="en-US" u="sng" dirty="0">
                <a:solidFill>
                  <a:srgbClr val="FF0000"/>
                </a:solidFill>
              </a:rPr>
              <a:t>resultant vector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5" name="Line 2"/>
          <p:cNvSpPr>
            <a:spLocks noChangeShapeType="1"/>
          </p:cNvSpPr>
          <p:nvPr/>
        </p:nvSpPr>
        <p:spPr bwMode="auto">
          <a:xfrm flipH="1" flipV="1">
            <a:off x="762000" y="4419600"/>
            <a:ext cx="762000" cy="1524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 flipH="1" flipV="1">
            <a:off x="2667000" y="3276600"/>
            <a:ext cx="762000" cy="1524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V="1">
            <a:off x="1524000" y="4800600"/>
            <a:ext cx="1905000" cy="1143000"/>
          </a:xfrm>
          <a:prstGeom prst="line">
            <a:avLst/>
          </a:prstGeom>
          <a:noFill/>
          <a:ln w="25400">
            <a:solidFill>
              <a:srgbClr val="99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V="1">
            <a:off x="762000" y="3276600"/>
            <a:ext cx="1905000" cy="1143000"/>
          </a:xfrm>
          <a:prstGeom prst="line">
            <a:avLst/>
          </a:prstGeom>
          <a:noFill/>
          <a:ln w="25400">
            <a:solidFill>
              <a:srgbClr val="99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818322" y="4469295"/>
            <a:ext cx="25908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3108325" y="3544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762000" y="5105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362200" y="5410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00CC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371600" y="3429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00CC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2133600" y="4267200"/>
            <a:ext cx="6126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u-v</a:t>
            </a:r>
            <a:endParaRPr lang="en-US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4105275" y="4281488"/>
            <a:ext cx="38866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 -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 is the </a:t>
            </a:r>
            <a:r>
              <a:rPr lang="en-US" u="sng" dirty="0">
                <a:solidFill>
                  <a:srgbClr val="FF0000"/>
                </a:solidFill>
              </a:rPr>
              <a:t>resultant vector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48000" y="1524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Parallelogram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7" grpId="0" animBg="1"/>
      <p:bldP spid="13318" grpId="0" animBg="1"/>
      <p:bldP spid="13319" grpId="0" autoUpdateAnimBg="0"/>
      <p:bldP spid="13322" grpId="0" autoUpdateAnimBg="0"/>
      <p:bldP spid="13323" grpId="0" autoUpdateAnimBg="0"/>
      <p:bldP spid="13324" grpId="0" autoUpdateAnimBg="0"/>
      <p:bldP spid="16" grpId="0" animBg="1"/>
      <p:bldP spid="18" grpId="0" animBg="1"/>
      <p:bldP spid="19" grpId="0" animBg="1"/>
      <p:bldP spid="20" grpId="0" autoUpdateAnimBg="0"/>
      <p:bldP spid="21" grpId="0" autoUpdateAnimBg="0"/>
      <p:bldP spid="23" grpId="0" autoUpdateAnimBg="0"/>
      <p:bldP spid="24" grpId="0" autoUpdateAnimBg="0"/>
      <p:bldP spid="2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998868" y="2799884"/>
            <a:ext cx="396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 err="1" smtClean="0">
                <a:solidFill>
                  <a:schemeClr val="accent2"/>
                </a:solidFill>
              </a:rPr>
              <a:t>i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1970292" y="1599740"/>
            <a:ext cx="911088" cy="126303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632156" y="2423652"/>
            <a:ext cx="287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</a:rPr>
              <a:t>j</a:t>
            </a:r>
            <a:endParaRPr lang="en-US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5257800" y="1692275"/>
          <a:ext cx="2079625" cy="593725"/>
        </p:xfrm>
        <a:graphic>
          <a:graphicData uri="http://schemas.openxmlformats.org/presentationml/2006/ole">
            <p:oleObj spid="_x0000_s50183" name="Equation" r:id="rId3" imgW="800100" imgH="228600" progId="">
              <p:embed/>
            </p:oleObj>
          </a:graphicData>
        </a:graphic>
      </p:graphicFrame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495800" y="3124200"/>
            <a:ext cx="359008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are called </a:t>
            </a:r>
            <a:r>
              <a:rPr lang="en-US" u="sng" dirty="0" smtClean="0">
                <a:solidFill>
                  <a:srgbClr val="FF0000"/>
                </a:solidFill>
              </a:rPr>
              <a:t>horizontal</a:t>
            </a:r>
            <a:r>
              <a:rPr lang="en-US" dirty="0" smtClean="0"/>
              <a:t> and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vertical components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b="1" dirty="0" smtClean="0">
                <a:latin typeface="Times New Roman" pitchFamily="18" charset="0"/>
              </a:rPr>
              <a:t>v</a:t>
            </a:r>
            <a:endParaRPr lang="en-US" dirty="0"/>
          </a:p>
        </p:txBody>
      </p:sp>
      <p:graphicFrame>
        <p:nvGraphicFramePr>
          <p:cNvPr id="22" name="Object 5"/>
          <p:cNvGraphicFramePr>
            <a:graphicFrameLocks noChangeAspect="1"/>
          </p:cNvGraphicFramePr>
          <p:nvPr/>
        </p:nvGraphicFramePr>
        <p:xfrm>
          <a:off x="3382963" y="3048000"/>
          <a:ext cx="1025525" cy="635000"/>
        </p:xfrm>
        <a:graphic>
          <a:graphicData uri="http://schemas.openxmlformats.org/presentationml/2006/ole">
            <p:oleObj spid="_x0000_s50184" name="Equation" r:id="rId4" imgW="368280" imgH="228600" progId="">
              <p:embed/>
            </p:oleObj>
          </a:graphicData>
        </a:graphic>
      </p:graphicFrame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3328728" y="2256135"/>
            <a:ext cx="5739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</a:rPr>
              <a:t>v </a:t>
            </a:r>
            <a:r>
              <a:rPr lang="en-US" dirty="0" smtClean="0"/>
              <a:t>is called a </a:t>
            </a:r>
            <a:r>
              <a:rPr lang="en-US" u="sng" dirty="0" smtClean="0">
                <a:solidFill>
                  <a:srgbClr val="FF0000"/>
                </a:solidFill>
              </a:rPr>
              <a:t>linear combination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b="1" i="1" dirty="0" err="1" smtClean="0"/>
              <a:t>i</a:t>
            </a:r>
            <a:r>
              <a:rPr lang="en-US" dirty="0" smtClean="0"/>
              <a:t> and </a:t>
            </a:r>
            <a:r>
              <a:rPr lang="en-US" b="1" i="1" dirty="0" smtClean="0"/>
              <a:t>j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 flipV="1">
            <a:off x="1956834" y="2870913"/>
            <a:ext cx="32467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3"/>
          <p:cNvSpPr>
            <a:spLocks noChangeShapeType="1"/>
          </p:cNvSpPr>
          <p:nvPr/>
        </p:nvSpPr>
        <p:spPr bwMode="auto">
          <a:xfrm flipV="1">
            <a:off x="1946901" y="2572749"/>
            <a:ext cx="6624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330040" y="889000"/>
            <a:ext cx="5105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Any vectors can be written uniquely </a:t>
            </a:r>
          </a:p>
          <a:p>
            <a:r>
              <a:rPr lang="en-US" dirty="0" smtClean="0"/>
              <a:t>in terms of </a:t>
            </a:r>
            <a:r>
              <a:rPr lang="en-US" u="sng" dirty="0" smtClean="0"/>
              <a:t>standard unit vectors 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2378281" y="1509252"/>
            <a:ext cx="396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v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4398962" y="5486400"/>
          <a:ext cx="4135438" cy="661988"/>
        </p:xfrm>
        <a:graphic>
          <a:graphicData uri="http://schemas.openxmlformats.org/presentationml/2006/ole">
            <p:oleObj spid="_x0000_s50185" name="Equation" r:id="rId5" imgW="1600200" imgH="253800" progId="">
              <p:embed/>
            </p:oleObj>
          </a:graphicData>
        </a:graphic>
      </p:graphicFrame>
      <p:graphicFrame>
        <p:nvGraphicFramePr>
          <p:cNvPr id="18" name="Object 5"/>
          <p:cNvGraphicFramePr>
            <a:graphicFrameLocks noChangeAspect="1"/>
          </p:cNvGraphicFramePr>
          <p:nvPr/>
        </p:nvGraphicFramePr>
        <p:xfrm>
          <a:off x="7315200" y="4606925"/>
          <a:ext cx="292100" cy="407988"/>
        </p:xfrm>
        <a:graphic>
          <a:graphicData uri="http://schemas.openxmlformats.org/presentationml/2006/ole">
            <p:oleObj spid="_x0000_s50186" name="Equation" r:id="rId6" imgW="126720" imgH="177480" progId="">
              <p:embed/>
            </p:oleObj>
          </a:graphicData>
        </a:graphic>
      </p:graphicFrame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838200" y="5064125"/>
            <a:ext cx="73581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(measured counterclockwise) with the positive </a:t>
            </a:r>
            <a:r>
              <a:rPr lang="en-US" i="1" dirty="0" smtClean="0">
                <a:latin typeface="+mj-lt"/>
              </a:rPr>
              <a:t>x</a:t>
            </a:r>
            <a:r>
              <a:rPr lang="en-US" dirty="0" smtClean="0"/>
              <a:t>-axis</a:t>
            </a:r>
            <a:endParaRPr lang="en-US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52948" y="5521325"/>
            <a:ext cx="34660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then </a:t>
            </a:r>
            <a:r>
              <a:rPr lang="en-US" sz="2800" b="1" dirty="0" smtClean="0">
                <a:latin typeface="Times New Roman" pitchFamily="18" charset="0"/>
              </a:rPr>
              <a:t>v </a:t>
            </a:r>
            <a:r>
              <a:rPr lang="en-US" dirty="0" smtClean="0"/>
              <a:t>can be written as</a:t>
            </a:r>
            <a:endParaRPr lang="en-US" dirty="0"/>
          </a:p>
        </p:txBody>
      </p:sp>
      <p:graphicFrame>
        <p:nvGraphicFramePr>
          <p:cNvPr id="50187" name="Object 11"/>
          <p:cNvGraphicFramePr>
            <a:graphicFrameLocks noChangeAspect="1"/>
          </p:cNvGraphicFramePr>
          <p:nvPr/>
        </p:nvGraphicFramePr>
        <p:xfrm>
          <a:off x="2241756" y="2423652"/>
          <a:ext cx="292100" cy="407988"/>
        </p:xfrm>
        <a:graphic>
          <a:graphicData uri="http://schemas.openxmlformats.org/presentationml/2006/ole">
            <p:oleObj spid="_x0000_s50187" name="Equation" r:id="rId7" imgW="126720" imgH="177480" progId="">
              <p:embed/>
            </p:oleObj>
          </a:graphicData>
        </a:graphic>
      </p:graphicFrame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914400" y="4530725"/>
            <a:ext cx="64892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If </a:t>
            </a:r>
            <a:r>
              <a:rPr lang="en-US" sz="2800" b="1" dirty="0" smtClean="0">
                <a:latin typeface="Times New Roman" pitchFamily="18" charset="0"/>
              </a:rPr>
              <a:t>v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any nonzero vector that makes an angle</a:t>
            </a:r>
            <a:endParaRPr lang="en-US" dirty="0"/>
          </a:p>
        </p:txBody>
      </p:sp>
      <p:pic>
        <p:nvPicPr>
          <p:cNvPr id="8194" name="Picture 2" descr="GTB9IH0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507578" y="990600"/>
            <a:ext cx="4944386" cy="3756025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2514600" y="2286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Linear Combination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207" grpId="0" animBg="1"/>
      <p:bldP spid="8208" grpId="0" autoUpdateAnimBg="0"/>
      <p:bldP spid="21" grpId="0"/>
      <p:bldP spid="23" grpId="0"/>
      <p:bldP spid="24" grpId="0" animBg="1"/>
      <p:bldP spid="25" grpId="0" animBg="1"/>
      <p:bldP spid="27" grpId="0"/>
      <p:bldP spid="19" grpId="0"/>
      <p:bldP spid="28" grpId="0"/>
      <p:bldP spid="1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2229</TotalTime>
  <Words>309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in the Plane</dc:title>
  <dc:subject>Cal II</dc:subject>
  <dc:creator>Phong Chau</dc:creator>
  <cp:lastModifiedBy>Phong</cp:lastModifiedBy>
  <cp:revision>108</cp:revision>
  <dcterms:created xsi:type="dcterms:W3CDTF">2002-03-20T19:03:20Z</dcterms:created>
  <dcterms:modified xsi:type="dcterms:W3CDTF">2013-01-28T05:31:01Z</dcterms:modified>
</cp:coreProperties>
</file>