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0" r:id="rId3"/>
    <p:sldId id="258" r:id="rId4"/>
    <p:sldId id="261" r:id="rId5"/>
    <p:sldId id="281" r:id="rId6"/>
    <p:sldId id="263" r:id="rId7"/>
    <p:sldId id="284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FFFF"/>
    <a:srgbClr val="FF0000"/>
    <a:srgbClr val="9900CC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60" d="100"/>
          <a:sy n="60" d="100"/>
        </p:scale>
        <p:origin x="-17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6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2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361577" y="1905000"/>
            <a:ext cx="42889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11.2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Vectors in Space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u="sng" dirty="0" smtClean="0">
                <a:solidFill>
                  <a:srgbClr val="FF0000"/>
                </a:solidFill>
              </a:rPr>
              <a:t>three-dimensional coordinate 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consists of: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3 axes: x-axis, y-axis and z-axis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3 coordinate planes: </a:t>
            </a:r>
            <a:r>
              <a:rPr lang="en-US" i="1" dirty="0" err="1" smtClean="0">
                <a:latin typeface="+mn-lt"/>
              </a:rPr>
              <a:t>xy</a:t>
            </a:r>
            <a:r>
              <a:rPr lang="en-US" dirty="0" smtClean="0"/>
              <a:t>-plane, </a:t>
            </a:r>
            <a:r>
              <a:rPr lang="en-US" i="1" dirty="0" err="1" smtClean="0">
                <a:latin typeface="+mn-lt"/>
              </a:rPr>
              <a:t>xz</a:t>
            </a:r>
            <a:r>
              <a:rPr lang="en-US" dirty="0" smtClean="0"/>
              <a:t>-plane and </a:t>
            </a:r>
            <a:r>
              <a:rPr lang="en-US" i="1" dirty="0" err="1" smtClean="0">
                <a:latin typeface="+mn-lt"/>
              </a:rPr>
              <a:t>yz</a:t>
            </a:r>
            <a:r>
              <a:rPr lang="en-US" dirty="0" smtClean="0"/>
              <a:t>-plane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8 octants.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2241550" y="3505200"/>
          <a:ext cx="1492250" cy="495300"/>
        </p:xfrm>
        <a:graphic>
          <a:graphicData uri="http://schemas.openxmlformats.org/presentationml/2006/ole">
            <p:oleObj spid="_x0000_s7188" name="Equation" r:id="rId3" imgW="609480" imgH="203040" progId="">
              <p:embed/>
            </p:oleObj>
          </a:graphicData>
        </a:graphic>
      </p:graphicFrame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81000" y="2971800"/>
            <a:ext cx="6502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Each point is represented by an ordered triple</a:t>
            </a:r>
            <a:endParaRPr lang="en-US" dirty="0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 flipH="1">
            <a:off x="6096000" y="4219576"/>
            <a:ext cx="1905000" cy="20288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 flipV="1">
            <a:off x="7010400" y="3962400"/>
            <a:ext cx="0" cy="2514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943600" y="4876800"/>
            <a:ext cx="2362200" cy="914400"/>
          </a:xfrm>
          <a:prstGeom prst="line">
            <a:avLst/>
          </a:prstGeom>
          <a:noFill/>
          <a:ln w="190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867400" y="5791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629400" y="3810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918450" y="57753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1752600" y="4965700"/>
          <a:ext cx="2370137" cy="673100"/>
        </p:xfrm>
        <a:graphic>
          <a:graphicData uri="http://schemas.openxmlformats.org/presentationml/2006/ole">
            <p:oleObj spid="_x0000_s7190" name="Equation" r:id="rId4" imgW="888840" imgH="253800" progId="">
              <p:embed/>
            </p:oleObj>
          </a:graphicData>
        </a:graphic>
      </p:graphicFrame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81000" y="4262735"/>
            <a:ext cx="4257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Each vector is represented by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228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Coordinates in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2057400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Midpoint Formula</a:t>
            </a:r>
            <a:r>
              <a:rPr lang="en-US" dirty="0" smtClean="0"/>
              <a:t>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800" y="3352800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Distance Formula</a:t>
            </a:r>
            <a:r>
              <a:rPr lang="en-US" dirty="0" smtClean="0"/>
              <a:t>:</a:t>
            </a:r>
          </a:p>
          <a:p>
            <a:endParaRPr lang="en-US" u="sng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810000" y="1828800"/>
          <a:ext cx="3124200" cy="1177024"/>
        </p:xfrm>
        <a:graphic>
          <a:graphicData uri="http://schemas.openxmlformats.org/presentationml/2006/ole">
            <p:oleObj spid="_x0000_s5133" name="Equation" r:id="rId3" imgW="1638000" imgH="457200" progId="">
              <p:embed/>
            </p:oleObj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8200" y="457200"/>
            <a:ext cx="6295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Given 2 points in the space with coordinates </a:t>
            </a:r>
            <a:endParaRPr lang="en-US" dirty="0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838200" y="914400"/>
          <a:ext cx="4421188" cy="623887"/>
        </p:xfrm>
        <a:graphic>
          <a:graphicData uri="http://schemas.openxmlformats.org/presentationml/2006/ole">
            <p:oleObj spid="_x0000_s5134" name="Equation" r:id="rId4" imgW="1612800" imgH="228600" progId="">
              <p:embed/>
            </p:oleObj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3581400" y="3318337"/>
          <a:ext cx="4800600" cy="567863"/>
        </p:xfrm>
        <a:graphic>
          <a:graphicData uri="http://schemas.openxmlformats.org/presentationml/2006/ole">
            <p:oleObj spid="_x0000_s5136" name="Equation" r:id="rId5" imgW="2450880" imgH="291960" progId="">
              <p:embed/>
            </p:oleObj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3518844" y="4800600"/>
          <a:ext cx="4939356" cy="533400"/>
        </p:xfrm>
        <a:graphic>
          <a:graphicData uri="http://schemas.openxmlformats.org/presentationml/2006/ole">
            <p:oleObj spid="_x0000_s5137" name="Equation" r:id="rId6" imgW="2234880" imgH="241200" progId="">
              <p:embed/>
            </p:oleObj>
          </a:graphicData>
        </a:graphic>
      </p:graphicFrame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85800" y="4191000"/>
            <a:ext cx="7663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Standard equation of a sphere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radius r, centered at</a:t>
            </a:r>
            <a:endParaRPr lang="en-US" dirty="0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762000" y="4800600"/>
          <a:ext cx="1447800" cy="463344"/>
        </p:xfrm>
        <a:graphic>
          <a:graphicData uri="http://schemas.openxmlformats.org/presentationml/2006/ole">
            <p:oleObj spid="_x0000_s5138" name="Equation" r:id="rId7" imgW="711000" imgH="228600" progId="">
              <p:embed/>
            </p:oleObj>
          </a:graphicData>
        </a:graphic>
      </p:graphicFrame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133600" y="4796135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10668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1)  Find the standard equation of the sphere whose endpoints of a diameter are 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9137350"/>
              </p:ext>
            </p:extLst>
          </p:nvPr>
        </p:nvGraphicFramePr>
        <p:xfrm>
          <a:off x="4495801" y="1476377"/>
          <a:ext cx="2209799" cy="416270"/>
        </p:xfrm>
        <a:graphic>
          <a:graphicData uri="http://schemas.openxmlformats.org/presentationml/2006/ole">
            <p:oleObj spid="_x0000_s8215" name="Equation" r:id="rId3" imgW="1079280" imgH="20304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3727164"/>
              </p:ext>
            </p:extLst>
          </p:nvPr>
        </p:nvGraphicFramePr>
        <p:xfrm>
          <a:off x="1143000" y="3124200"/>
          <a:ext cx="6059488" cy="609600"/>
        </p:xfrm>
        <a:graphic>
          <a:graphicData uri="http://schemas.openxmlformats.org/presentationml/2006/ole">
            <p:oleObj spid="_x0000_s8217" name="Equation" r:id="rId4" imgW="2273040" imgH="22860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514600"/>
            <a:ext cx="6226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the center and radius of the sphere:</a:t>
            </a:r>
            <a:endParaRPr lang="en-US" dirty="0"/>
          </a:p>
        </p:txBody>
      </p:sp>
      <p:graphicFrame>
        <p:nvGraphicFramePr>
          <p:cNvPr id="2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3727164"/>
              </p:ext>
            </p:extLst>
          </p:nvPr>
        </p:nvGraphicFramePr>
        <p:xfrm>
          <a:off x="1219200" y="4876800"/>
          <a:ext cx="5483225" cy="609600"/>
        </p:xfrm>
        <a:graphic>
          <a:graphicData uri="http://schemas.openxmlformats.org/presentationml/2006/ole">
            <p:oleObj spid="_x0000_s8220" name="Equation" r:id="rId5" imgW="2057400" imgH="228600" progId="">
              <p:embed/>
            </p:oleObj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85800" y="4267200"/>
            <a:ext cx="6279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Describe the solid satisfying the condition: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  <p:bldP spid="20" grpId="0" autoUpdateAnimBg="0"/>
      <p:bldP spid="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71804" y="5405735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3505200" y="3877270"/>
          <a:ext cx="1878012" cy="708025"/>
        </p:xfrm>
        <a:graphic>
          <a:graphicData uri="http://schemas.openxmlformats.org/presentationml/2006/ole">
            <p:oleObj spid="_x0000_s40974" name="Equation" r:id="rId3" imgW="672840" imgH="253800" progId="">
              <p:embed/>
            </p:oleObj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066800" y="2473622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</a:t>
            </a: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1365250" y="2357735"/>
          <a:ext cx="1189038" cy="660400"/>
        </p:xfrm>
        <a:graphic>
          <a:graphicData uri="http://schemas.openxmlformats.org/presentationml/2006/ole">
            <p:oleObj spid="_x0000_s40976" name="Equation" r:id="rId4" imgW="457002" imgH="253890" progId="">
              <p:embed/>
            </p:oleObj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590800" y="2422822"/>
            <a:ext cx="3373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 smtClean="0">
                <a:solidFill>
                  <a:srgbClr val="FF0000"/>
                </a:solidFill>
              </a:rPr>
              <a:t>zero vector 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6032500" y="2433935"/>
          <a:ext cx="1663700" cy="609600"/>
        </p:xfrm>
        <a:graphic>
          <a:graphicData uri="http://schemas.openxmlformats.org/presentationml/2006/ole">
            <p:oleObj spid="_x0000_s40977" name="Equation" r:id="rId5" imgW="723600" imgH="266400" progId="">
              <p:embed/>
            </p:oleObj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676400" y="6015335"/>
            <a:ext cx="5062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called the </a:t>
            </a:r>
            <a:r>
              <a:rPr lang="en-US" u="sng" dirty="0" smtClean="0">
                <a:solidFill>
                  <a:srgbClr val="FF0000"/>
                </a:solidFill>
              </a:rPr>
              <a:t>standard unit vectors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527492" y="4639270"/>
          <a:ext cx="1743075" cy="657225"/>
        </p:xfrm>
        <a:graphic>
          <a:graphicData uri="http://schemas.openxmlformats.org/presentationml/2006/ole">
            <p:oleObj spid="_x0000_s40978" name="Equation" r:id="rId6" imgW="672840" imgH="253800" progId="">
              <p:embed/>
            </p:oleObj>
          </a:graphicData>
        </a:graphic>
      </p:graphicFrame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85800" y="1062335"/>
            <a:ext cx="276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u="sng" dirty="0">
                <a:solidFill>
                  <a:srgbClr val="FF0000"/>
                </a:solidFill>
              </a:rPr>
              <a:t>magnitude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of</a:t>
            </a:r>
          </a:p>
        </p:txBody>
      </p:sp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3421062" y="986135"/>
          <a:ext cx="2370138" cy="673100"/>
        </p:xfrm>
        <a:graphic>
          <a:graphicData uri="http://schemas.openxmlformats.org/presentationml/2006/ole">
            <p:oleObj spid="_x0000_s40979" name="Equation" r:id="rId7" imgW="888840" imgH="253800" progId="">
              <p:embed/>
            </p:oleObj>
          </a:graphicData>
        </a:graphic>
      </p:graphicFrame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867400" y="106233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2971800" y="1748135"/>
          <a:ext cx="2919412" cy="647700"/>
        </p:xfrm>
        <a:graphic>
          <a:graphicData uri="http://schemas.openxmlformats.org/presentationml/2006/ole">
            <p:oleObj spid="_x0000_s40980" name="Equation" r:id="rId8" imgW="1307880" imgH="291960" progId="">
              <p:embed/>
            </p:oleObj>
          </a:graphicData>
        </a:graphic>
      </p:graphicFrame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066800" y="3184822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395413" y="3068935"/>
          <a:ext cx="1122362" cy="660400"/>
        </p:xfrm>
        <a:graphic>
          <a:graphicData uri="http://schemas.openxmlformats.org/presentationml/2006/ole">
            <p:oleObj spid="_x0000_s40981" name="Equation" r:id="rId9" imgW="431640" imgH="253800" progId="">
              <p:embed/>
            </p:oleObj>
          </a:graphicData>
        </a:graphic>
      </p:graphicFrame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590800" y="3134022"/>
            <a:ext cx="3186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>
                <a:solidFill>
                  <a:srgbClr val="FF0000"/>
                </a:solidFill>
              </a:rPr>
              <a:t>unit vector</a:t>
            </a:r>
            <a:r>
              <a:rPr lang="en-US" dirty="0"/>
              <a:t>.</a:t>
            </a:r>
          </a:p>
        </p:txBody>
      </p:sp>
      <p:graphicFrame>
        <p:nvGraphicFramePr>
          <p:cNvPr id="40982" name="Object 22"/>
          <p:cNvGraphicFramePr>
            <a:graphicFrameLocks noChangeAspect="1"/>
          </p:cNvGraphicFramePr>
          <p:nvPr/>
        </p:nvGraphicFramePr>
        <p:xfrm>
          <a:off x="3479867" y="5405735"/>
          <a:ext cx="1833562" cy="647700"/>
        </p:xfrm>
        <a:graphic>
          <a:graphicData uri="http://schemas.openxmlformats.org/presentationml/2006/ole">
            <p:oleObj spid="_x0000_s40982" name="Equation" r:id="rId10" imgW="711000" imgH="253800" progId="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581400" y="228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  <p:bldP spid="19" grpId="0"/>
      <p:bldP spid="21" grpId="0"/>
      <p:bldP spid="26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003300" y="1295400"/>
          <a:ext cx="7112000" cy="635000"/>
        </p:xfrm>
        <a:graphic>
          <a:graphicData uri="http://schemas.openxmlformats.org/presentationml/2006/ole">
            <p:oleObj spid="_x0000_s10253" name="Equation" r:id="rId3" imgW="2844720" imgH="25380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971800" y="1993900"/>
          <a:ext cx="5081588" cy="660400"/>
        </p:xfrm>
        <a:graphic>
          <a:graphicData uri="http://schemas.openxmlformats.org/presentationml/2006/ole">
            <p:oleObj spid="_x0000_s10254" name="Equation" r:id="rId4" imgW="1942920" imgH="253800" progId="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2057400"/>
            <a:ext cx="1809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Vector sum: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048000" y="4495800"/>
          <a:ext cx="4826000" cy="635000"/>
        </p:xfrm>
        <a:graphic>
          <a:graphicData uri="http://schemas.openxmlformats.org/presentationml/2006/ole">
            <p:oleObj spid="_x0000_s10255" name="Equation" r:id="rId5" imgW="1930320" imgH="253800" progId="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04800" y="4572000"/>
            <a:ext cx="2489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Vector difference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04800" y="28956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Scalar Multiplication</a:t>
            </a:r>
            <a:r>
              <a:rPr lang="en-US" dirty="0"/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22662" y="2819400"/>
          <a:ext cx="3182938" cy="673100"/>
        </p:xfrm>
        <a:graphic>
          <a:graphicData uri="http://schemas.openxmlformats.org/presentationml/2006/ole">
            <p:oleObj spid="_x0000_s10257" name="Equation" r:id="rId6" imgW="1193760" imgH="253800" progId="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1950" y="3657600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Negative</a:t>
            </a:r>
            <a:r>
              <a:rPr lang="en-US" dirty="0"/>
              <a:t> (opposite):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348038" y="3568700"/>
          <a:ext cx="4957762" cy="698500"/>
        </p:xfrm>
        <a:graphic>
          <a:graphicData uri="http://schemas.openxmlformats.org/presentationml/2006/ole">
            <p:oleObj spid="_x0000_s10258" name="Equation" r:id="rId7" imgW="1790640" imgH="253800" progId="">
              <p:embed/>
            </p:oleObj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7893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  Vector </a:t>
            </a:r>
            <a:r>
              <a:rPr lang="en-US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is parallel to </a:t>
            </a:r>
            <a:r>
              <a:rPr lang="en-US" b="1" dirty="0" smtClean="0">
                <a:latin typeface="Times New Roman" pitchFamily="18" charset="0"/>
              </a:rPr>
              <a:t>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if and only if </a:t>
            </a:r>
            <a:r>
              <a:rPr lang="en-US" b="1" dirty="0" smtClean="0">
                <a:latin typeface="Times New Roman" pitchFamily="18" charset="0"/>
              </a:rPr>
              <a:t>v = </a:t>
            </a:r>
            <a:r>
              <a:rPr lang="en-US" i="1" dirty="0" err="1" smtClean="0">
                <a:latin typeface="Times New Roman" pitchFamily="18" charset="0"/>
              </a:rPr>
              <a:t>k</a:t>
            </a:r>
            <a:r>
              <a:rPr lang="en-US" b="1" dirty="0" err="1" smtClean="0">
                <a:latin typeface="Times New Roman" pitchFamily="18" charset="0"/>
              </a:rPr>
              <a:t>u</a:t>
            </a:r>
            <a:r>
              <a:rPr lang="en-US" dirty="0" smtClean="0"/>
              <a:t> for some </a:t>
            </a:r>
            <a:r>
              <a:rPr lang="en-US" i="1" dirty="0" smtClean="0">
                <a:latin typeface="+mn-lt"/>
              </a:rPr>
              <a:t>k.</a:t>
            </a:r>
            <a:endParaRPr lang="en-US" i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228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9" grpId="0" autoUpdateAnimBg="0"/>
      <p:bldP spid="9" grpId="0" autoUpdateAnimBg="0"/>
      <p:bldP spid="11" grpId="0" autoUpdateAnimBg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1066800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1)  Find the unit vector in the direction of </a:t>
            </a:r>
            <a:r>
              <a:rPr lang="en-US" b="1" dirty="0" smtClean="0"/>
              <a:t>v </a:t>
            </a:r>
            <a:endParaRPr lang="en-US" b="1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9137350"/>
              </p:ext>
            </p:extLst>
          </p:nvPr>
        </p:nvGraphicFramePr>
        <p:xfrm>
          <a:off x="3581400" y="1676400"/>
          <a:ext cx="1735873" cy="609600"/>
        </p:xfrm>
        <a:graphic>
          <a:graphicData uri="http://schemas.openxmlformats.org/presentationml/2006/ole">
            <p:oleObj spid="_x0000_s51202" name="Equation" r:id="rId3" imgW="723600" imgH="25380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3727164"/>
              </p:ext>
            </p:extLst>
          </p:nvPr>
        </p:nvGraphicFramePr>
        <p:xfrm>
          <a:off x="1887538" y="3157538"/>
          <a:ext cx="4570412" cy="542925"/>
        </p:xfrm>
        <a:graphic>
          <a:graphicData uri="http://schemas.openxmlformats.org/presentationml/2006/ole">
            <p:oleObj spid="_x0000_s51203" name="Equation" r:id="rId4" imgW="1714320" imgH="20304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514600"/>
            <a:ext cx="64171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Determine whether the points are collinear:</a:t>
            </a:r>
            <a:endParaRPr lang="en-US" dirty="0"/>
          </a:p>
        </p:txBody>
      </p:sp>
      <p:graphicFrame>
        <p:nvGraphicFramePr>
          <p:cNvPr id="2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3727164"/>
              </p:ext>
            </p:extLst>
          </p:nvPr>
        </p:nvGraphicFramePr>
        <p:xfrm>
          <a:off x="1008063" y="5214938"/>
          <a:ext cx="6057900" cy="542925"/>
        </p:xfrm>
        <a:graphic>
          <a:graphicData uri="http://schemas.openxmlformats.org/presentationml/2006/ole">
            <p:oleObj spid="_x0000_s51205" name="Equation" r:id="rId5" imgW="2273040" imgH="203040" progId="">
              <p:embed/>
            </p:oleObj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85801" y="4267200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3) Show that the following points form the vertices of a parallelogram: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400800" y="99536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(Normalize 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4953000" y="1189383"/>
          <a:ext cx="3005137" cy="593725"/>
        </p:xfrm>
        <a:graphic>
          <a:graphicData uri="http://schemas.openxmlformats.org/presentationml/2006/ole">
            <p:oleObj spid="_x0000_s50183" name="Equation" r:id="rId3" imgW="1155600" imgH="228600" progId="">
              <p:embed/>
            </p:oleObj>
          </a:graphicData>
        </a:graphic>
      </p:graphicFrame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09600" y="2129135"/>
            <a:ext cx="6479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</a:rPr>
              <a:t>  v </a:t>
            </a:r>
            <a:r>
              <a:rPr lang="en-US" dirty="0" smtClean="0"/>
              <a:t>is called a </a:t>
            </a:r>
            <a:r>
              <a:rPr lang="en-US" u="sng" dirty="0" smtClean="0">
                <a:solidFill>
                  <a:srgbClr val="FF0000"/>
                </a:solidFill>
              </a:rPr>
              <a:t>linear combination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i="1" dirty="0" err="1" smtClean="0"/>
              <a:t>i</a:t>
            </a:r>
            <a:r>
              <a:rPr lang="en-US" b="1" i="1" dirty="0" smtClean="0"/>
              <a:t>, j</a:t>
            </a:r>
            <a:r>
              <a:rPr lang="en-US" dirty="0" smtClean="0"/>
              <a:t> and </a:t>
            </a:r>
            <a:r>
              <a:rPr lang="en-US" b="1" i="1" dirty="0" smtClean="0"/>
              <a:t>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Standard unit vector notation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09600" y="3272135"/>
            <a:ext cx="709681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  Unit vector in the direction of </a:t>
            </a:r>
            <a:r>
              <a:rPr lang="en-US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is given by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unit vector is called the </a:t>
            </a:r>
            <a:r>
              <a:rPr lang="en-US" u="sng" dirty="0" smtClean="0">
                <a:solidFill>
                  <a:srgbClr val="FF0000"/>
                </a:solidFill>
              </a:rPr>
              <a:t>normalized form</a:t>
            </a:r>
            <a:r>
              <a:rPr lang="en-US" dirty="0" smtClean="0"/>
              <a:t> of </a:t>
            </a:r>
            <a:r>
              <a:rPr lang="en-US" b="1" dirty="0" smtClean="0">
                <a:latin typeface="Times New Roman" pitchFamily="18" charset="0"/>
              </a:rPr>
              <a:t>v .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6629400" y="2895600"/>
          <a:ext cx="627062" cy="1154113"/>
        </p:xfrm>
        <a:graphic>
          <a:graphicData uri="http://schemas.openxmlformats.org/presentationml/2006/ole">
            <p:oleObj spid="_x0000_s50187" name="Equation" r:id="rId4" imgW="241200" imgH="4442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Combination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257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Space</dc:title>
  <dc:subject>Cal II</dc:subject>
  <dc:creator>Phong Chau</dc:creator>
  <cp:lastModifiedBy>Phong</cp:lastModifiedBy>
  <cp:revision>139</cp:revision>
  <dcterms:created xsi:type="dcterms:W3CDTF">2002-03-20T19:03:20Z</dcterms:created>
  <dcterms:modified xsi:type="dcterms:W3CDTF">2013-01-28T05:31:33Z</dcterms:modified>
</cp:coreProperties>
</file>