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77" r:id="rId4"/>
    <p:sldId id="281" r:id="rId5"/>
    <p:sldId id="279" r:id="rId6"/>
    <p:sldId id="283" r:id="rId7"/>
    <p:sldId id="282" r:id="rId8"/>
    <p:sldId id="268" r:id="rId9"/>
    <p:sldId id="269" r:id="rId10"/>
    <p:sldId id="270" r:id="rId11"/>
    <p:sldId id="272" r:id="rId12"/>
    <p:sldId id="273" r:id="rId13"/>
    <p:sldId id="274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A"/>
    <a:srgbClr val="9933FF"/>
    <a:srgbClr val="CCFFFF"/>
    <a:srgbClr val="FF0000"/>
    <a:srgbClr val="99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67" d="100"/>
          <a:sy n="67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44386" y="1905000"/>
            <a:ext cx="79233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11.3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Dot Product of Two Vectors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</a:t>
            </a:r>
            <a:r>
              <a:rPr lang="en-US" b="1">
                <a:solidFill>
                  <a:schemeClr val="accent2"/>
                </a:solidFill>
              </a:rPr>
              <a:t>70-mph</a:t>
            </a:r>
            <a:r>
              <a:rPr lang="en-US"/>
              <a:t> tail wind acting in the direction of </a:t>
            </a:r>
            <a:r>
              <a:rPr lang="en-US" b="1">
                <a:solidFill>
                  <a:schemeClr val="accent2"/>
                </a:solidFill>
              </a:rPr>
              <a:t>60</a:t>
            </a:r>
            <a:r>
              <a:rPr lang="en-US" b="1" baseline="30000">
                <a:solidFill>
                  <a:schemeClr val="accent2"/>
                </a:solidFill>
              </a:rPr>
              <a:t>o</a:t>
            </a:r>
            <a:r>
              <a:rPr lang="en-US" b="1">
                <a:solidFill>
                  <a:schemeClr val="accent2"/>
                </a:solidFill>
              </a:rPr>
              <a:t> north of east</a:t>
            </a:r>
            <a:r>
              <a:rPr lang="en-US"/>
              <a:t>.   The airplane holds its compass heading due east but, because of the wind, acquires a new ground speed and direction.  What are they?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29718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7912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91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43600" y="51054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60</a:t>
            </a:r>
            <a:r>
              <a:rPr lang="en-US" sz="1800" baseline="30000">
                <a:solidFill>
                  <a:schemeClr val="accent2"/>
                </a:solidFill>
                <a:latin typeface="Times New Roman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181600" y="29718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57912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91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" y="3352800"/>
            <a:ext cx="43592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need to find the magnitude and direction of the </a:t>
            </a:r>
            <a:r>
              <a:rPr lang="en-US">
                <a:solidFill>
                  <a:srgbClr val="FF0000"/>
                </a:solidFill>
              </a:rPr>
              <a:t>resultant vector</a:t>
            </a:r>
            <a:r>
              <a:rPr lang="en-US"/>
              <a:t> </a:t>
            </a:r>
            <a:r>
              <a:rPr lang="en-US" sz="2800" b="1">
                <a:latin typeface="Times New Roman" pitchFamily="18" charset="0"/>
              </a:rPr>
              <a:t>u</a:t>
            </a:r>
            <a:r>
              <a:rPr lang="en-US"/>
              <a:t> + </a:t>
            </a:r>
            <a:r>
              <a:rPr lang="en-US" sz="2800" b="1">
                <a:latin typeface="Times New Roman" pitchFamily="18" charset="0"/>
              </a:rPr>
              <a:t>v</a:t>
            </a:r>
            <a:r>
              <a:rPr lang="en-US" b="1">
                <a:latin typeface="Times New Roman" pitchFamily="18" charset="0"/>
              </a:rPr>
              <a:t>.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096000" y="4724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80010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791200" y="4724400"/>
            <a:ext cx="25146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010400" y="49530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 animBg="1"/>
      <p:bldP spid="20495" grpId="0" animBg="1"/>
      <p:bldP spid="20496" grpId="0" animBg="1"/>
      <p:bldP spid="2049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81600" y="2286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5791200" y="609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38800" y="304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486400" y="274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382000" y="25908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791200" y="27432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791200" y="19812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167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6962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533400"/>
            <a:ext cx="435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component forms of </a:t>
            </a:r>
            <a:r>
              <a:rPr lang="en-US" b="1">
                <a:latin typeface="Times New Roman" pitchFamily="18" charset="0"/>
              </a:rPr>
              <a:t>u</a:t>
            </a:r>
            <a:r>
              <a:rPr lang="en-US"/>
              <a:t> and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/>
              <a:t> are: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096000" y="19812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8001000" y="19812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5791200" y="1981200"/>
            <a:ext cx="25146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010400" y="22098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  <p:graphicFrame>
        <p:nvGraphicFramePr>
          <p:cNvPr id="29696" name="Object 0"/>
          <p:cNvGraphicFramePr>
            <a:graphicFrameLocks noChangeAspect="1"/>
          </p:cNvGraphicFramePr>
          <p:nvPr/>
        </p:nvGraphicFramePr>
        <p:xfrm>
          <a:off x="609600" y="1524000"/>
          <a:ext cx="2133600" cy="723900"/>
        </p:xfrm>
        <a:graphic>
          <a:graphicData uri="http://schemas.openxmlformats.org/presentationml/2006/ole">
            <p:oleObj spid="_x0000_s29696" name="Equation" r:id="rId3" imgW="749160" imgH="253800" progId="Equation.DSMT4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593725" y="2286000"/>
          <a:ext cx="4146550" cy="714375"/>
        </p:xfrm>
        <a:graphic>
          <a:graphicData uri="http://schemas.openxmlformats.org/presentationml/2006/ole">
            <p:oleObj spid="_x0000_s29697" name="Equation" r:id="rId4" imgW="1625400" imgH="279360" progId="Equation.DSMT4">
              <p:embed/>
            </p:oleObj>
          </a:graphicData>
        </a:graphic>
      </p:graphicFrame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553200" y="27432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500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943600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70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09600" y="3048000"/>
          <a:ext cx="2397125" cy="777875"/>
        </p:xfrm>
        <a:graphic>
          <a:graphicData uri="http://schemas.openxmlformats.org/presentationml/2006/ole">
            <p:oleObj spid="_x0000_s29698" name="Equation" r:id="rId5" imgW="939600" imgH="304560" progId="Equation.DSMT4">
              <p:embed/>
            </p:oleObj>
          </a:graphicData>
        </a:graphic>
      </p:graphicFrame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1325" y="3849688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Therefore: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209800" y="3657600"/>
          <a:ext cx="3276600" cy="811213"/>
        </p:xfrm>
        <a:graphic>
          <a:graphicData uri="http://schemas.openxmlformats.org/presentationml/2006/ole">
            <p:oleObj spid="_x0000_s29699" name="Equation" r:id="rId6" imgW="1231560" imgH="30456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477000" y="4724400"/>
          <a:ext cx="1350963" cy="474663"/>
        </p:xfrm>
        <a:graphic>
          <a:graphicData uri="http://schemas.openxmlformats.org/presentationml/2006/ole">
            <p:oleObj spid="_x0000_s29700" name="Equation" r:id="rId7" imgW="507960" imgH="17748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108200" y="4419600"/>
          <a:ext cx="4460875" cy="1014413"/>
        </p:xfrm>
        <a:graphic>
          <a:graphicData uri="http://schemas.openxmlformats.org/presentationml/2006/ole">
            <p:oleObj spid="_x0000_s29701" name="Equation" r:id="rId8" imgW="1676160" imgH="380880" progId="Equation.DSMT4">
              <p:embed/>
            </p:oleObj>
          </a:graphicData>
        </a:graphic>
      </p:graphicFrame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33400" y="5791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and: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752600" y="5486400"/>
          <a:ext cx="2362200" cy="1057275"/>
        </p:xfrm>
        <a:graphic>
          <a:graphicData uri="http://schemas.openxmlformats.org/presentationml/2006/ole">
            <p:oleObj spid="_x0000_s29702" name="Equation" r:id="rId9" imgW="965160" imgH="43164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191000" y="5562600"/>
          <a:ext cx="1371600" cy="708025"/>
        </p:xfrm>
        <a:graphic>
          <a:graphicData uri="http://schemas.openxmlformats.org/presentationml/2006/ole">
            <p:oleObj spid="_x0000_s29703" name="Equation" r:id="rId10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utoUpdateAnimBg="0"/>
      <p:bldP spid="21524" grpId="0" autoUpdateAnimBg="0"/>
      <p:bldP spid="21525" grpId="0" autoUpdateAnimBg="0"/>
      <p:bldP spid="21527" grpId="0" autoUpdateAnimBg="0"/>
      <p:bldP spid="2153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181600" y="2286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5791200" y="609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486400" y="274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382000" y="25908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5791200" y="1981200"/>
            <a:ext cx="25146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33400" y="4267200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new ground speed of the airplane is about 538.4 mph, and its new direction is about 6.5</a:t>
            </a:r>
            <a:r>
              <a:rPr lang="en-US" baseline="30000"/>
              <a:t>o</a:t>
            </a:r>
            <a:r>
              <a:rPr lang="en-US"/>
              <a:t> north of east.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6477000" y="19812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538.4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858000" y="2362200"/>
            <a:ext cx="58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6.5</a:t>
            </a:r>
            <a:r>
              <a:rPr lang="en-US" sz="1800" baseline="300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95300" y="1905000"/>
            <a:ext cx="1879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Compute 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14400" y="1143000"/>
          <a:ext cx="6780213" cy="657225"/>
        </p:xfrm>
        <a:graphic>
          <a:graphicData uri="http://schemas.openxmlformats.org/presentationml/2006/ole">
            <p:oleObj spid="_x0000_s46082" name="Equation" r:id="rId3" imgW="2616120" imgH="2538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324100" y="1857376"/>
          <a:ext cx="1866900" cy="574431"/>
        </p:xfrm>
        <a:graphic>
          <a:graphicData uri="http://schemas.openxmlformats.org/presentationml/2006/ole">
            <p:oleObj spid="_x0000_s46083" name="Equation" r:id="rId4" imgW="660240" imgH="203040" progId="Equation.DSMT4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324100" y="2648786"/>
          <a:ext cx="2019300" cy="389689"/>
        </p:xfrm>
        <a:graphic>
          <a:graphicData uri="http://schemas.openxmlformats.org/presentationml/2006/ole">
            <p:oleObj spid="_x0000_s46085" name="Equation" r:id="rId5" imgW="723600" imgH="139680" progId="Equation.DSMT4">
              <p:embed/>
            </p:oleObj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5300" y="2586335"/>
            <a:ext cx="1879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Compute 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0064" y="3867144"/>
            <a:ext cx="607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Find the angle between vectors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b="1" dirty="0" smtClean="0"/>
              <a:t>w.</a:t>
            </a:r>
            <a:endParaRPr lang="en-US" b="1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0064" y="3243256"/>
            <a:ext cx="6946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List  pairs of orthogonal and/or parallel vectors.</a:t>
            </a:r>
            <a:endParaRPr lang="en-US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8898" y="5043488"/>
            <a:ext cx="4785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6) Find the projection of </a:t>
            </a:r>
            <a:r>
              <a:rPr lang="en-US" b="1" dirty="0" smtClean="0"/>
              <a:t>w</a:t>
            </a:r>
            <a:r>
              <a:rPr lang="en-US" dirty="0" smtClean="0"/>
              <a:t> onto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97134" y="4495800"/>
            <a:ext cx="5607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5) Find the unit vector in the direction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33400" y="5638800"/>
            <a:ext cx="6668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7) Find vector component of </a:t>
            </a:r>
            <a:r>
              <a:rPr lang="en-US" b="1" dirty="0" smtClean="0"/>
              <a:t>w</a:t>
            </a:r>
            <a:r>
              <a:rPr lang="en-US" dirty="0" smtClean="0"/>
              <a:t> orthogonal to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66800" y="914400"/>
          <a:ext cx="4448175" cy="635000"/>
        </p:xfrm>
        <a:graphic>
          <a:graphicData uri="http://schemas.openxmlformats.org/presentationml/2006/ole">
            <p:oleObj spid="_x0000_s10244" name="Equation" r:id="rId3" imgW="1777680" imgH="25380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93295" y="1981200"/>
          <a:ext cx="2832100" cy="600075"/>
        </p:xfrm>
        <a:graphic>
          <a:graphicData uri="http://schemas.openxmlformats.org/presentationml/2006/ole">
            <p:oleObj spid="_x0000_s10245" name="Equation" r:id="rId4" imgW="1079280" imgH="22860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917095" y="3048000"/>
          <a:ext cx="3863975" cy="600075"/>
        </p:xfrm>
        <a:graphic>
          <a:graphicData uri="http://schemas.openxmlformats.org/presentationml/2006/ole">
            <p:oleObj spid="_x0000_s10247" name="Equation" r:id="rId5" imgW="1473120" imgH="228600" progId="Equation.DSMT4">
              <p:embed/>
            </p:oleObj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0303" y="1524000"/>
            <a:ext cx="5791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dot product </a:t>
            </a:r>
            <a:r>
              <a:rPr lang="en-US" dirty="0" smtClean="0"/>
              <a:t>of </a:t>
            </a:r>
            <a:r>
              <a:rPr lang="en-US" sz="2800" b="1" dirty="0" smtClean="0">
                <a:latin typeface="+mn-lt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+mn-lt"/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u="sng" dirty="0" smtClean="0"/>
              <a:t>the plane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66350" y="2590800"/>
            <a:ext cx="5351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dot product </a:t>
            </a:r>
            <a:r>
              <a:rPr lang="en-US" dirty="0" smtClean="0"/>
              <a:t>of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u="sng" dirty="0" smtClean="0"/>
              <a:t>in space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94433" y="4343400"/>
            <a:ext cx="81483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Two vectors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orthogonal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they meet at a right angle.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and only if  </a:t>
            </a:r>
            <a:r>
              <a:rPr lang="en-US" b="1" dirty="0" smtClean="0"/>
              <a:t>u ∙ v</a:t>
            </a:r>
            <a:r>
              <a:rPr lang="en-US" dirty="0" smtClean="0"/>
              <a:t> = 0 </a:t>
            </a:r>
            <a:r>
              <a:rPr lang="en-US" sz="2200" dirty="0" smtClean="0"/>
              <a:t>(since slopes are opposite reciprocal)</a:t>
            </a:r>
          </a:p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650895" y="2133600"/>
            <a:ext cx="2340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(Read </a:t>
            </a:r>
            <a:r>
              <a:rPr lang="en-US" dirty="0">
                <a:solidFill>
                  <a:srgbClr val="FF0000"/>
                </a:solidFill>
              </a:rPr>
              <a:t>“u dot v</a:t>
            </a:r>
            <a:r>
              <a:rPr lang="en-US" dirty="0" smtClean="0">
                <a:solidFill>
                  <a:srgbClr val="FF0000"/>
                </a:solidFill>
              </a:rPr>
              <a:t>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28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3" grpId="0" autoUpdateAnimBg="0"/>
      <p:bldP spid="14" grpId="0" uiExpand="1" build="allAtOnce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371600" y="1600200"/>
          <a:ext cx="2209800" cy="762000"/>
        </p:xfrm>
        <a:graphic>
          <a:graphicData uri="http://schemas.openxmlformats.org/presentationml/2006/ole">
            <p:oleObj spid="_x0000_s26630" name="Equation" r:id="rId3" imgW="736560" imgH="2538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581400" y="1600200"/>
          <a:ext cx="3276600" cy="762000"/>
        </p:xfrm>
        <a:graphic>
          <a:graphicData uri="http://schemas.openxmlformats.org/presentationml/2006/ole">
            <p:oleObj spid="_x0000_s26632" name="Equation" r:id="rId4" imgW="1091880" imgH="253800" progId="Equation.DSMT4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6896100" y="1676400"/>
          <a:ext cx="952500" cy="533400"/>
        </p:xfrm>
        <a:graphic>
          <a:graphicData uri="http://schemas.openxmlformats.org/presentationml/2006/ole">
            <p:oleObj spid="_x0000_s26633" name="Equation" r:id="rId5" imgW="317160" imgH="177480" progId="Equation.DSMT4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295400" y="2766291"/>
          <a:ext cx="2209800" cy="669636"/>
        </p:xfrm>
        <a:graphic>
          <a:graphicData uri="http://schemas.openxmlformats.org/presentationml/2006/ole">
            <p:oleObj spid="_x0000_s26634" name="Equation" r:id="rId6" imgW="838080" imgH="253800" progId="Equation.DSMT4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505200" y="2743200"/>
          <a:ext cx="3223260" cy="685800"/>
        </p:xfrm>
        <a:graphic>
          <a:graphicData uri="http://schemas.openxmlformats.org/presentationml/2006/ole">
            <p:oleObj spid="_x0000_s26635" name="Equation" r:id="rId7" imgW="1193760" imgH="253800" progId="Equation.DSMT4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6934200" y="2819400"/>
          <a:ext cx="723900" cy="533400"/>
        </p:xfrm>
        <a:graphic>
          <a:graphicData uri="http://schemas.openxmlformats.org/presentationml/2006/ole">
            <p:oleObj spid="_x0000_s26636" name="Equation" r:id="rId8" imgW="241200" imgH="177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81000" y="914400"/>
          <a:ext cx="3432175" cy="508000"/>
        </p:xfrm>
        <a:graphic>
          <a:graphicData uri="http://schemas.openxmlformats.org/presentationml/2006/ole">
            <p:oleObj spid="_x0000_s34818" name="Equation" r:id="rId3" imgW="1371600" imgH="20304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81200" y="1371600"/>
          <a:ext cx="4530725" cy="3100387"/>
        </p:xfrm>
        <a:graphic>
          <a:graphicData uri="http://schemas.openxmlformats.org/presentationml/2006/ole">
            <p:oleObj spid="_x0000_s34819" name="Equation" r:id="rId4" imgW="1726920" imgH="118080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181600" y="4572000"/>
          <a:ext cx="3298825" cy="666750"/>
        </p:xfrm>
        <a:graphic>
          <a:graphicData uri="http://schemas.openxmlformats.org/presentationml/2006/ole">
            <p:oleObj spid="_x0000_s34820" name="Equation" r:id="rId5" imgW="1257120" imgH="253800" progId="Equation.DSMT4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4698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Another form of the </a:t>
            </a:r>
            <a:r>
              <a:rPr lang="en-US" dirty="0" smtClean="0">
                <a:solidFill>
                  <a:srgbClr val="FF0000"/>
                </a:solidFill>
              </a:rPr>
              <a:t>Dot Product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81000" y="5410200"/>
          <a:ext cx="8001000" cy="448707"/>
        </p:xfrm>
        <a:graphic>
          <a:graphicData uri="http://schemas.openxmlformats.org/presentationml/2006/ole">
            <p:oleObj spid="_x0000_s34824" name="Equation" r:id="rId6" imgW="3619440" imgH="203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564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angle between vectors </a:t>
            </a:r>
            <a:r>
              <a:rPr lang="en-US" sz="2800" b="1" dirty="0">
                <a:latin typeface="Times New Roman" pitchFamily="18" charset="0"/>
              </a:rPr>
              <a:t>u</a:t>
            </a:r>
            <a:r>
              <a:rPr lang="en-US" dirty="0"/>
              <a:t> and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: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386013" y="1828800"/>
          <a:ext cx="4295775" cy="809625"/>
        </p:xfrm>
        <a:graphic>
          <a:graphicData uri="http://schemas.openxmlformats.org/presentationml/2006/ole">
            <p:oleObj spid="_x0000_s28675" name="Equation" r:id="rId3" imgW="1346040" imgH="2538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81000" y="3048000"/>
          <a:ext cx="3238500" cy="1524000"/>
        </p:xfrm>
        <a:graphic>
          <a:graphicData uri="http://schemas.openxmlformats.org/presentationml/2006/ole">
            <p:oleObj spid="_x0000_s28677" name="Equation" r:id="rId4" imgW="1079280" imgH="507960" progId="Equation.DSMT4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619500" y="3124200"/>
          <a:ext cx="3543300" cy="1371600"/>
        </p:xfrm>
        <a:graphic>
          <a:graphicData uri="http://schemas.openxmlformats.org/presentationml/2006/ole">
            <p:oleObj spid="_x0000_s28681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7162800" y="3505200"/>
          <a:ext cx="1409700" cy="609600"/>
        </p:xfrm>
        <a:graphic>
          <a:graphicData uri="http://schemas.openxmlformats.org/presentationml/2006/ole">
            <p:oleObj spid="_x0000_s28682" name="Equation" r:id="rId6" imgW="469800" imgH="203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Angles between a vector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and 3 unit vectors </a:t>
            </a:r>
            <a:r>
              <a:rPr lang="en-US" b="1" i="1" dirty="0" err="1" smtClean="0"/>
              <a:t>i</a:t>
            </a:r>
            <a:r>
              <a:rPr lang="en-US" dirty="0" smtClean="0"/>
              <a:t>, </a:t>
            </a:r>
            <a:r>
              <a:rPr lang="en-US" b="1" i="1" dirty="0" smtClean="0"/>
              <a:t>j</a:t>
            </a:r>
            <a:r>
              <a:rPr lang="en-US" dirty="0" smtClean="0"/>
              <a:t> and </a:t>
            </a:r>
            <a:r>
              <a:rPr lang="en-US" b="1" i="1" dirty="0" smtClean="0"/>
              <a:t>k</a:t>
            </a:r>
            <a:r>
              <a:rPr lang="en-US" dirty="0" smtClean="0"/>
              <a:t> are called </a:t>
            </a:r>
            <a:r>
              <a:rPr lang="en-US" dirty="0" smtClean="0">
                <a:solidFill>
                  <a:srgbClr val="FF0000"/>
                </a:solidFill>
              </a:rPr>
              <a:t>direction angles </a:t>
            </a:r>
            <a:r>
              <a:rPr lang="en-US" dirty="0" smtClean="0"/>
              <a:t>of </a:t>
            </a:r>
            <a:r>
              <a:rPr lang="en-US" b="1" dirty="0" smtClean="0">
                <a:latin typeface="Times New Roman" pitchFamily="18" charset="0"/>
              </a:rPr>
              <a:t>v, </a:t>
            </a:r>
            <a:r>
              <a:rPr lang="en-US" dirty="0" smtClean="0"/>
              <a:t>denoted by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and </a:t>
            </a:r>
            <a:r>
              <a:rPr lang="el-GR" dirty="0" smtClean="0"/>
              <a:t>γ</a:t>
            </a:r>
            <a:r>
              <a:rPr lang="en-US" dirty="0" smtClean="0"/>
              <a:t> respectively. Since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09600" y="2317070"/>
          <a:ext cx="6705600" cy="683561"/>
        </p:xfrm>
        <a:graphic>
          <a:graphicData uri="http://schemas.openxmlformats.org/presentationml/2006/ole">
            <p:oleObj spid="_x0000_s40962" name="Equation" r:id="rId3" imgW="2489040" imgH="253800" progId="Equation.DSMT4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762000" y="3733800"/>
          <a:ext cx="6629400" cy="1028700"/>
        </p:xfrm>
        <a:graphic>
          <a:graphicData uri="http://schemas.openxmlformats.org/presentationml/2006/ole">
            <p:oleObj spid="_x0000_s40965" name="Equation" r:id="rId4" imgW="2946240" imgH="457200" progId="Equation.DSMT4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32766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we obtain the following 3 </a:t>
            </a:r>
            <a:r>
              <a:rPr lang="en-US" dirty="0" smtClean="0">
                <a:solidFill>
                  <a:srgbClr val="FF0000"/>
                </a:solidFill>
              </a:rPr>
              <a:t>direction cosines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</a:rPr>
              <a:t>: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33400" y="5024735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So any vector </a:t>
            </a:r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has the </a:t>
            </a:r>
            <a:r>
              <a:rPr lang="en-US" dirty="0" smtClean="0">
                <a:solidFill>
                  <a:srgbClr val="FF0000"/>
                </a:solidFill>
              </a:rPr>
              <a:t>normalized form</a:t>
            </a:r>
            <a:r>
              <a:rPr lang="en-US" dirty="0" smtClean="0"/>
              <a:t>:  </a:t>
            </a:r>
            <a:endParaRPr lang="en-US" dirty="0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1676400" y="5380086"/>
          <a:ext cx="4876800" cy="1033413"/>
        </p:xfrm>
        <a:graphic>
          <a:graphicData uri="http://schemas.openxmlformats.org/presentationml/2006/ole">
            <p:oleObj spid="_x0000_s40967" name="Equation" r:id="rId5" imgW="2095200" imgH="4442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Cosines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191000" y="1447800"/>
          <a:ext cx="3797300" cy="2066925"/>
        </p:xfrm>
        <a:graphic>
          <a:graphicData uri="http://schemas.openxmlformats.org/presentationml/2006/ole">
            <p:oleObj spid="_x0000_s35844" name="Equation" r:id="rId3" imgW="1447560" imgH="787320" progId="Equation.DSMT4">
              <p:embed/>
            </p:oleObj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84160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be nonzero vectors.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w</a:t>
            </a:r>
            <a:r>
              <a:rPr lang="en-US" baseline="-25000" dirty="0" smtClean="0">
                <a:solidFill>
                  <a:schemeClr val="accent2"/>
                </a:solidFill>
              </a:rPr>
              <a:t>1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vector component </a:t>
            </a:r>
            <a:r>
              <a:rPr lang="en-US" dirty="0" smtClean="0"/>
              <a:t>of </a:t>
            </a:r>
            <a:r>
              <a:rPr lang="en-US" b="1" dirty="0" smtClean="0"/>
              <a:t>u </a:t>
            </a:r>
            <a:r>
              <a:rPr lang="en-US" u="sng" dirty="0" smtClean="0"/>
              <a:t>along</a:t>
            </a:r>
            <a:r>
              <a:rPr lang="en-US" dirty="0" smtClean="0"/>
              <a:t> </a:t>
            </a:r>
            <a:r>
              <a:rPr lang="en-US" b="1" dirty="0" smtClean="0"/>
              <a:t>v 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(or </a:t>
            </a:r>
            <a:r>
              <a:rPr lang="en-US" dirty="0" smtClean="0">
                <a:solidFill>
                  <a:srgbClr val="FF0000"/>
                </a:solidFill>
              </a:rPr>
              <a:t>projection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r>
              <a:rPr lang="en-US" dirty="0" smtClean="0"/>
              <a:t> onto </a:t>
            </a:r>
            <a:r>
              <a:rPr lang="en-US" b="1" dirty="0" smtClean="0"/>
              <a:t>v</a:t>
            </a:r>
            <a:r>
              <a:rPr lang="en-US" dirty="0" smtClean="0"/>
              <a:t>), and is denoted by </a:t>
            </a:r>
            <a:r>
              <a:rPr lang="en-US" i="1" dirty="0" err="1" smtClean="0">
                <a:solidFill>
                  <a:srgbClr val="FF0000"/>
                </a:solidFill>
              </a:rPr>
              <a:t>proj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w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vector component </a:t>
            </a:r>
            <a:r>
              <a:rPr lang="en-US" dirty="0" smtClean="0"/>
              <a:t>of </a:t>
            </a:r>
            <a:r>
              <a:rPr lang="en-US" b="1" dirty="0" smtClean="0"/>
              <a:t>u </a:t>
            </a:r>
            <a:r>
              <a:rPr lang="en-US" u="sng" dirty="0" smtClean="0"/>
              <a:t>orthogonal to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 flipH="1" flipV="1">
            <a:off x="822325" y="2438400"/>
            <a:ext cx="762000" cy="1524000"/>
          </a:xfrm>
          <a:prstGeom prst="line">
            <a:avLst/>
          </a:prstGeom>
          <a:ln>
            <a:solidFill>
              <a:srgbClr val="0202CA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flipH="1" flipV="1">
            <a:off x="2743199" y="1371600"/>
            <a:ext cx="777875" cy="1600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84324" y="2971800"/>
            <a:ext cx="1920875" cy="990600"/>
          </a:xfrm>
          <a:prstGeom prst="line">
            <a:avLst/>
          </a:prstGeom>
          <a:ln>
            <a:solidFill>
              <a:srgbClr val="0070C0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822325" y="1371600"/>
            <a:ext cx="1844675" cy="1066800"/>
          </a:xfrm>
          <a:prstGeom prst="line">
            <a:avLst/>
          </a:prstGeom>
          <a:noFill/>
          <a:ln w="25400">
            <a:solidFill>
              <a:srgbClr val="9900CC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1584324" y="1371600"/>
            <a:ext cx="1158875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822325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95600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117725" y="24384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V="1">
            <a:off x="1539876" y="3505200"/>
            <a:ext cx="898524" cy="466728"/>
          </a:xfrm>
          <a:prstGeom prst="line">
            <a:avLst/>
          </a:prstGeom>
          <a:ln w="22225" cmpd="thinThick">
            <a:solidFill>
              <a:srgbClr val="7030A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81200" y="3657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  <a:latin typeface="Times New Roman" pitchFamily="18" charset="0"/>
              </a:rPr>
              <a:t>v</a:t>
            </a:r>
            <a:endParaRPr lang="en-US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utoUpdateAnimBg="0"/>
      <p:bldP spid="15" grpId="0" animBg="1"/>
      <p:bldP spid="19" grpId="0" animBg="1"/>
      <p:bldP spid="22" grpId="0" autoUpdateAnimBg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181600" y="2971800"/>
            <a:ext cx="3581400" cy="297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638800" y="2971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 autoUpdateAnimBg="0"/>
      <p:bldP spid="16391" grpId="0" animBg="1"/>
      <p:bldP spid="16393" grpId="0" autoUpdateAnimBg="0"/>
      <p:bldP spid="16394" grpId="0" animBg="1"/>
      <p:bldP spid="163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</a:t>
            </a:r>
            <a:r>
              <a:rPr lang="en-US" b="1">
                <a:solidFill>
                  <a:schemeClr val="accent2"/>
                </a:solidFill>
              </a:rPr>
              <a:t>east at 500mph</a:t>
            </a:r>
            <a:r>
              <a:rPr lang="en-US"/>
              <a:t>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81600" y="2971800"/>
            <a:ext cx="3581400" cy="297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518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 Product</dc:title>
  <dc:subject>Cal II</dc:subject>
  <dc:creator>Phong Chau</dc:creator>
  <cp:lastModifiedBy>PHOLP46301</cp:lastModifiedBy>
  <cp:revision>164</cp:revision>
  <dcterms:created xsi:type="dcterms:W3CDTF">2002-03-20T19:03:20Z</dcterms:created>
  <dcterms:modified xsi:type="dcterms:W3CDTF">2013-05-29T16:06:12Z</dcterms:modified>
</cp:coreProperties>
</file>