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60" r:id="rId4"/>
    <p:sldId id="264" r:id="rId5"/>
    <p:sldId id="265" r:id="rId6"/>
    <p:sldId id="261" r:id="rId7"/>
    <p:sldId id="277" r:id="rId8"/>
    <p:sldId id="266" r:id="rId9"/>
    <p:sldId id="267" r:id="rId10"/>
    <p:sldId id="268" r:id="rId11"/>
    <p:sldId id="271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9900FF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0" autoAdjust="0"/>
    <p:restoredTop sz="90929"/>
  </p:normalViewPr>
  <p:slideViewPr>
    <p:cSldViewPr>
      <p:cViewPr varScale="1">
        <p:scale>
          <a:sx n="77" d="100"/>
          <a:sy n="77" d="100"/>
        </p:scale>
        <p:origin x="-145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CE7EF-C512-47B2-B58E-859591B58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3E6FE-F469-48AF-BD43-74D914B12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9B415-6CD6-4878-98DD-600787094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E3FFF-13F9-469E-9480-F49E056A3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78F33-D1DE-4077-906B-E4D309615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F0BDE-3E9D-48A9-AB85-F7373C33B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5ED80-19F9-4C85-B6B4-5E9E3E331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76466-3410-4A78-883F-50637AF78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4E7CB-96B6-438F-9F22-BBA1712B6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00506-E274-420D-B304-C7D5A35B3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B1FB5-9FC8-4F18-8FEC-DD4883F25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787B276-7D47-4E9B-A46A-E5BBBACF7D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png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22266" y="1905000"/>
            <a:ext cx="55675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5.9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Hyperbolic Functions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828800" y="381000"/>
          <a:ext cx="3886200" cy="1012825"/>
        </p:xfrm>
        <a:graphic>
          <a:graphicData uri="http://schemas.openxmlformats.org/presentationml/2006/ole">
            <p:oleObj spid="_x0000_s17410" name="Equation" r:id="rId3" imgW="1511280" imgH="39348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828800" y="1524000"/>
          <a:ext cx="5029200" cy="1012825"/>
        </p:xfrm>
        <a:graphic>
          <a:graphicData uri="http://schemas.openxmlformats.org/presentationml/2006/ole">
            <p:oleObj spid="_x0000_s17411" name="Equation" r:id="rId4" imgW="1955520" imgH="393480" progId="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676400" y="2667000"/>
          <a:ext cx="5029200" cy="1012825"/>
        </p:xfrm>
        <a:graphic>
          <a:graphicData uri="http://schemas.openxmlformats.org/presentationml/2006/ole">
            <p:oleObj spid="_x0000_s17412" name="Equation" r:id="rId5" imgW="1955520" imgH="393480" progId="">
              <p:embed/>
            </p:oleObj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9600" y="38862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All </a:t>
            </a:r>
            <a:r>
              <a:rPr lang="en-US" dirty="0" smtClean="0"/>
              <a:t>derivatives </a:t>
            </a:r>
            <a:r>
              <a:rPr lang="en-US" dirty="0"/>
              <a:t>are </a:t>
            </a:r>
            <a:r>
              <a:rPr lang="en-US" dirty="0">
                <a:solidFill>
                  <a:schemeClr val="accent2"/>
                </a:solidFill>
              </a:rPr>
              <a:t>similar</a:t>
            </a:r>
            <a:r>
              <a:rPr lang="en-US" dirty="0"/>
              <a:t> to trig functions except for some of </a:t>
            </a:r>
            <a:r>
              <a:rPr lang="en-US" dirty="0">
                <a:solidFill>
                  <a:schemeClr val="accent2"/>
                </a:solidFill>
              </a:rPr>
              <a:t>the </a:t>
            </a:r>
            <a:r>
              <a:rPr lang="en-US" dirty="0" smtClean="0">
                <a:solidFill>
                  <a:schemeClr val="accent2"/>
                </a:solidFill>
              </a:rPr>
              <a:t>signs: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/>
              <a:t> </a:t>
            </a:r>
            <a:r>
              <a:rPr lang="en-US" b="1" i="1" dirty="0" err="1" smtClean="0"/>
              <a:t>Sinh</a:t>
            </a:r>
            <a:r>
              <a:rPr lang="en-US" b="1" dirty="0"/>
              <a:t>, </a:t>
            </a:r>
            <a:r>
              <a:rPr lang="en-US" b="1" i="1" dirty="0" err="1"/>
              <a:t>Cosh</a:t>
            </a:r>
            <a:r>
              <a:rPr lang="en-US" b="1" dirty="0"/>
              <a:t> and </a:t>
            </a:r>
            <a:r>
              <a:rPr lang="en-US" b="1" i="1" dirty="0" err="1"/>
              <a:t>Tanh</a:t>
            </a:r>
            <a:r>
              <a:rPr lang="en-US" b="1" dirty="0"/>
              <a:t> are positive</a:t>
            </a:r>
            <a:r>
              <a:rPr lang="en-US" b="1" dirty="0" smtClean="0"/>
              <a:t>.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 The </a:t>
            </a:r>
            <a:r>
              <a:rPr lang="en-US" b="1" dirty="0"/>
              <a:t>others are </a:t>
            </a:r>
            <a:r>
              <a:rPr lang="en-US" b="1" dirty="0" smtClean="0"/>
              <a:t>negative.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14478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Even though it looks like a parabola, it is not a parabola!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876800" y="1066800"/>
            <a:ext cx="3886200" cy="2286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4" descr="hangingc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19200"/>
            <a:ext cx="3581400" cy="1971675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7525" y="420688"/>
            <a:ext cx="700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</a:t>
            </a:r>
            <a:r>
              <a:rPr lang="en-US" u="sng"/>
              <a:t>hanging cable</a:t>
            </a:r>
            <a:r>
              <a:rPr lang="en-US"/>
              <a:t> makes a shape called a </a:t>
            </a:r>
            <a:r>
              <a:rPr lang="en-US" u="sng"/>
              <a:t>catenary</a:t>
            </a:r>
            <a:r>
              <a:rPr lang="en-US"/>
              <a:t>.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85800" y="1371600"/>
            <a:ext cx="34290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2000" y="1143000"/>
          <a:ext cx="2743200" cy="1003300"/>
        </p:xfrm>
        <a:graphic>
          <a:graphicData uri="http://schemas.openxmlformats.org/presentationml/2006/ole">
            <p:oleObj spid="_x0000_s22530" name="Equation" r:id="rId4" imgW="1180800" imgH="431640" progId="">
              <p:embed/>
            </p:oleObj>
          </a:graphicData>
        </a:graphic>
      </p:graphicFrame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3400" y="2209800"/>
            <a:ext cx="304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(for some constant 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/>
              <a:t>)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62000" y="2743200"/>
          <a:ext cx="2212975" cy="1003300"/>
        </p:xfrm>
        <a:graphic>
          <a:graphicData uri="http://schemas.openxmlformats.org/presentationml/2006/ole">
            <p:oleObj spid="_x0000_s22531" name="Equation" r:id="rId5" imgW="952200" imgH="431640" progId="">
              <p:embed/>
            </p:oleObj>
          </a:graphicData>
        </a:graphic>
      </p:graphicFrame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33400" y="4114800"/>
            <a:ext cx="3048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" name="Picture 5" descr="GatewayEquation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296771"/>
            <a:ext cx="3657600" cy="3561229"/>
          </a:xfrm>
          <a:prstGeom prst="rect">
            <a:avLst/>
          </a:prstGeom>
          <a:noFill/>
        </p:spPr>
      </p:pic>
      <p:pic>
        <p:nvPicPr>
          <p:cNvPr id="22" name="Picture 4" descr="Gatewayarchri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4572000"/>
            <a:ext cx="3352800" cy="2235200"/>
          </a:xfrm>
          <a:prstGeom prst="rect">
            <a:avLst/>
          </a:prstGeom>
          <a:noFill/>
        </p:spPr>
      </p:pic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457200" y="4895671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Another example of a </a:t>
            </a:r>
            <a:r>
              <a:rPr lang="en-US" dirty="0" err="1"/>
              <a:t>catenary</a:t>
            </a:r>
            <a:r>
              <a:rPr lang="en-US" dirty="0"/>
              <a:t> is the Gateway Arch in St. Louis, Missouri.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utoUpdateAnimBg="0"/>
      <p:bldP spid="2053" grpId="0" animBg="1"/>
      <p:bldP spid="2056" grpId="0" animBg="1"/>
      <p:bldP spid="2058" grpId="0" autoUpdateAnimBg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943600" y="3581400"/>
            <a:ext cx="2667000" cy="2819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943600" y="609600"/>
            <a:ext cx="2971800" cy="2895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098" name="Picture 2" descr="semitru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762000"/>
            <a:ext cx="2667000" cy="2643188"/>
          </a:xfrm>
          <a:prstGeom prst="rect">
            <a:avLst/>
          </a:prstGeom>
          <a:noFill/>
        </p:spPr>
      </p:pic>
      <p:pic>
        <p:nvPicPr>
          <p:cNvPr id="4099" name="Picture 3" descr="draggingbo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733800"/>
            <a:ext cx="2343150" cy="2514600"/>
          </a:xfrm>
          <a:prstGeom prst="rect">
            <a:avLst/>
          </a:prstGeom>
          <a:noFill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527925" y="519271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boat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2590800"/>
            <a:ext cx="146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semi-truck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1000" y="152400"/>
            <a:ext cx="609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A third application is the </a:t>
            </a:r>
            <a:r>
              <a:rPr lang="en-US" u="sng" dirty="0" err="1">
                <a:solidFill>
                  <a:srgbClr val="0000FF"/>
                </a:solidFill>
              </a:rPr>
              <a:t>tractrix</a:t>
            </a:r>
            <a:r>
              <a:rPr lang="en-US" u="sng" dirty="0" smtClean="0"/>
              <a:t>.</a:t>
            </a:r>
            <a:endParaRPr lang="en-US" u="sng" dirty="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1000" y="685800"/>
            <a:ext cx="541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An example of a real-life situation that can be modeled by a </a:t>
            </a:r>
            <a:r>
              <a:rPr lang="en-US" dirty="0" err="1"/>
              <a:t>tractrix</a:t>
            </a:r>
            <a:r>
              <a:rPr lang="en-US" dirty="0"/>
              <a:t> equation is a semi-truck turning a corner.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81000" y="1828800"/>
            <a:ext cx="5197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Another example is a boat attached to a rope being pulled by a person walking along the shore.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33400" y="3886200"/>
            <a:ext cx="4495800" cy="1219200"/>
          </a:xfrm>
          <a:prstGeom prst="rect">
            <a:avLst/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609600" y="3962400"/>
          <a:ext cx="4267200" cy="1058863"/>
        </p:xfrm>
        <a:graphic>
          <a:graphicData uri="http://schemas.openxmlformats.org/presentationml/2006/ole">
            <p:oleObj spid="_x0000_s34817" name="Equation" r:id="rId5" imgW="1739880" imgH="431640" progId="">
              <p:embed/>
            </p:oleObj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81000" y="5105400"/>
            <a:ext cx="5181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Other examples of a </a:t>
            </a:r>
            <a:r>
              <a:rPr lang="en-US" dirty="0" err="1"/>
              <a:t>tractrix</a:t>
            </a:r>
            <a:r>
              <a:rPr lang="en-US" dirty="0"/>
              <a:t> curve include </a:t>
            </a:r>
            <a:r>
              <a:rPr lang="en-US" dirty="0" smtClean="0"/>
              <a:t>a </a:t>
            </a:r>
            <a:r>
              <a:rPr lang="en-US" dirty="0"/>
              <a:t>dog leaving the front porch and chasing person running on the sidewalk.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53000" y="137468"/>
            <a:ext cx="2153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smtClean="0">
                <a:solidFill>
                  <a:srgbClr val="000000"/>
                </a:solidFill>
              </a:rPr>
              <a:t>(pursuit curve)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65125" y="2971800"/>
            <a:ext cx="5197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Both of these situations (and others) can be modeled by: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0" grpId="0" animBg="1"/>
      <p:bldP spid="4102" grpId="0" autoUpdateAnimBg="0"/>
      <p:bldP spid="4104" grpId="0" autoUpdateAnimBg="0"/>
      <p:bldP spid="4106" grpId="0" autoUpdateAnimBg="0"/>
      <p:bldP spid="4107" grpId="0" autoUpdateAnimBg="0"/>
      <p:bldP spid="11" grpId="0" animBg="1"/>
      <p:bldP spid="13" grpId="0" autoUpdateAnimBg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909935"/>
            <a:ext cx="4806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Graph the </a:t>
            </a:r>
            <a:r>
              <a:rPr lang="en-US" dirty="0"/>
              <a:t>following two functions: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14400" y="1447800"/>
          <a:ext cx="7010400" cy="1236663"/>
        </p:xfrm>
        <a:graphic>
          <a:graphicData uri="http://schemas.openxmlformats.org/presentationml/2006/ole">
            <p:oleObj spid="_x0000_s2053" name="Equation" r:id="rId3" imgW="2374560" imgH="419040" progId="">
              <p:embed/>
            </p:oleObj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2000" y="2819400"/>
            <a:ext cx="7337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These functions show up frequently enough that they</a:t>
            </a:r>
          </a:p>
          <a:p>
            <a:r>
              <a:rPr lang="en-US"/>
              <a:t>have been given names.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06450" y="3917950"/>
            <a:ext cx="7727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behavior of these functions shows such remarkable</a:t>
            </a:r>
          </a:p>
          <a:p>
            <a:r>
              <a:rPr lang="en-US" dirty="0"/>
              <a:t>parallels to trig functions, that they have been given </a:t>
            </a:r>
          </a:p>
          <a:p>
            <a:r>
              <a:rPr lang="en-US" dirty="0"/>
              <a:t>similar names.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2778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Hyperbolic Sine</a:t>
            </a:r>
            <a:r>
              <a:rPr lang="en-US" sz="2800" dirty="0"/>
              <a:t>: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343400" y="914400"/>
          <a:ext cx="3276600" cy="1201738"/>
        </p:xfrm>
        <a:graphic>
          <a:graphicData uri="http://schemas.openxmlformats.org/presentationml/2006/ole">
            <p:oleObj spid="_x0000_s7171" name="Equation" r:id="rId3" imgW="1143000" imgH="419040" progId="">
              <p:embed/>
            </p:oleObj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323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(pronounced “cinch x”)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2590800"/>
            <a:ext cx="317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Hyperbolic Cosine</a:t>
            </a:r>
            <a:r>
              <a:rPr lang="en-US" sz="2800" dirty="0"/>
              <a:t>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90600" y="3276600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(pronounced “</a:t>
            </a:r>
            <a:r>
              <a:rPr lang="en-US" dirty="0" err="1"/>
              <a:t>kosh</a:t>
            </a:r>
            <a:r>
              <a:rPr lang="en-US" dirty="0"/>
              <a:t> x”)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343400" y="2286000"/>
          <a:ext cx="3386138" cy="1201738"/>
        </p:xfrm>
        <a:graphic>
          <a:graphicData uri="http://schemas.openxmlformats.org/presentationml/2006/ole">
            <p:oleObj spid="_x0000_s7175" name="Equation" r:id="rId4" imgW="1180800" imgH="41904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07987" y="4379316"/>
          <a:ext cx="2933701" cy="651471"/>
        </p:xfrm>
        <a:graphic>
          <a:graphicData uri="http://schemas.openxmlformats.org/presentationml/2006/ole">
            <p:oleObj spid="_x0000_s7176" name="Equation" r:id="rId5" imgW="1143000" imgH="25380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6656387" y="4148136"/>
          <a:ext cx="1032074" cy="1066800"/>
        </p:xfrm>
        <a:graphic>
          <a:graphicData uri="http://schemas.openxmlformats.org/presentationml/2006/ole">
            <p:oleObj spid="_x0000_s7178" name="Equation" r:id="rId6" imgW="406080" imgH="419040" progId="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7799387" y="4343400"/>
          <a:ext cx="811213" cy="592138"/>
        </p:xfrm>
        <a:graphic>
          <a:graphicData uri="http://schemas.openxmlformats.org/presentationml/2006/ole">
            <p:oleObj spid="_x0000_s7179" name="Equation" r:id="rId7" imgW="279360" imgH="203040" progId="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3379787" y="4133850"/>
          <a:ext cx="3193455" cy="1066800"/>
        </p:xfrm>
        <a:graphic>
          <a:graphicData uri="http://schemas.openxmlformats.org/presentationml/2006/ole">
            <p:oleObj spid="_x0000_s7180" name="Equation" r:id="rId8" imgW="1257120" imgH="419040" progId="">
              <p:embed/>
            </p:oleObj>
          </a:graphicData>
        </a:graphic>
      </p:graphicFrame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7037387" y="4038600"/>
            <a:ext cx="381000" cy="12192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57200" y="3886200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 smtClean="0"/>
              <a:t>Note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0" name="Object 0"/>
          <p:cNvGraphicFramePr>
            <a:graphicFrameLocks noChangeAspect="1"/>
          </p:cNvGraphicFramePr>
          <p:nvPr/>
        </p:nvGraphicFramePr>
        <p:xfrm>
          <a:off x="2895600" y="1109664"/>
          <a:ext cx="3657600" cy="596900"/>
        </p:xfrm>
        <a:graphic>
          <a:graphicData uri="http://schemas.openxmlformats.org/presentationml/2006/ole">
            <p:oleObj spid="_x0000_s20480" name="Equation" r:id="rId3" imgW="1244520" imgH="203040" progId="">
              <p:embed/>
            </p:oleObj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066800" y="1905000"/>
          <a:ext cx="4702175" cy="1492250"/>
        </p:xfrm>
        <a:graphic>
          <a:graphicData uri="http://schemas.openxmlformats.org/presentationml/2006/ole">
            <p:oleObj spid="_x0000_s20481" name="Equation" r:id="rId4" imgW="1600200" imgH="507960" progId="">
              <p:embed/>
            </p:oleObj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62000" y="3524250"/>
          <a:ext cx="5710238" cy="1230313"/>
        </p:xfrm>
        <a:graphic>
          <a:graphicData uri="http://schemas.openxmlformats.org/presentationml/2006/ole">
            <p:oleObj spid="_x0000_s20482" name="Equation" r:id="rId5" imgW="1942920" imgH="419040" progId="">
              <p:embed/>
            </p:oleObj>
          </a:graphicData>
        </a:graphic>
      </p:graphicFrame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1295400" y="3581400"/>
            <a:ext cx="457200" cy="5334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4038600" y="3505200"/>
            <a:ext cx="457200" cy="5334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2895600" y="3581400"/>
            <a:ext cx="457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5562600" y="3581400"/>
            <a:ext cx="457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629400" y="3568700"/>
          <a:ext cx="1416050" cy="1155700"/>
        </p:xfrm>
        <a:graphic>
          <a:graphicData uri="http://schemas.openxmlformats.org/presentationml/2006/ole">
            <p:oleObj spid="_x0000_s20483" name="Equation" r:id="rId6" imgW="482400" imgH="393480" progId="">
              <p:embed/>
            </p:oleObj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62000" y="1219200"/>
            <a:ext cx="17828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Show that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  <p:bldP spid="12296" grpId="0" animBg="1"/>
      <p:bldP spid="122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422275" y="1752600"/>
          <a:ext cx="3881438" cy="596900"/>
        </p:xfrm>
        <a:graphic>
          <a:graphicData uri="http://schemas.openxmlformats.org/presentationml/2006/ole">
            <p:oleObj spid="_x0000_s21504" name="Equation" r:id="rId3" imgW="1320480" imgH="203040" progId="">
              <p:embed/>
            </p:oleObj>
          </a:graphicData>
        </a:graphic>
      </p:graphicFrame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876800" y="914400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Note that this is similar to but not the same as:</a:t>
            </a: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765675" y="1752600"/>
          <a:ext cx="3432175" cy="596900"/>
        </p:xfrm>
        <a:graphic>
          <a:graphicData uri="http://schemas.openxmlformats.org/presentationml/2006/ole">
            <p:oleObj spid="_x0000_s21505" name="Equation" r:id="rId4" imgW="1168200" imgH="203040" progId="">
              <p:embed/>
            </p:oleObj>
          </a:graphicData>
        </a:graphic>
      </p:graphicFrame>
      <p:pic>
        <p:nvPicPr>
          <p:cNvPr id="7" name="Picture 6" descr="hyperbolicgrap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2712049"/>
            <a:ext cx="3813508" cy="3079151"/>
          </a:xfrm>
          <a:prstGeom prst="rect">
            <a:avLst/>
          </a:prstGeom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800600" y="2667000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Now, if we have “trig-like” functions, it follows that we will have “trig-like” identities.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Identities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Hyperbolic Tangent</a:t>
            </a:r>
            <a:r>
              <a:rPr lang="en-US" dirty="0"/>
              <a:t>: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114800" y="625475"/>
          <a:ext cx="4419600" cy="1127125"/>
        </p:xfrm>
        <a:graphic>
          <a:graphicData uri="http://schemas.openxmlformats.org/presentationml/2006/ole">
            <p:oleObj spid="_x0000_s8196" name="Equation" r:id="rId3" imgW="1841400" imgH="469800" progId="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71600" y="1447800"/>
            <a:ext cx="157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tansh</a:t>
            </a:r>
            <a:r>
              <a:rPr lang="en-US" dirty="0"/>
              <a:t> (x)”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0" y="220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Hyperbolic Cotangent</a:t>
            </a:r>
            <a:r>
              <a:rPr lang="en-US" dirty="0"/>
              <a:t>: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114800" y="1905000"/>
          <a:ext cx="4389438" cy="1127125"/>
        </p:xfrm>
        <a:graphic>
          <a:graphicData uri="http://schemas.openxmlformats.org/presentationml/2006/ole">
            <p:oleObj spid="_x0000_s8199" name="Equation" r:id="rId4" imgW="1828800" imgH="469800" progId="">
              <p:embed/>
            </p:oleObj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433513" y="2743200"/>
            <a:ext cx="189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“cotansh (x)”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62000" y="3733800"/>
            <a:ext cx="2744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Hyperbolic Secant</a:t>
            </a:r>
            <a:r>
              <a:rPr lang="en-US" dirty="0"/>
              <a:t>:</a:t>
            </a: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4129088" y="3459163"/>
          <a:ext cx="4419600" cy="1066800"/>
        </p:xfrm>
        <a:graphic>
          <a:graphicData uri="http://schemas.openxmlformats.org/presentationml/2006/ole">
            <p:oleObj spid="_x0000_s8202" name="Equation" r:id="rId5" imgW="1841400" imgH="444240" progId="">
              <p:embed/>
            </p:oleObj>
          </a:graphicData>
        </a:graphic>
      </p:graphicFrame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462088" y="4267200"/>
            <a:ext cx="147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“sech (x)”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0" y="5181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Hyperbolic Cosecant</a:t>
            </a:r>
            <a:r>
              <a:rPr lang="en-US" dirty="0"/>
              <a:t>: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221163" y="4906963"/>
          <a:ext cx="4357687" cy="1066800"/>
        </p:xfrm>
        <a:graphic>
          <a:graphicData uri="http://schemas.openxmlformats.org/presentationml/2006/ole">
            <p:oleObj spid="_x0000_s8205" name="Equation" r:id="rId6" imgW="1815840" imgH="444240" progId="">
              <p:embed/>
            </p:oleObj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524000" y="57150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“cosech (x)”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28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200" grpId="0" autoUpdateAnimBg="0"/>
      <p:bldP spid="8201" grpId="0" autoUpdateAnimBg="0"/>
      <p:bldP spid="8203" grpId="0" autoUpdateAnimBg="0"/>
      <p:bldP spid="8204" grpId="0" autoUpdateAnimBg="0"/>
      <p:bldP spid="820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1981200" y="1752600"/>
          <a:ext cx="3657600" cy="596900"/>
        </p:xfrm>
        <a:graphic>
          <a:graphicData uri="http://schemas.openxmlformats.org/presentationml/2006/ole">
            <p:oleObj spid="_x0000_s30722" name="Equation" r:id="rId3" imgW="1244520" imgH="203040" progId="">
              <p:embed/>
            </p:oleObj>
          </a:graphicData>
        </a:graphic>
      </p:graphicFrame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3400" y="9144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Derive some hyperbolic trig identities from the following basic identity.</a:t>
            </a:r>
            <a:endParaRPr lang="en-US" dirty="0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828800" y="3810000"/>
          <a:ext cx="3692525" cy="522287"/>
        </p:xfrm>
        <a:graphic>
          <a:graphicData uri="http://schemas.openxmlformats.org/presentationml/2006/ole">
            <p:oleObj spid="_x0000_s30723" name="Equation" r:id="rId4" imgW="1257120" imgH="177480" progId="">
              <p:embed/>
            </p:oleObj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3400" y="3200400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Derive the double-angle identity, analogous to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Identities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09600" y="1524000"/>
          <a:ext cx="7696200" cy="1147763"/>
        </p:xfrm>
        <a:graphic>
          <a:graphicData uri="http://schemas.openxmlformats.org/presentationml/2006/ole">
            <p:oleObj spid="_x0000_s15363" name="Equation" r:id="rId3" imgW="2806560" imgH="419040" progId="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33400" y="3200400"/>
          <a:ext cx="7696200" cy="1147763"/>
        </p:xfrm>
        <a:graphic>
          <a:graphicData uri="http://schemas.openxmlformats.org/presentationml/2006/ole">
            <p:oleObj spid="_x0000_s15364" name="Equation" r:id="rId4" imgW="2806560" imgH="419040" progId="">
              <p:embed/>
            </p:oleObj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362200" y="4876800"/>
            <a:ext cx="347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FF"/>
                </a:solidFill>
              </a:rPr>
              <a:t>Surprise, this is positive!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867400" y="4114800"/>
            <a:ext cx="1371600" cy="990600"/>
          </a:xfrm>
          <a:prstGeom prst="line">
            <a:avLst/>
          </a:prstGeom>
          <a:noFill/>
          <a:ln w="3175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57200" y="457200"/>
          <a:ext cx="3733800" cy="1009650"/>
        </p:xfrm>
        <a:graphic>
          <a:graphicData uri="http://schemas.openxmlformats.org/presentationml/2006/ole">
            <p:oleObj spid="_x0000_s16387" name="Equation" r:id="rId3" imgW="1549080" imgH="419040" progId="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057400" y="1600200"/>
          <a:ext cx="6365875" cy="1209675"/>
        </p:xfrm>
        <a:graphic>
          <a:graphicData uri="http://schemas.openxmlformats.org/presentationml/2006/ole">
            <p:oleObj spid="_x0000_s16388" name="Equation" r:id="rId4" imgW="2641320" imgH="571320" progId="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133600" y="2895600"/>
          <a:ext cx="4987925" cy="1209675"/>
        </p:xfrm>
        <a:graphic>
          <a:graphicData uri="http://schemas.openxmlformats.org/presentationml/2006/ole">
            <p:oleObj spid="_x0000_s16389" name="Equation" r:id="rId5" imgW="2070000" imgH="571320" progId="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133600" y="4419600"/>
          <a:ext cx="1989138" cy="1074738"/>
        </p:xfrm>
        <a:graphic>
          <a:graphicData uri="http://schemas.openxmlformats.org/presentationml/2006/ole">
            <p:oleObj spid="_x0000_s16390" name="Equation" r:id="rId6" imgW="825480" imgH="507960" progId="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267200" y="4343400"/>
          <a:ext cx="2049463" cy="995363"/>
        </p:xfrm>
        <a:graphic>
          <a:graphicData uri="http://schemas.openxmlformats.org/presentationml/2006/ole">
            <p:oleObj spid="_x0000_s16391" name="Equation" r:id="rId7" imgW="850680" imgH="469800" progId="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477000" y="4648200"/>
          <a:ext cx="1716088" cy="534988"/>
        </p:xfrm>
        <a:graphic>
          <a:graphicData uri="http://schemas.openxmlformats.org/presentationml/2006/ole">
            <p:oleObj spid="_x0000_s16392" name="Equation" r:id="rId8" imgW="711000" imgH="253800" progId="">
              <p:embed/>
            </p:oleObj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1000" y="1828800"/>
            <a:ext cx="137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FF"/>
                </a:solidFill>
              </a:rPr>
              <a:t>(quotient</a:t>
            </a:r>
          </a:p>
          <a:p>
            <a:r>
              <a:rPr lang="en-US">
                <a:solidFill>
                  <a:srgbClr val="9900FF"/>
                </a:solidFill>
              </a:rPr>
              <a:t>   rule)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328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11.1</dc:title>
  <dc:subject>Hyperbolic Functions</dc:subject>
  <dc:creator>Gregory Kelly</dc:creator>
  <dc:description>Written 2/13/02</dc:description>
  <cp:lastModifiedBy>Phong</cp:lastModifiedBy>
  <cp:revision>45</cp:revision>
  <dcterms:created xsi:type="dcterms:W3CDTF">2002-03-13T20:12:15Z</dcterms:created>
  <dcterms:modified xsi:type="dcterms:W3CDTF">2013-01-28T05:27:09Z</dcterms:modified>
</cp:coreProperties>
</file>