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8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1" autoAdjust="0"/>
    <p:restoredTop sz="90929"/>
  </p:normalViewPr>
  <p:slideViewPr>
    <p:cSldViewPr>
      <p:cViewPr>
        <p:scale>
          <a:sx n="66" d="100"/>
          <a:sy n="66" d="100"/>
        </p:scale>
        <p:origin x="-1476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6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8.wmf"/><Relationship Id="rId5" Type="http://schemas.openxmlformats.org/officeDocument/2006/relationships/image" Target="../media/image3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8.wmf"/><Relationship Id="rId7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9.wmf"/><Relationship Id="rId11" Type="http://schemas.openxmlformats.org/officeDocument/2006/relationships/image" Target="../media/image35.wmf"/><Relationship Id="rId5" Type="http://schemas.openxmlformats.org/officeDocument/2006/relationships/image" Target="../media/image28.wmf"/><Relationship Id="rId10" Type="http://schemas.openxmlformats.org/officeDocument/2006/relationships/image" Target="../media/image34.wmf"/><Relationship Id="rId4" Type="http://schemas.openxmlformats.org/officeDocument/2006/relationships/image" Target="../media/image27.wmf"/><Relationship Id="rId9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0883B-9D91-421A-BA71-A622DDD2B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73D49-1D38-4EF3-928C-FA3E26976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110E3-255C-4C0A-ABEC-C9CE71206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398B0B-93AB-4D82-9D5C-2245BAB86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46B20-8214-4BB6-BAB7-C3BA982FD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FC645-4202-4180-8D77-9CEE674CC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B55A1-CF5C-403A-92CD-32CB6C932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02F0E-29CE-4B71-983B-3A76082B23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555DF-AEF4-432D-916A-B2F520C11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45DEA-DAAE-4C2B-92DA-C527F89DA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DB645-3A5C-4A0C-8E34-66EFDC6E7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A3E27-908F-47A7-A7D2-2C28A9CDB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D4C89B7-1338-4B6E-A2E9-DE13F29453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50.bin"/><Relationship Id="rId7" Type="http://schemas.openxmlformats.org/officeDocument/2006/relationships/image" Target="../media/image41.png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3.bin"/><Relationship Id="rId4" Type="http://schemas.openxmlformats.org/officeDocument/2006/relationships/image" Target="../media/image38.wmf"/><Relationship Id="rId9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w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3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5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7.wmf"/><Relationship Id="rId5" Type="http://schemas.openxmlformats.org/officeDocument/2006/relationships/image" Target="../media/image1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20.bin"/><Relationship Id="rId3" Type="http://schemas.openxmlformats.org/officeDocument/2006/relationships/image" Target="../media/image5.wmf"/><Relationship Id="rId21" Type="http://schemas.openxmlformats.org/officeDocument/2006/relationships/image" Target="../media/image16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1.wmf"/><Relationship Id="rId5" Type="http://schemas.openxmlformats.org/officeDocument/2006/relationships/image" Target="../media/image1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9.png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22.pn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4.bin"/><Relationship Id="rId4" Type="http://schemas.openxmlformats.org/officeDocument/2006/relationships/image" Target="http://www.intmath.com/Applications-integration/2parabs.gi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27.wmf"/><Relationship Id="rId3" Type="http://schemas.openxmlformats.org/officeDocument/2006/relationships/image" Target="../media/image31.wmf"/><Relationship Id="rId21" Type="http://schemas.openxmlformats.org/officeDocument/2006/relationships/oleObject" Target="../embeddings/oleObject36.bin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1.bin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8.wmf"/><Relationship Id="rId24" Type="http://schemas.openxmlformats.org/officeDocument/2006/relationships/image" Target="../media/image30.wmf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5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45.bin"/><Relationship Id="rId3" Type="http://schemas.openxmlformats.org/officeDocument/2006/relationships/image" Target="../media/image31.wmf"/><Relationship Id="rId21" Type="http://schemas.openxmlformats.org/officeDocument/2006/relationships/image" Target="../media/image33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30.wmf"/><Relationship Id="rId25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48.bin"/><Relationship Id="rId5" Type="http://schemas.openxmlformats.org/officeDocument/2006/relationships/image" Target="../media/image23.wmf"/><Relationship Id="rId15" Type="http://schemas.openxmlformats.org/officeDocument/2006/relationships/image" Target="../media/image29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4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53512" y="1905000"/>
            <a:ext cx="530504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7.1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Area of a Region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Between Two Curves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381000" y="4724400"/>
            <a:ext cx="78486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81000" y="4724400"/>
            <a:ext cx="78486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381000" y="5715000"/>
            <a:ext cx="3886200" cy="609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240" y="3600"/>
              <a:ext cx="2448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152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381000" y="3276600"/>
            <a:ext cx="7848600" cy="1447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381000" y="3276600"/>
            <a:ext cx="78486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381000" y="1524000"/>
            <a:ext cx="8229600" cy="1676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381000" y="1524000"/>
            <a:ext cx="82296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04800" y="838200"/>
            <a:ext cx="3657600" cy="685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04800" y="838200"/>
            <a:ext cx="3657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219200" y="304800"/>
            <a:ext cx="6248400" cy="533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1219200" y="304800"/>
            <a:ext cx="6248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50950" y="344488"/>
            <a:ext cx="606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General Strategy for Area Between </a:t>
            </a:r>
            <a:r>
              <a:rPr lang="en-US" dirty="0" smtClean="0">
                <a:solidFill>
                  <a:schemeClr val="accent2"/>
                </a:solidFill>
              </a:rPr>
              <a:t>Curves</a:t>
            </a:r>
            <a:endParaRPr lang="en-US" dirty="0"/>
          </a:p>
        </p:txBody>
      </p: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438150" y="954088"/>
            <a:ext cx="381000" cy="457200"/>
            <a:chOff x="276" y="601"/>
            <a:chExt cx="240" cy="288"/>
          </a:xfrm>
        </p:grpSpPr>
        <p:sp>
          <p:nvSpPr>
            <p:cNvPr id="12291" name="Text Box 3"/>
            <p:cNvSpPr txBox="1">
              <a:spLocks noChangeArrowheads="1"/>
            </p:cNvSpPr>
            <p:nvPr/>
          </p:nvSpPr>
          <p:spPr bwMode="auto">
            <a:xfrm>
              <a:off x="278" y="60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>
              <a:off x="276" y="61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66800" y="1600200"/>
            <a:ext cx="7467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Decide on vertical or horizontal </a:t>
            </a:r>
            <a:r>
              <a:rPr lang="en-US" dirty="0" smtClean="0"/>
              <a:t>strips.  </a:t>
            </a:r>
            <a:r>
              <a:rPr lang="en-US" dirty="0"/>
              <a:t>(Pick whichever is easier to write formulas for the length of the strip, and/or whichever will let you integrate fewer times.)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66800" y="962025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Sketch the curves.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457200" y="167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457200" y="3352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066800" y="33528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Write an expression for the area of the strip.</a:t>
            </a:r>
          </a:p>
          <a:p>
            <a:r>
              <a:rPr lang="en-US"/>
              <a:t>(If the width is </a:t>
            </a:r>
            <a:r>
              <a:rPr lang="en-US" sz="2800" i="1">
                <a:latin typeface="Times New Roman" pitchFamily="18" charset="0"/>
              </a:rPr>
              <a:t>dx</a:t>
            </a:r>
            <a:r>
              <a:rPr lang="en-US"/>
              <a:t>, the length must be in terms of 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/>
              <a:t>.</a:t>
            </a:r>
          </a:p>
          <a:p>
            <a:r>
              <a:rPr lang="en-US"/>
              <a:t> If the width is </a:t>
            </a:r>
            <a:r>
              <a:rPr lang="en-US" sz="2800" i="1">
                <a:latin typeface="Times New Roman" pitchFamily="18" charset="0"/>
              </a:rPr>
              <a:t>dy</a:t>
            </a:r>
            <a:r>
              <a:rPr lang="en-US"/>
              <a:t>, the length must be in terms of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/>
              <a:t>.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457200" y="47847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066800" y="4784725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the limits of integration.  (If using </a:t>
            </a:r>
            <a:r>
              <a:rPr lang="en-US" sz="2800" i="1">
                <a:latin typeface="Times New Roman" pitchFamily="18" charset="0"/>
              </a:rPr>
              <a:t>dx</a:t>
            </a:r>
            <a:r>
              <a:rPr lang="en-US"/>
              <a:t>, the limits are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/>
              <a:t> values; if using </a:t>
            </a:r>
            <a:r>
              <a:rPr lang="en-US" sz="2800" i="1">
                <a:latin typeface="Times New Roman" pitchFamily="18" charset="0"/>
              </a:rPr>
              <a:t>dy</a:t>
            </a:r>
            <a:r>
              <a:rPr lang="en-US"/>
              <a:t>, the limits are </a:t>
            </a:r>
            <a:r>
              <a:rPr lang="en-US" i="1">
                <a:latin typeface="Times New Roman" pitchFamily="18" charset="0"/>
              </a:rPr>
              <a:t>y</a:t>
            </a:r>
            <a:r>
              <a:rPr lang="en-US"/>
              <a:t> values.)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457200" y="57594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066800" y="575945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Integrate to find area.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2" grpId="0" animBg="1"/>
      <p:bldP spid="12313" grpId="0" animBg="1"/>
      <p:bldP spid="12314" grpId="0" animBg="1"/>
      <p:bldP spid="12310" grpId="0" animBg="1"/>
      <p:bldP spid="12311" grpId="0" animBg="1"/>
      <p:bldP spid="12308" grpId="0" animBg="1"/>
      <p:bldP spid="12309" grpId="0" animBg="1"/>
      <p:bldP spid="12305" grpId="0" animBg="1"/>
      <p:bldP spid="12306" grpId="0" animBg="1"/>
      <p:bldP spid="12304" grpId="0" animBg="1"/>
      <p:bldP spid="12293" grpId="0" autoUpdateAnimBg="0"/>
      <p:bldP spid="12295" grpId="0" autoUpdateAnimBg="0"/>
      <p:bldP spid="12296" grpId="0" animBg="1" autoUpdateAnimBg="0"/>
      <p:bldP spid="12297" grpId="0" animBg="1" autoUpdateAnimBg="0"/>
      <p:bldP spid="12298" grpId="0" autoUpdateAnimBg="0"/>
      <p:bldP spid="12299" grpId="0" animBg="1" autoUpdateAnimBg="0"/>
      <p:bldP spid="12300" grpId="0" autoUpdateAnimBg="0"/>
      <p:bldP spid="12301" grpId="0" animBg="1" autoUpdateAnimBg="0"/>
      <p:bldP spid="1230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4876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Find </a:t>
            </a:r>
            <a:r>
              <a:rPr lang="en-US" sz="2800" dirty="0"/>
              <a:t>the area between the curves 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2)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3)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4)</a:t>
            </a:r>
            <a:endParaRPr lang="en-US" sz="2800" dirty="0"/>
          </a:p>
        </p:txBody>
      </p:sp>
      <p:graphicFrame>
        <p:nvGraphicFramePr>
          <p:cNvPr id="17414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43000" y="4191000"/>
          <a:ext cx="572192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3" imgW="1841400" imgH="228600" progId="Equation.3">
                  <p:embed/>
                </p:oleObj>
              </mc:Choice>
              <mc:Fallback>
                <p:oleObj name="Equation" r:id="rId3" imgW="18414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91000"/>
                        <a:ext cx="572192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7418939"/>
              </p:ext>
            </p:extLst>
          </p:nvPr>
        </p:nvGraphicFramePr>
        <p:xfrm>
          <a:off x="1711325" y="5105400"/>
          <a:ext cx="655955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5" imgW="2577960" imgH="393480" progId="Equation.3">
                  <p:embed/>
                </p:oleObj>
              </mc:Choice>
              <mc:Fallback>
                <p:oleObj name="Equation" r:id="rId5" imgW="2577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5105400"/>
                        <a:ext cx="6559550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24200" y="241012"/>
            <a:ext cx="1984839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Examples</a:t>
            </a:r>
            <a:endParaRPr lang="en-US" sz="3200" dirty="0"/>
          </a:p>
        </p:txBody>
      </p:sp>
      <p:pic>
        <p:nvPicPr>
          <p:cNvPr id="10" name="Picture 7" descr="math ima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0923" y="228600"/>
            <a:ext cx="359844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206500" y="2209800"/>
          <a:ext cx="54991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8" imgW="1739880" imgH="228600" progId="">
                  <p:embed/>
                </p:oleObj>
              </mc:Choice>
              <mc:Fallback>
                <p:oleObj name="Equation" r:id="rId8" imgW="1739880" imgH="228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2209800"/>
                        <a:ext cx="54991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168400" y="3170237"/>
          <a:ext cx="29464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10" imgW="939600" imgH="228600" progId="Equation.3">
                  <p:embed/>
                </p:oleObj>
              </mc:Choice>
              <mc:Fallback>
                <p:oleObj name="Equation" r:id="rId10" imgW="9396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3170237"/>
                        <a:ext cx="29464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4508500" y="3200400"/>
          <a:ext cx="2273300" cy="629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12" imgW="825480" imgH="228600" progId="Equation.3">
                  <p:embed/>
                </p:oleObj>
              </mc:Choice>
              <mc:Fallback>
                <p:oleObj name="Equation" r:id="rId12" imgW="8254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200400"/>
                        <a:ext cx="2273300" cy="6295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-1524000" y="558800"/>
            <a:ext cx="7162800" cy="4775200"/>
            <a:chOff x="-1056" y="352"/>
            <a:chExt cx="4512" cy="3008"/>
          </a:xfrm>
        </p:grpSpPr>
        <p:pic>
          <p:nvPicPr>
            <p:cNvPr id="4101" name="Picture 5" descr="H6JXM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056" y="352"/>
              <a:ext cx="4512" cy="3008"/>
            </a:xfrm>
            <a:prstGeom prst="rect">
              <a:avLst/>
            </a:prstGeom>
            <a:noFill/>
          </p:spPr>
        </p:pic>
        <p:graphicFrame>
          <p:nvGraphicFramePr>
            <p:cNvPr id="14339" name="Object 3"/>
            <p:cNvGraphicFramePr>
              <a:graphicFrameLocks noChangeAspect="1"/>
            </p:cNvGraphicFramePr>
            <p:nvPr/>
          </p:nvGraphicFramePr>
          <p:xfrm>
            <a:off x="1584" y="864"/>
            <a:ext cx="81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5" name="Equation" r:id="rId4" imgW="660240" imgH="241200" progId="">
                    <p:embed/>
                  </p:oleObj>
                </mc:Choice>
                <mc:Fallback>
                  <p:oleObj name="Equation" r:id="rId4" imgW="660240" imgH="24120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864"/>
                          <a:ext cx="816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0" name="Object 4"/>
            <p:cNvGraphicFramePr>
              <a:graphicFrameLocks noChangeAspect="1"/>
            </p:cNvGraphicFramePr>
            <p:nvPr/>
          </p:nvGraphicFramePr>
          <p:xfrm>
            <a:off x="960" y="2592"/>
            <a:ext cx="628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6" name="Equation" r:id="rId6" imgW="507960" imgH="228600" progId="">
                    <p:embed/>
                  </p:oleObj>
                </mc:Choice>
                <mc:Fallback>
                  <p:oleObj name="Equation" r:id="rId6" imgW="507960" imgH="2286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592"/>
                          <a:ext cx="628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343400" y="2052935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Consider a very thin vertical strip.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057400" y="1295400"/>
            <a:ext cx="0" cy="2133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343400" y="2590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length of the strip is:</a:t>
            </a:r>
          </a:p>
        </p:txBody>
      </p:sp>
      <p:graphicFrame>
        <p:nvGraphicFramePr>
          <p:cNvPr id="14336" name="Object 0"/>
          <p:cNvGraphicFramePr>
            <a:graphicFrameLocks noChangeAspect="1"/>
          </p:cNvGraphicFramePr>
          <p:nvPr/>
        </p:nvGraphicFramePr>
        <p:xfrm>
          <a:off x="4800600" y="3184525"/>
          <a:ext cx="10668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8" imgW="444240" imgH="228600" progId="">
                  <p:embed/>
                </p:oleObj>
              </mc:Choice>
              <mc:Fallback>
                <p:oleObj name="Equation" r:id="rId8" imgW="444240" imgH="22860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184525"/>
                        <a:ext cx="106680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019800" y="326072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or</a:t>
            </a:r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6613525" y="3198813"/>
          <a:ext cx="222567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10" imgW="927000" imgH="279360" progId="">
                  <p:embed/>
                </p:oleObj>
              </mc:Choice>
              <mc:Fallback>
                <p:oleObj name="Equation" r:id="rId10" imgW="927000" imgH="27936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3198813"/>
                        <a:ext cx="2225675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419600" y="4403725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Since the width of the strip is a very small change in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dirty="0"/>
              <a:t>, we could call it </a:t>
            </a:r>
            <a:r>
              <a:rPr lang="en-US" sz="2800" i="1" dirty="0" err="1">
                <a:latin typeface="Times New Roman" pitchFamily="18" charset="0"/>
              </a:rPr>
              <a:t>dx</a:t>
            </a:r>
            <a:r>
              <a:rPr lang="en-US" dirty="0"/>
              <a:t>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343400" y="1074003"/>
            <a:ext cx="464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Find </a:t>
            </a:r>
            <a:r>
              <a:rPr lang="en-US" b="1" dirty="0"/>
              <a:t>the </a:t>
            </a:r>
            <a:r>
              <a:rPr lang="en-US" b="1" u="sng" dirty="0">
                <a:solidFill>
                  <a:schemeClr val="accent2"/>
                </a:solidFill>
              </a:rPr>
              <a:t>area</a:t>
            </a:r>
            <a:r>
              <a:rPr lang="en-US" b="1" dirty="0"/>
              <a:t> between these two </a:t>
            </a:r>
            <a:r>
              <a:rPr lang="en-US" b="1" dirty="0" smtClean="0"/>
              <a:t>curves from x = -1 to x = 2.</a:t>
            </a:r>
            <a:endParaRPr lang="en-US" b="1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581400" y="3048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utoUpdateAnimBg="0"/>
      <p:bldP spid="4112" grpId="0" autoUpdateAnimBg="0"/>
      <p:bldP spid="41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1371600" y="558800"/>
            <a:ext cx="7162800" cy="4775200"/>
            <a:chOff x="-1056" y="352"/>
            <a:chExt cx="4512" cy="3008"/>
          </a:xfrm>
        </p:grpSpPr>
        <p:pic>
          <p:nvPicPr>
            <p:cNvPr id="6147" name="Picture 3" descr="H6JXM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056" y="352"/>
              <a:ext cx="4512" cy="3008"/>
            </a:xfrm>
            <a:prstGeom prst="rect">
              <a:avLst/>
            </a:prstGeom>
            <a:noFill/>
          </p:spPr>
        </p:pic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1584" y="864"/>
            <a:ext cx="81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7" name="Equation" r:id="rId4" imgW="660240" imgH="241200" progId="">
                    <p:embed/>
                  </p:oleObj>
                </mc:Choice>
                <mc:Fallback>
                  <p:oleObj name="Equation" r:id="rId4" imgW="660240" imgH="2412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864"/>
                          <a:ext cx="816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5"/>
            <p:cNvGraphicFramePr>
              <a:graphicFrameLocks noChangeAspect="1"/>
            </p:cNvGraphicFramePr>
            <p:nvPr/>
          </p:nvGraphicFramePr>
          <p:xfrm>
            <a:off x="960" y="2592"/>
            <a:ext cx="628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Equation" r:id="rId6" imgW="507960" imgH="228600" progId="">
                    <p:embed/>
                  </p:oleObj>
                </mc:Choice>
                <mc:Fallback>
                  <p:oleObj name="Equation" r:id="rId6" imgW="507960" imgH="2286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592"/>
                          <a:ext cx="628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209800" y="1295400"/>
            <a:ext cx="0" cy="2133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5334000" y="533400"/>
          <a:ext cx="33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8" imgW="164880" imgH="228600" progId="">
                  <p:embed/>
                </p:oleObj>
              </mc:Choice>
              <mc:Fallback>
                <p:oleObj name="Equation" r:id="rId8" imgW="164880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33400"/>
                        <a:ext cx="330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5321300" y="259080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10" imgW="177480" imgH="228600" progId="">
                  <p:embed/>
                </p:oleObj>
              </mc:Choice>
              <mc:Fallback>
                <p:oleObj name="Equation" r:id="rId10" imgW="177480" imgH="2286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2590800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7010400" y="762000"/>
            <a:ext cx="914400" cy="2133600"/>
            <a:chOff x="4416" y="480"/>
            <a:chExt cx="576" cy="1344"/>
          </a:xfrm>
        </p:grpSpPr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4704" y="480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4416" y="1056"/>
              <a:ext cx="576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60" name="Object 16"/>
            <p:cNvGraphicFramePr>
              <a:graphicFrameLocks noChangeAspect="1"/>
            </p:cNvGraphicFramePr>
            <p:nvPr/>
          </p:nvGraphicFramePr>
          <p:xfrm>
            <a:off x="4416" y="1008"/>
            <a:ext cx="56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1" name="Equation" r:id="rId12" imgW="444240" imgH="228600" progId="">
                    <p:embed/>
                  </p:oleObj>
                </mc:Choice>
                <mc:Fallback>
                  <p:oleObj name="Equation" r:id="rId12" imgW="444240" imgH="228600" progId="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1008"/>
                          <a:ext cx="56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5511800" y="2032000"/>
            <a:ext cx="1352550" cy="355600"/>
            <a:chOff x="3472" y="1280"/>
            <a:chExt cx="852" cy="224"/>
          </a:xfrm>
        </p:grpSpPr>
        <p:graphicFrame>
          <p:nvGraphicFramePr>
            <p:cNvPr id="6163" name="Object 19"/>
            <p:cNvGraphicFramePr>
              <a:graphicFrameLocks noChangeAspect="1"/>
            </p:cNvGraphicFramePr>
            <p:nvPr/>
          </p:nvGraphicFramePr>
          <p:xfrm>
            <a:off x="3472" y="1280"/>
            <a:ext cx="24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2" name="Equation" r:id="rId14" imgW="190440" imgH="177480" progId="">
                    <p:embed/>
                  </p:oleObj>
                </mc:Choice>
                <mc:Fallback>
                  <p:oleObj name="Equation" r:id="rId14" imgW="190440" imgH="177480" progId="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2" y="1280"/>
                          <a:ext cx="240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3737" y="139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036" y="139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4" name="Group 30"/>
          <p:cNvGrpSpPr>
            <a:grpSpLocks/>
          </p:cNvGrpSpPr>
          <p:nvPr/>
        </p:nvGrpSpPr>
        <p:grpSpPr bwMode="auto">
          <a:xfrm>
            <a:off x="2209800" y="762000"/>
            <a:ext cx="4191000" cy="2590800"/>
            <a:chOff x="1392" y="480"/>
            <a:chExt cx="2640" cy="1632"/>
          </a:xfrm>
        </p:grpSpPr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4032" y="480"/>
              <a:ext cx="0" cy="1344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1392" y="480"/>
              <a:ext cx="2640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038600" y="3581400"/>
            <a:ext cx="487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Since the strip is a long thin rectangle, the area of the strip is:</a:t>
            </a:r>
          </a:p>
        </p:txBody>
      </p:sp>
      <p:graphicFrame>
        <p:nvGraphicFramePr>
          <p:cNvPr id="6176" name="Object 32"/>
          <p:cNvGraphicFramePr>
            <a:graphicFrameLocks noChangeAspect="1"/>
          </p:cNvGraphicFramePr>
          <p:nvPr/>
        </p:nvGraphicFramePr>
        <p:xfrm>
          <a:off x="4343400" y="4495800"/>
          <a:ext cx="3962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6" imgW="1942920" imgH="279360" progId="">
                  <p:embed/>
                </p:oleObj>
              </mc:Choice>
              <mc:Fallback>
                <p:oleObj name="Equation" r:id="rId16" imgW="1942920" imgH="279360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495800"/>
                        <a:ext cx="39624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203325" y="5684838"/>
            <a:ext cx="428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we add all the strips, we get:</a:t>
            </a:r>
          </a:p>
        </p:txBody>
      </p:sp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5562600" y="5416550"/>
          <a:ext cx="22098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8" imgW="965160" imgH="330120" progId="">
                  <p:embed/>
                </p:oleObj>
              </mc:Choice>
              <mc:Fallback>
                <p:oleObj name="Equation" r:id="rId18" imgW="965160" imgH="33012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416550"/>
                        <a:ext cx="22098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utoUpdateAnimBg="0"/>
      <p:bldP spid="61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1371600" y="558800"/>
            <a:ext cx="7162800" cy="4775200"/>
            <a:chOff x="-1056" y="352"/>
            <a:chExt cx="4512" cy="3008"/>
          </a:xfrm>
        </p:grpSpPr>
        <p:pic>
          <p:nvPicPr>
            <p:cNvPr id="7171" name="Picture 3" descr="H6JXM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056" y="352"/>
              <a:ext cx="4512" cy="3008"/>
            </a:xfrm>
            <a:prstGeom prst="rect">
              <a:avLst/>
            </a:prstGeom>
            <a:noFill/>
          </p:spPr>
        </p:pic>
        <p:graphicFrame>
          <p:nvGraphicFramePr>
            <p:cNvPr id="7172" name="Object 4"/>
            <p:cNvGraphicFramePr>
              <a:graphicFrameLocks noChangeAspect="1"/>
            </p:cNvGraphicFramePr>
            <p:nvPr/>
          </p:nvGraphicFramePr>
          <p:xfrm>
            <a:off x="1584" y="864"/>
            <a:ext cx="816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7" name="Equation" r:id="rId4" imgW="660240" imgH="241200" progId="">
                    <p:embed/>
                  </p:oleObj>
                </mc:Choice>
                <mc:Fallback>
                  <p:oleObj name="Equation" r:id="rId4" imgW="660240" imgH="2412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864"/>
                          <a:ext cx="816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5"/>
            <p:cNvGraphicFramePr>
              <a:graphicFrameLocks noChangeAspect="1"/>
            </p:cNvGraphicFramePr>
            <p:nvPr/>
          </p:nvGraphicFramePr>
          <p:xfrm>
            <a:off x="960" y="2592"/>
            <a:ext cx="628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8" name="Equation" r:id="rId6" imgW="507960" imgH="228600" progId="">
                    <p:embed/>
                  </p:oleObj>
                </mc:Choice>
                <mc:Fallback>
                  <p:oleObj name="Equation" r:id="rId6" imgW="507960" imgH="2286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592"/>
                          <a:ext cx="628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209800" y="1295400"/>
            <a:ext cx="0" cy="2133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4876800" y="533400"/>
          <a:ext cx="22098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8" imgW="965160" imgH="330120" progId="">
                  <p:embed/>
                </p:oleObj>
              </mc:Choice>
              <mc:Fallback>
                <p:oleObj name="Equation" r:id="rId8" imgW="965160" imgH="33012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33400"/>
                        <a:ext cx="22098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4876800" y="1431925"/>
          <a:ext cx="252888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10" imgW="1104840" imgH="482400" progId="">
                  <p:embed/>
                </p:oleObj>
              </mc:Choice>
              <mc:Fallback>
                <p:oleObj name="Equation" r:id="rId10" imgW="1104840" imgH="4824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431925"/>
                        <a:ext cx="2528888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4295775" y="2840038"/>
          <a:ext cx="36925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12" imgW="1612800" imgH="431640" progId="">
                  <p:embed/>
                </p:oleObj>
              </mc:Choice>
              <mc:Fallback>
                <p:oleObj name="Equation" r:id="rId12" imgW="1612800" imgH="43164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2840038"/>
                        <a:ext cx="36925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5026025" y="4008438"/>
          <a:ext cx="232727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14" imgW="1015920" imgH="393480" progId="">
                  <p:embed/>
                </p:oleObj>
              </mc:Choice>
              <mc:Fallback>
                <p:oleObj name="Equation" r:id="rId14" imgW="1015920" imgH="39348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4008438"/>
                        <a:ext cx="2327275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3482975" y="5195888"/>
          <a:ext cx="26765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16" imgW="1168200" imgH="393480" progId="">
                  <p:embed/>
                </p:oleObj>
              </mc:Choice>
              <mc:Fallback>
                <p:oleObj name="Equation" r:id="rId16" imgW="1168200" imgH="39348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5195888"/>
                        <a:ext cx="2676525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6324600" y="5181600"/>
          <a:ext cx="7858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18" imgW="342720" imgH="393480" progId="">
                  <p:embed/>
                </p:oleObj>
              </mc:Choice>
              <mc:Fallback>
                <p:oleObj name="Equation" r:id="rId18" imgW="342720" imgH="39348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181600"/>
                        <a:ext cx="785813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7378700" y="5181600"/>
          <a:ext cx="611188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20" imgW="266400" imgH="393480" progId="">
                  <p:embed/>
                </p:oleObj>
              </mc:Choice>
              <mc:Fallback>
                <p:oleObj name="Equation" r:id="rId20" imgW="266400" imgH="39348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5181600"/>
                        <a:ext cx="611188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371600" y="990600"/>
            <a:ext cx="6400800" cy="1828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55750" y="1219200"/>
            <a:ext cx="606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formula for the area between curves is:</a:t>
            </a:r>
          </a:p>
        </p:txBody>
      </p:sp>
      <p:graphicFrame>
        <p:nvGraphicFramePr>
          <p:cNvPr id="15360" name="Object 0"/>
          <p:cNvGraphicFramePr>
            <a:graphicFrameLocks noChangeAspect="1"/>
          </p:cNvGraphicFramePr>
          <p:nvPr/>
        </p:nvGraphicFramePr>
        <p:xfrm>
          <a:off x="2330450" y="1828800"/>
          <a:ext cx="44831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3" imgW="1803240" imgH="330120" progId="">
                  <p:embed/>
                </p:oleObj>
              </mc:Choice>
              <mc:Fallback>
                <p:oleObj name="Equation" r:id="rId3" imgW="1803240" imgH="33012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1828800"/>
                        <a:ext cx="448310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7" descr="math im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733800"/>
            <a:ext cx="4267200" cy="268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26512" y="253425"/>
            <a:ext cx="1050288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Area</a:t>
            </a:r>
            <a:endParaRPr lang="en-US" sz="3200" dirty="0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255838" y="2895600"/>
          <a:ext cx="460216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6" imgW="1765080" imgH="330120" progId="Equation.3">
                  <p:embed/>
                </p:oleObj>
              </mc:Choice>
              <mc:Fallback>
                <p:oleObj name="Equation" r:id="rId6" imgW="1765080" imgH="33012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2895600"/>
                        <a:ext cx="4602162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629400" y="4221540"/>
            <a:ext cx="220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vertical representative rectangle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vertical strip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505200" y="4343400"/>
            <a:ext cx="3124200" cy="838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2837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Find </a:t>
            </a:r>
            <a:r>
              <a:rPr lang="en-US" dirty="0"/>
              <a:t>the area between the curves 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</a:t>
            </a:r>
            <a:r>
              <a:rPr lang="en-US" dirty="0" smtClean="0"/>
              <a:t>	and </a:t>
            </a:r>
            <a:r>
              <a:rPr lang="en-US" dirty="0"/>
              <a:t>between </a:t>
            </a:r>
            <a:r>
              <a:rPr lang="en-US" i="1" dirty="0"/>
              <a:t>x = </a:t>
            </a:r>
            <a:r>
              <a:rPr lang="en-US" dirty="0"/>
              <a:t>-2 and </a:t>
            </a:r>
            <a:r>
              <a:rPr lang="en-US" i="1" dirty="0"/>
              <a:t>x</a:t>
            </a:r>
            <a:r>
              <a:rPr lang="en-US" dirty="0"/>
              <a:t> = 0.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6388" name="Picture 4" descr="math image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524000" y="3352800"/>
            <a:ext cx="5638800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429000" y="405825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460500" y="1646238"/>
          <a:ext cx="29464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5" imgW="939600" imgH="228600" progId="Equation.3">
                  <p:embed/>
                </p:oleObj>
              </mc:Choice>
              <mc:Fallback>
                <p:oleObj name="Equation" r:id="rId5" imgW="9396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646238"/>
                        <a:ext cx="2946400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800600" y="1676400"/>
          <a:ext cx="22733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7" imgW="825480" imgH="228600" progId="Equation.3">
                  <p:embed/>
                </p:oleObj>
              </mc:Choice>
              <mc:Fallback>
                <p:oleObj name="Equation" r:id="rId7" imgW="8254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76400"/>
                        <a:ext cx="22733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381000" y="2489200"/>
            <a:ext cx="4038600" cy="2692400"/>
            <a:chOff x="240" y="0"/>
            <a:chExt cx="2544" cy="1696"/>
          </a:xfrm>
        </p:grpSpPr>
        <p:pic>
          <p:nvPicPr>
            <p:cNvPr id="10272" name="Picture 32" descr="H6JXM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" y="0"/>
              <a:ext cx="2544" cy="1696"/>
            </a:xfrm>
            <a:prstGeom prst="rect">
              <a:avLst/>
            </a:prstGeom>
            <a:noFill/>
          </p:spPr>
        </p:pic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495" y="1358"/>
              <a:ext cx="1025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74" name="Object 34"/>
            <p:cNvGraphicFramePr>
              <a:graphicFrameLocks noChangeAspect="1"/>
            </p:cNvGraphicFramePr>
            <p:nvPr/>
          </p:nvGraphicFramePr>
          <p:xfrm>
            <a:off x="1248" y="288"/>
            <a:ext cx="4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9" name="Equation" r:id="rId4" imgW="482400" imgH="241200" progId="">
                    <p:embed/>
                  </p:oleObj>
                </mc:Choice>
                <mc:Fallback>
                  <p:oleObj name="Equation" r:id="rId4" imgW="482400" imgH="241200" progId="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88"/>
                          <a:ext cx="480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5" name="Object 35"/>
            <p:cNvGraphicFramePr>
              <a:graphicFrameLocks noChangeAspect="1"/>
            </p:cNvGraphicFramePr>
            <p:nvPr/>
          </p:nvGraphicFramePr>
          <p:xfrm>
            <a:off x="2068" y="883"/>
            <a:ext cx="568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0" name="Equation" r:id="rId6" imgW="571320" imgH="203040" progId="">
                    <p:embed/>
                  </p:oleObj>
                </mc:Choice>
                <mc:Fallback>
                  <p:oleObj name="Equation" r:id="rId6" imgW="571320" imgH="203040" progId="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" y="883"/>
                          <a:ext cx="568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381000" y="0"/>
            <a:ext cx="4038600" cy="2692400"/>
            <a:chOff x="240" y="0"/>
            <a:chExt cx="2544" cy="1696"/>
          </a:xfrm>
        </p:grpSpPr>
        <p:pic>
          <p:nvPicPr>
            <p:cNvPr id="10243" name="Picture 3" descr="H6JXM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" y="0"/>
              <a:ext cx="2544" cy="1696"/>
            </a:xfrm>
            <a:prstGeom prst="rect">
              <a:avLst/>
            </a:prstGeom>
            <a:noFill/>
          </p:spPr>
        </p:pic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495" y="1358"/>
              <a:ext cx="1025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5" name="Object 5"/>
            <p:cNvGraphicFramePr>
              <a:graphicFrameLocks noChangeAspect="1"/>
            </p:cNvGraphicFramePr>
            <p:nvPr/>
          </p:nvGraphicFramePr>
          <p:xfrm>
            <a:off x="1248" y="288"/>
            <a:ext cx="4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1" name="Equation" r:id="rId8" imgW="482400" imgH="241200" progId="">
                    <p:embed/>
                  </p:oleObj>
                </mc:Choice>
                <mc:Fallback>
                  <p:oleObj name="Equation" r:id="rId8" imgW="482400" imgH="2412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88"/>
                          <a:ext cx="480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6"/>
            <p:cNvGraphicFramePr>
              <a:graphicFrameLocks noChangeAspect="1"/>
            </p:cNvGraphicFramePr>
            <p:nvPr/>
          </p:nvGraphicFramePr>
          <p:xfrm>
            <a:off x="2068" y="883"/>
            <a:ext cx="568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2" name="Equation" r:id="rId9" imgW="571320" imgH="203040" progId="">
                    <p:embed/>
                  </p:oleObj>
                </mc:Choice>
                <mc:Fallback>
                  <p:oleObj name="Equation" r:id="rId9" imgW="571320" imgH="20304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" y="883"/>
                          <a:ext cx="568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495800" y="1692275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If we try </a:t>
            </a:r>
            <a:r>
              <a:rPr lang="en-US" dirty="0">
                <a:solidFill>
                  <a:schemeClr val="accent2"/>
                </a:solidFill>
              </a:rPr>
              <a:t>vertical strips</a:t>
            </a:r>
            <a:r>
              <a:rPr lang="en-US" dirty="0"/>
              <a:t>, we have to integrate in two parts: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900238" y="1206500"/>
            <a:ext cx="0" cy="941388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897188" y="849313"/>
            <a:ext cx="0" cy="8128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1219200" y="1676400"/>
            <a:ext cx="946150" cy="355600"/>
            <a:chOff x="768" y="1056"/>
            <a:chExt cx="596" cy="224"/>
          </a:xfrm>
        </p:grpSpPr>
        <p:graphicFrame>
          <p:nvGraphicFramePr>
            <p:cNvPr id="10251" name="Object 11"/>
            <p:cNvGraphicFramePr>
              <a:graphicFrameLocks noChangeAspect="1"/>
            </p:cNvGraphicFramePr>
            <p:nvPr/>
          </p:nvGraphicFramePr>
          <p:xfrm>
            <a:off x="768" y="1056"/>
            <a:ext cx="24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3" name="Equation" r:id="rId10" imgW="190440" imgH="177480" progId="">
                    <p:embed/>
                  </p:oleObj>
                </mc:Choice>
                <mc:Fallback>
                  <p:oleObj name="Equation" r:id="rId10" imgW="190440" imgH="17748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056"/>
                          <a:ext cx="240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024" y="1193"/>
              <a:ext cx="1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197" y="1193"/>
              <a:ext cx="1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2211388" y="1143000"/>
            <a:ext cx="946150" cy="355600"/>
            <a:chOff x="768" y="1056"/>
            <a:chExt cx="596" cy="224"/>
          </a:xfrm>
        </p:grpSpPr>
        <p:graphicFrame>
          <p:nvGraphicFramePr>
            <p:cNvPr id="10257" name="Object 17"/>
            <p:cNvGraphicFramePr>
              <a:graphicFrameLocks noChangeAspect="1"/>
            </p:cNvGraphicFramePr>
            <p:nvPr/>
          </p:nvGraphicFramePr>
          <p:xfrm>
            <a:off x="768" y="1056"/>
            <a:ext cx="24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4" name="Equation" r:id="rId12" imgW="190440" imgH="177480" progId="">
                    <p:embed/>
                  </p:oleObj>
                </mc:Choice>
                <mc:Fallback>
                  <p:oleObj name="Equation" r:id="rId12" imgW="190440" imgH="177480" progId="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056"/>
                          <a:ext cx="240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024" y="1193"/>
              <a:ext cx="1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1197" y="1193"/>
              <a:ext cx="1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4648200" y="2516187"/>
          <a:ext cx="36576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13" imgW="1765080" imgH="330120" progId="">
                  <p:embed/>
                </p:oleObj>
              </mc:Choice>
              <mc:Fallback>
                <p:oleObj name="Equation" r:id="rId13" imgW="1765080" imgH="33012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516187"/>
                        <a:ext cx="365760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1243013" y="4038600"/>
            <a:ext cx="1773237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540250" y="3368675"/>
            <a:ext cx="4054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We can find the same area using a </a:t>
            </a:r>
            <a:r>
              <a:rPr lang="en-US" dirty="0">
                <a:solidFill>
                  <a:schemeClr val="accent2"/>
                </a:solidFill>
              </a:rPr>
              <a:t>horizontal strip</a:t>
            </a:r>
            <a:r>
              <a:rPr lang="en-US" dirty="0"/>
              <a:t>.</a:t>
            </a:r>
          </a:p>
        </p:txBody>
      </p:sp>
      <p:grpSp>
        <p:nvGrpSpPr>
          <p:cNvPr id="10287" name="Group 47"/>
          <p:cNvGrpSpPr>
            <a:grpSpLocks/>
          </p:cNvGrpSpPr>
          <p:nvPr/>
        </p:nvGrpSpPr>
        <p:grpSpPr bwMode="auto">
          <a:xfrm>
            <a:off x="1981200" y="3756025"/>
            <a:ext cx="406400" cy="917575"/>
            <a:chOff x="1248" y="2366"/>
            <a:chExt cx="256" cy="578"/>
          </a:xfrm>
        </p:grpSpPr>
        <p:graphicFrame>
          <p:nvGraphicFramePr>
            <p:cNvPr id="10277" name="Object 37"/>
            <p:cNvGraphicFramePr>
              <a:graphicFrameLocks noChangeAspect="1"/>
            </p:cNvGraphicFramePr>
            <p:nvPr/>
          </p:nvGraphicFramePr>
          <p:xfrm>
            <a:off x="1248" y="2688"/>
            <a:ext cx="25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6" name="Equation" r:id="rId15" imgW="203040" imgH="203040" progId="">
                    <p:embed/>
                  </p:oleObj>
                </mc:Choice>
                <mc:Fallback>
                  <p:oleObj name="Equation" r:id="rId15" imgW="203040" imgH="203040" progId="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688"/>
                          <a:ext cx="256" cy="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 flipV="1">
              <a:off x="1392" y="254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1"/>
            <p:cNvSpPr>
              <a:spLocks noChangeShapeType="1"/>
            </p:cNvSpPr>
            <p:nvPr/>
          </p:nvSpPr>
          <p:spPr bwMode="auto">
            <a:xfrm flipV="1">
              <a:off x="1392" y="2366"/>
              <a:ext cx="0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4556125" y="4281487"/>
            <a:ext cx="405447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Since the width of the strip is </a:t>
            </a:r>
            <a:r>
              <a:rPr lang="en-US" sz="2800" i="1" dirty="0" err="1">
                <a:latin typeface="Times New Roman" pitchFamily="18" charset="0"/>
              </a:rPr>
              <a:t>dy</a:t>
            </a:r>
            <a:r>
              <a:rPr lang="en-US" dirty="0"/>
              <a:t>, we find the length of the strip by solving for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dirty="0"/>
              <a:t> in terms of </a:t>
            </a:r>
            <a:r>
              <a:rPr lang="en-US" sz="2800" i="1" dirty="0">
                <a:latin typeface="Times New Roman" pitchFamily="18" charset="0"/>
              </a:rPr>
              <a:t>y</a:t>
            </a:r>
            <a:r>
              <a:rPr lang="en-US" dirty="0"/>
              <a:t>.</a:t>
            </a:r>
          </a:p>
        </p:txBody>
      </p:sp>
      <p:graphicFrame>
        <p:nvGraphicFramePr>
          <p:cNvPr id="10283" name="Object 43"/>
          <p:cNvGraphicFramePr>
            <a:graphicFrameLocks noChangeAspect="1"/>
          </p:cNvGraphicFramePr>
          <p:nvPr/>
        </p:nvGraphicFramePr>
        <p:xfrm>
          <a:off x="533400" y="4953000"/>
          <a:ext cx="1066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17" imgW="482400" imgH="241200" progId="">
                  <p:embed/>
                </p:oleObj>
              </mc:Choice>
              <mc:Fallback>
                <p:oleObj name="Equation" r:id="rId17" imgW="482400" imgH="241200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1066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4" name="Object 44"/>
          <p:cNvGraphicFramePr>
            <a:graphicFrameLocks noChangeAspect="1"/>
          </p:cNvGraphicFramePr>
          <p:nvPr/>
        </p:nvGraphicFramePr>
        <p:xfrm>
          <a:off x="533400" y="5576888"/>
          <a:ext cx="9540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19" imgW="431640" imgH="228600" progId="">
                  <p:embed/>
                </p:oleObj>
              </mc:Choice>
              <mc:Fallback>
                <p:oleObj name="Equation" r:id="rId19" imgW="431640" imgH="22860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576888"/>
                        <a:ext cx="95408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5" name="Object 45"/>
          <p:cNvGraphicFramePr>
            <a:graphicFrameLocks noChangeAspect="1"/>
          </p:cNvGraphicFramePr>
          <p:nvPr/>
        </p:nvGraphicFramePr>
        <p:xfrm>
          <a:off x="2165350" y="5037138"/>
          <a:ext cx="12636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21" imgW="571320" imgH="203040" progId="">
                  <p:embed/>
                </p:oleObj>
              </mc:Choice>
              <mc:Fallback>
                <p:oleObj name="Equation" r:id="rId21" imgW="571320" imgH="20304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5037138"/>
                        <a:ext cx="126365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6" name="Object 46"/>
          <p:cNvGraphicFramePr>
            <a:graphicFrameLocks noChangeAspect="1"/>
          </p:cNvGraphicFramePr>
          <p:nvPr/>
        </p:nvGraphicFramePr>
        <p:xfrm>
          <a:off x="2119313" y="5638800"/>
          <a:ext cx="12922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23" imgW="583920" imgH="203040" progId="">
                  <p:embed/>
                </p:oleObj>
              </mc:Choice>
              <mc:Fallback>
                <p:oleObj name="Equation" r:id="rId23" imgW="583920" imgH="20304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5638800"/>
                        <a:ext cx="1292225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4038600" y="1524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4495800" y="762000"/>
            <a:ext cx="464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Find </a:t>
            </a:r>
            <a:r>
              <a:rPr lang="en-US" b="1" dirty="0"/>
              <a:t>the </a:t>
            </a:r>
            <a:r>
              <a:rPr lang="en-US" b="1" u="sng" dirty="0">
                <a:solidFill>
                  <a:schemeClr val="accent2"/>
                </a:solidFill>
              </a:rPr>
              <a:t>area</a:t>
            </a:r>
            <a:r>
              <a:rPr lang="en-US" b="1" dirty="0"/>
              <a:t> between these two </a:t>
            </a:r>
            <a:r>
              <a:rPr lang="en-US" b="1" dirty="0" smtClean="0"/>
              <a:t>curves from x =0 to x = 4.</a:t>
            </a:r>
            <a:endParaRPr lang="en-US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  <p:bldP spid="10248" grpId="0" animBg="1"/>
      <p:bldP spid="10249" grpId="0" animBg="1"/>
      <p:bldP spid="10268" grpId="0" animBg="1"/>
      <p:bldP spid="10269" grpId="0" autoUpdateAnimBg="0"/>
      <p:bldP spid="1028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98" name="Group 34"/>
          <p:cNvGrpSpPr>
            <a:grpSpLocks/>
          </p:cNvGrpSpPr>
          <p:nvPr/>
        </p:nvGrpSpPr>
        <p:grpSpPr bwMode="auto">
          <a:xfrm>
            <a:off x="381000" y="228600"/>
            <a:ext cx="4038600" cy="3598863"/>
            <a:chOff x="240" y="144"/>
            <a:chExt cx="2544" cy="2267"/>
          </a:xfrm>
        </p:grpSpPr>
        <p:grpSp>
          <p:nvGrpSpPr>
            <p:cNvPr id="11266" name="Group 2"/>
            <p:cNvGrpSpPr>
              <a:grpSpLocks/>
            </p:cNvGrpSpPr>
            <p:nvPr/>
          </p:nvGrpSpPr>
          <p:grpSpPr bwMode="auto">
            <a:xfrm>
              <a:off x="240" y="144"/>
              <a:ext cx="2544" cy="1696"/>
              <a:chOff x="240" y="0"/>
              <a:chExt cx="2544" cy="1696"/>
            </a:xfrm>
          </p:grpSpPr>
          <p:pic>
            <p:nvPicPr>
              <p:cNvPr id="11267" name="Picture 3" descr="H6JXM20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0" y="0"/>
                <a:ext cx="2544" cy="1696"/>
              </a:xfrm>
              <a:prstGeom prst="rect">
                <a:avLst/>
              </a:prstGeom>
              <a:noFill/>
            </p:spPr>
          </p:pic>
          <p:sp>
            <p:nvSpPr>
              <p:cNvPr id="11268" name="Line 4"/>
              <p:cNvSpPr>
                <a:spLocks noChangeShapeType="1"/>
              </p:cNvSpPr>
              <p:nvPr/>
            </p:nvSpPr>
            <p:spPr bwMode="auto">
              <a:xfrm>
                <a:off x="495" y="1358"/>
                <a:ext cx="1025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1269" name="Object 5"/>
              <p:cNvGraphicFramePr>
                <a:graphicFrameLocks noChangeAspect="1"/>
              </p:cNvGraphicFramePr>
              <p:nvPr/>
            </p:nvGraphicFramePr>
            <p:xfrm>
              <a:off x="1248" y="288"/>
              <a:ext cx="480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18" name="Equation" r:id="rId4" imgW="482400" imgH="241200" progId="">
                      <p:embed/>
                    </p:oleObj>
                  </mc:Choice>
                  <mc:Fallback>
                    <p:oleObj name="Equation" r:id="rId4" imgW="482400" imgH="241200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48" y="288"/>
                            <a:ext cx="480" cy="2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0" name="Object 6"/>
              <p:cNvGraphicFramePr>
                <a:graphicFrameLocks noChangeAspect="1"/>
              </p:cNvGraphicFramePr>
              <p:nvPr/>
            </p:nvGraphicFramePr>
            <p:xfrm>
              <a:off x="2068" y="883"/>
              <a:ext cx="568" cy="2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19" name="Equation" r:id="rId6" imgW="571320" imgH="203040" progId="">
                      <p:embed/>
                    </p:oleObj>
                  </mc:Choice>
                  <mc:Fallback>
                    <p:oleObj name="Equation" r:id="rId6" imgW="571320" imgH="203040" progId="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8" y="883"/>
                            <a:ext cx="568" cy="20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783" y="1120"/>
              <a:ext cx="1117" cy="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90" name="Object 26"/>
            <p:cNvGraphicFramePr>
              <a:graphicFrameLocks noChangeAspect="1"/>
            </p:cNvGraphicFramePr>
            <p:nvPr/>
          </p:nvGraphicFramePr>
          <p:xfrm>
            <a:off x="1248" y="1264"/>
            <a:ext cx="25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0" name="Equation" r:id="rId8" imgW="203040" imgH="203040" progId="">
                    <p:embed/>
                  </p:oleObj>
                </mc:Choice>
                <mc:Fallback>
                  <p:oleObj name="Equation" r:id="rId8" imgW="203040" imgH="203040" progId="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264"/>
                          <a:ext cx="256" cy="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 flipV="1">
              <a:off x="1392" y="1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 flipV="1">
              <a:off x="1392" y="942"/>
              <a:ext cx="0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94" name="Object 30"/>
            <p:cNvGraphicFramePr>
              <a:graphicFrameLocks noChangeAspect="1"/>
            </p:cNvGraphicFramePr>
            <p:nvPr/>
          </p:nvGraphicFramePr>
          <p:xfrm>
            <a:off x="336" y="1696"/>
            <a:ext cx="672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1" name="Equation" r:id="rId10" imgW="482400" imgH="241200" progId="">
                    <p:embed/>
                  </p:oleObj>
                </mc:Choice>
                <mc:Fallback>
                  <p:oleObj name="Equation" r:id="rId10" imgW="482400" imgH="241200" progId="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1696"/>
                          <a:ext cx="672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5" name="Object 31"/>
            <p:cNvGraphicFramePr>
              <a:graphicFrameLocks noChangeAspect="1"/>
            </p:cNvGraphicFramePr>
            <p:nvPr/>
          </p:nvGraphicFramePr>
          <p:xfrm>
            <a:off x="336" y="2089"/>
            <a:ext cx="601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2" name="Equation" r:id="rId12" imgW="431640" imgH="228600" progId="">
                    <p:embed/>
                  </p:oleObj>
                </mc:Choice>
                <mc:Fallback>
                  <p:oleObj name="Equation" r:id="rId12" imgW="431640" imgH="228600" progId="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2089"/>
                          <a:ext cx="601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6" name="Object 32"/>
            <p:cNvGraphicFramePr>
              <a:graphicFrameLocks noChangeAspect="1"/>
            </p:cNvGraphicFramePr>
            <p:nvPr/>
          </p:nvGraphicFramePr>
          <p:xfrm>
            <a:off x="1364" y="1749"/>
            <a:ext cx="796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3" name="Equation" r:id="rId14" imgW="571320" imgH="203040" progId="">
                    <p:embed/>
                  </p:oleObj>
                </mc:Choice>
                <mc:Fallback>
                  <p:oleObj name="Equation" r:id="rId14" imgW="571320" imgH="203040" progId="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4" y="1749"/>
                          <a:ext cx="796" cy="2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7" name="Object 33"/>
            <p:cNvGraphicFramePr>
              <a:graphicFrameLocks noChangeAspect="1"/>
            </p:cNvGraphicFramePr>
            <p:nvPr/>
          </p:nvGraphicFramePr>
          <p:xfrm>
            <a:off x="1335" y="2128"/>
            <a:ext cx="814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4" name="Equation" r:id="rId16" imgW="583920" imgH="203040" progId="">
                    <p:embed/>
                  </p:oleObj>
                </mc:Choice>
                <mc:Fallback>
                  <p:oleObj name="Equation" r:id="rId16" imgW="583920" imgH="203040" progId="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5" y="2128"/>
                          <a:ext cx="814" cy="2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5029200" y="990600"/>
          <a:ext cx="25146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18" imgW="1091880" imgH="330120" progId="">
                  <p:embed/>
                </p:oleObj>
              </mc:Choice>
              <mc:Fallback>
                <p:oleObj name="Equation" r:id="rId18" imgW="1091880" imgH="33012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990600"/>
                        <a:ext cx="251460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0" name="AutoShape 36"/>
          <p:cNvSpPr>
            <a:spLocks/>
          </p:cNvSpPr>
          <p:nvPr/>
        </p:nvSpPr>
        <p:spPr bwMode="auto">
          <a:xfrm rot="16200000">
            <a:off x="6096000" y="1066800"/>
            <a:ext cx="304800" cy="1524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165725" y="2020888"/>
            <a:ext cx="201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length of strip</a:t>
            </a: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7254875" y="1600200"/>
            <a:ext cx="0" cy="1066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6257925" y="2667000"/>
            <a:ext cx="189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width of strip</a:t>
            </a:r>
          </a:p>
        </p:txBody>
      </p:sp>
      <p:graphicFrame>
        <p:nvGraphicFramePr>
          <p:cNvPr id="11304" name="Object 40"/>
          <p:cNvGraphicFramePr>
            <a:graphicFrameLocks noChangeAspect="1"/>
          </p:cNvGraphicFramePr>
          <p:nvPr/>
        </p:nvGraphicFramePr>
        <p:xfrm>
          <a:off x="5181600" y="3581400"/>
          <a:ext cx="25146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20" imgW="1091880" imgH="482400" progId="">
                  <p:embed/>
                </p:oleObj>
              </mc:Choice>
              <mc:Fallback>
                <p:oleObj name="Equation" r:id="rId20" imgW="1091880" imgH="48240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581400"/>
                        <a:ext cx="25146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5" name="Object 41"/>
          <p:cNvGraphicFramePr>
            <a:graphicFrameLocks noChangeAspect="1"/>
          </p:cNvGraphicFramePr>
          <p:nvPr/>
        </p:nvGraphicFramePr>
        <p:xfrm>
          <a:off x="5340350" y="5029200"/>
          <a:ext cx="1285875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22" imgW="558720" imgH="393480" progId="">
                  <p:embed/>
                </p:oleObj>
              </mc:Choice>
              <mc:Fallback>
                <p:oleObj name="Equation" r:id="rId22" imgW="558720" imgH="39348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5029200"/>
                        <a:ext cx="1285875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6" name="Object 42"/>
          <p:cNvGraphicFramePr>
            <a:graphicFrameLocks noChangeAspect="1"/>
          </p:cNvGraphicFramePr>
          <p:nvPr/>
        </p:nvGraphicFramePr>
        <p:xfrm>
          <a:off x="6783387" y="5029200"/>
          <a:ext cx="760413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24" imgW="330120" imgH="393480" progId="">
                  <p:embed/>
                </p:oleObj>
              </mc:Choice>
              <mc:Fallback>
                <p:oleObj name="Equation" r:id="rId24" imgW="330120" imgH="39348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3387" y="5029200"/>
                        <a:ext cx="760413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0" grpId="0" animBg="1"/>
      <p:bldP spid="11301" grpId="0" autoUpdateAnimBg="0"/>
      <p:bldP spid="11302" grpId="0" animBg="1"/>
      <p:bldP spid="1130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715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Sometimes, it’s easier to express x as a function of </a:t>
            </a:r>
            <a:r>
              <a:rPr lang="en-US" dirty="0" smtClean="0">
                <a:latin typeface="Times New Roman" pitchFamily="18" charset="0"/>
              </a:rPr>
              <a:t>y.</a:t>
            </a:r>
            <a:endParaRPr lang="en-US" dirty="0">
              <a:latin typeface="Times New Roman" pitchFamily="18" charset="0"/>
            </a:endParaRPr>
          </a:p>
          <a:p>
            <a:pPr lvl="0">
              <a:defRPr/>
            </a:pPr>
            <a:r>
              <a:rPr lang="en-US" dirty="0" smtClean="0"/>
              <a:t>Must know which function on the right!!</a:t>
            </a:r>
          </a:p>
          <a:p>
            <a:pPr lvl="0">
              <a:defRPr/>
            </a:pPr>
            <a:r>
              <a:rPr lang="en-US" dirty="0" smtClean="0"/>
              <a:t>Every thing must be written in terms of y</a:t>
            </a:r>
          </a:p>
          <a:p>
            <a:endParaRPr lang="en-US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</a:t>
            </a:r>
          </a:p>
        </p:txBody>
      </p:sp>
      <p:pic>
        <p:nvPicPr>
          <p:cNvPr id="5127" name="Picture 7" descr="math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438400"/>
            <a:ext cx="4038600" cy="2674469"/>
          </a:xfrm>
          <a:prstGeom prst="rect">
            <a:avLst/>
          </a:prstGeom>
          <a:noFill/>
        </p:spPr>
      </p:pic>
      <p:graphicFrame>
        <p:nvGraphicFramePr>
          <p:cNvPr id="4" name="Object 8"/>
          <p:cNvGraphicFramePr>
            <a:graphicFrameLocks noGrp="1" noChangeAspect="1"/>
          </p:cNvGraphicFramePr>
          <p:nvPr>
            <p:ph type="title"/>
          </p:nvPr>
        </p:nvGraphicFramePr>
        <p:xfrm>
          <a:off x="1219200" y="5033963"/>
          <a:ext cx="50292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4" imgW="1434960" imgH="330120" progId="Equation.3">
                  <p:embed/>
                </p:oleObj>
              </mc:Choice>
              <mc:Fallback>
                <p:oleObj name="Equation" r:id="rId4" imgW="1434960" imgH="33012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33963"/>
                        <a:ext cx="5029200" cy="115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228600" y="4191000"/>
            <a:ext cx="82296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477000" y="3840540"/>
            <a:ext cx="243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Horizontal representative rectangle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horizontal strip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352800" y="3887712"/>
            <a:ext cx="3124200" cy="838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351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7.2</dc:title>
  <dc:subject>Areas in the Plane</dc:subject>
  <dc:creator>Gregory Kelly</dc:creator>
  <cp:lastModifiedBy>pqchau</cp:lastModifiedBy>
  <cp:revision>28</cp:revision>
  <dcterms:created xsi:type="dcterms:W3CDTF">2002-12-03T16:28:36Z</dcterms:created>
  <dcterms:modified xsi:type="dcterms:W3CDTF">2013-02-26T01:46:13Z</dcterms:modified>
</cp:coreProperties>
</file>