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68" r:id="rId3"/>
    <p:sldId id="265" r:id="rId4"/>
    <p:sldId id="266" r:id="rId5"/>
    <p:sldId id="276" r:id="rId6"/>
    <p:sldId id="264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996633"/>
    <a:srgbClr val="FFFFCC"/>
    <a:srgbClr val="CCECFF"/>
    <a:srgbClr val="B8BBA9"/>
    <a:srgbClr val="00CC99"/>
    <a:srgbClr val="FFE1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2190" autoAdjust="0"/>
  </p:normalViewPr>
  <p:slideViewPr>
    <p:cSldViewPr>
      <p:cViewPr>
        <p:scale>
          <a:sx n="66" d="100"/>
          <a:sy n="66" d="100"/>
        </p:scale>
        <p:origin x="-1570" y="-3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1.wmf"/><Relationship Id="rId2" Type="http://schemas.openxmlformats.org/officeDocument/2006/relationships/image" Target="../media/image19.wmf"/><Relationship Id="rId1" Type="http://schemas.openxmlformats.org/officeDocument/2006/relationships/image" Target="../media/image17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3.wmf"/><Relationship Id="rId7" Type="http://schemas.openxmlformats.org/officeDocument/2006/relationships/image" Target="../media/image34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5395C10-AA54-4DF8-86FC-7E551273E3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B269B-706B-4B0C-A17B-9D6F43593AE3}" type="slidenum">
              <a:rPr lang="en-US"/>
              <a:pPr/>
              <a:t>2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FE132-BFFC-4B0A-BD5C-42C9A4271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0877C-B8D5-47C5-B346-C7797EA112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D83EA-4C82-416E-B038-F3D2BFFA7D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D28717-8D88-4F10-BE70-8CCE6F7259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28B3-BE0B-4A45-8C72-A0CEF57498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0E125-0A8A-419D-BAF9-A7D25B607C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B1ED6-275A-43A5-BDD9-1FE1B2829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85C8A-2A7D-4438-807E-1849E6040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18F93-09C3-446F-B84A-038BC02C0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A285F-9831-4D1B-BF55-CF8E19B315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15049-5149-4B8C-A801-4E1A34853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63CBF-0943-434B-A29A-D7A384CADA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22CAE82-F969-434B-BA74-797D17E3DB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5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16.wmf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3" Type="http://schemas.openxmlformats.org/officeDocument/2006/relationships/image" Target="../media/image16.wmf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37.jpeg"/><Relationship Id="rId3" Type="http://schemas.openxmlformats.org/officeDocument/2006/relationships/image" Target="../media/image36.wmf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157011" y="1905000"/>
            <a:ext cx="66980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7.3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Volume: The Shell Method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71" name="Group 87"/>
          <p:cNvGrpSpPr>
            <a:grpSpLocks/>
          </p:cNvGrpSpPr>
          <p:nvPr/>
        </p:nvGrpSpPr>
        <p:grpSpPr bwMode="auto">
          <a:xfrm>
            <a:off x="4038600" y="1128712"/>
            <a:ext cx="4648200" cy="1614488"/>
            <a:chOff x="2544" y="288"/>
            <a:chExt cx="2928" cy="1017"/>
          </a:xfrm>
        </p:grpSpPr>
        <p:sp>
          <p:nvSpPr>
            <p:cNvPr id="16467" name="Text Box 83"/>
            <p:cNvSpPr txBox="1">
              <a:spLocks noChangeArrowheads="1"/>
            </p:cNvSpPr>
            <p:nvPr/>
          </p:nvSpPr>
          <p:spPr bwMode="auto">
            <a:xfrm>
              <a:off x="2544" y="288"/>
              <a:ext cx="2928" cy="1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Find the volume of the region bounded by                  ,           , and             revolved about the </a:t>
              </a:r>
              <a:r>
                <a:rPr lang="en-US" sz="2800" i="1" dirty="0">
                  <a:latin typeface="Times New Roman" pitchFamily="18" charset="0"/>
                </a:rPr>
                <a:t>y</a:t>
              </a:r>
              <a:r>
                <a:rPr lang="en-US" dirty="0"/>
                <a:t>-axis.</a:t>
              </a:r>
            </a:p>
          </p:txBody>
        </p:sp>
        <p:graphicFrame>
          <p:nvGraphicFramePr>
            <p:cNvPr id="16468" name="Object 84"/>
            <p:cNvGraphicFramePr>
              <a:graphicFrameLocks noChangeAspect="1"/>
            </p:cNvGraphicFramePr>
            <p:nvPr/>
          </p:nvGraphicFramePr>
          <p:xfrm>
            <a:off x="3648" y="480"/>
            <a:ext cx="912" cy="342"/>
          </p:xfrm>
          <a:graphic>
            <a:graphicData uri="http://schemas.openxmlformats.org/presentationml/2006/ole">
              <p:oleObj spid="_x0000_s16468" name="Equation" r:id="rId4" imgW="609480" imgH="228600" progId="">
                <p:embed/>
              </p:oleObj>
            </a:graphicData>
          </a:graphic>
        </p:graphicFrame>
        <p:graphicFrame>
          <p:nvGraphicFramePr>
            <p:cNvPr id="16469" name="Object 85"/>
            <p:cNvGraphicFramePr>
              <a:graphicFrameLocks noChangeAspect="1"/>
            </p:cNvGraphicFramePr>
            <p:nvPr/>
          </p:nvGraphicFramePr>
          <p:xfrm>
            <a:off x="4656" y="528"/>
            <a:ext cx="532" cy="266"/>
          </p:xfrm>
          <a:graphic>
            <a:graphicData uri="http://schemas.openxmlformats.org/presentationml/2006/ole">
              <p:oleObj spid="_x0000_s16469" name="Equation" r:id="rId5" imgW="355320" imgH="177480" progId="">
                <p:embed/>
              </p:oleObj>
            </a:graphicData>
          </a:graphic>
        </p:graphicFrame>
        <p:graphicFrame>
          <p:nvGraphicFramePr>
            <p:cNvPr id="16470" name="Object 86"/>
            <p:cNvGraphicFramePr>
              <a:graphicFrameLocks noChangeAspect="1"/>
            </p:cNvGraphicFramePr>
            <p:nvPr/>
          </p:nvGraphicFramePr>
          <p:xfrm>
            <a:off x="2976" y="800"/>
            <a:ext cx="532" cy="304"/>
          </p:xfrm>
          <a:graphic>
            <a:graphicData uri="http://schemas.openxmlformats.org/presentationml/2006/ole">
              <p:oleObj spid="_x0000_s16470" name="Equation" r:id="rId6" imgW="355320" imgH="203040" progId="">
                <p:embed/>
              </p:oleObj>
            </a:graphicData>
          </a:graphic>
        </p:graphicFrame>
      </p:grpSp>
      <p:sp>
        <p:nvSpPr>
          <p:cNvPr id="16386" name="Freeform 2"/>
          <p:cNvSpPr>
            <a:spLocks/>
          </p:cNvSpPr>
          <p:nvPr/>
        </p:nvSpPr>
        <p:spPr bwMode="auto">
          <a:xfrm>
            <a:off x="1674813" y="403225"/>
            <a:ext cx="919162" cy="2286000"/>
          </a:xfrm>
          <a:custGeom>
            <a:avLst/>
            <a:gdLst/>
            <a:ahLst/>
            <a:cxnLst>
              <a:cxn ang="0">
                <a:pos x="0" y="1153"/>
              </a:cxn>
              <a:cxn ang="0">
                <a:pos x="81" y="1131"/>
              </a:cxn>
              <a:cxn ang="0">
                <a:pos x="109" y="1114"/>
              </a:cxn>
              <a:cxn ang="0">
                <a:pos x="141" y="1090"/>
              </a:cxn>
              <a:cxn ang="0">
                <a:pos x="169" y="1057"/>
              </a:cxn>
              <a:cxn ang="0">
                <a:pos x="198" y="1018"/>
              </a:cxn>
              <a:cxn ang="0">
                <a:pos x="246" y="948"/>
              </a:cxn>
              <a:cxn ang="0">
                <a:pos x="289" y="865"/>
              </a:cxn>
              <a:cxn ang="0">
                <a:pos x="331" y="778"/>
              </a:cxn>
              <a:cxn ang="0">
                <a:pos x="370" y="688"/>
              </a:cxn>
              <a:cxn ang="0">
                <a:pos x="400" y="610"/>
              </a:cxn>
              <a:cxn ang="0">
                <a:pos x="430" y="517"/>
              </a:cxn>
              <a:cxn ang="0">
                <a:pos x="454" y="441"/>
              </a:cxn>
              <a:cxn ang="0">
                <a:pos x="487" y="336"/>
              </a:cxn>
              <a:cxn ang="0">
                <a:pos x="513" y="246"/>
              </a:cxn>
              <a:cxn ang="0">
                <a:pos x="535" y="166"/>
              </a:cxn>
              <a:cxn ang="0">
                <a:pos x="552" y="93"/>
              </a:cxn>
              <a:cxn ang="0">
                <a:pos x="562" y="57"/>
              </a:cxn>
              <a:cxn ang="0">
                <a:pos x="577" y="4"/>
              </a:cxn>
              <a:cxn ang="0">
                <a:pos x="577" y="133"/>
              </a:cxn>
              <a:cxn ang="0">
                <a:pos x="577" y="304"/>
              </a:cxn>
              <a:cxn ang="0">
                <a:pos x="577" y="478"/>
              </a:cxn>
              <a:cxn ang="0">
                <a:pos x="577" y="544"/>
              </a:cxn>
              <a:cxn ang="0">
                <a:pos x="577" y="634"/>
              </a:cxn>
              <a:cxn ang="0">
                <a:pos x="576" y="726"/>
              </a:cxn>
              <a:cxn ang="0">
                <a:pos x="577" y="985"/>
              </a:cxn>
              <a:cxn ang="0">
                <a:pos x="576" y="1419"/>
              </a:cxn>
              <a:cxn ang="0">
                <a:pos x="540" y="1438"/>
              </a:cxn>
              <a:cxn ang="0">
                <a:pos x="339" y="1438"/>
              </a:cxn>
              <a:cxn ang="0">
                <a:pos x="0" y="1438"/>
              </a:cxn>
              <a:cxn ang="0">
                <a:pos x="1" y="1290"/>
              </a:cxn>
              <a:cxn ang="0">
                <a:pos x="1" y="1197"/>
              </a:cxn>
              <a:cxn ang="0">
                <a:pos x="0" y="1153"/>
              </a:cxn>
            </a:cxnLst>
            <a:rect l="0" t="0" r="r" b="b"/>
            <a:pathLst>
              <a:path w="579" h="1440">
                <a:moveTo>
                  <a:pt x="0" y="1153"/>
                </a:moveTo>
                <a:cubicBezTo>
                  <a:pt x="42" y="1147"/>
                  <a:pt x="39" y="1149"/>
                  <a:pt x="81" y="1131"/>
                </a:cubicBezTo>
                <a:cubicBezTo>
                  <a:pt x="96" y="1123"/>
                  <a:pt x="93" y="1119"/>
                  <a:pt x="109" y="1114"/>
                </a:cubicBezTo>
                <a:cubicBezTo>
                  <a:pt x="136" y="1094"/>
                  <a:pt x="124" y="1102"/>
                  <a:pt x="141" y="1090"/>
                </a:cubicBezTo>
                <a:cubicBezTo>
                  <a:pt x="151" y="1075"/>
                  <a:pt x="155" y="1068"/>
                  <a:pt x="169" y="1057"/>
                </a:cubicBezTo>
                <a:cubicBezTo>
                  <a:pt x="175" y="1053"/>
                  <a:pt x="198" y="1018"/>
                  <a:pt x="198" y="1018"/>
                </a:cubicBezTo>
                <a:cubicBezTo>
                  <a:pt x="216" y="990"/>
                  <a:pt x="217" y="988"/>
                  <a:pt x="246" y="948"/>
                </a:cubicBezTo>
                <a:cubicBezTo>
                  <a:pt x="263" y="922"/>
                  <a:pt x="279" y="894"/>
                  <a:pt x="289" y="865"/>
                </a:cubicBezTo>
                <a:cubicBezTo>
                  <a:pt x="299" y="835"/>
                  <a:pt x="317" y="806"/>
                  <a:pt x="331" y="778"/>
                </a:cubicBezTo>
                <a:cubicBezTo>
                  <a:pt x="340" y="760"/>
                  <a:pt x="352" y="727"/>
                  <a:pt x="370" y="688"/>
                </a:cubicBezTo>
                <a:cubicBezTo>
                  <a:pt x="385" y="646"/>
                  <a:pt x="384" y="631"/>
                  <a:pt x="400" y="610"/>
                </a:cubicBezTo>
                <a:cubicBezTo>
                  <a:pt x="411" y="570"/>
                  <a:pt x="418" y="558"/>
                  <a:pt x="430" y="517"/>
                </a:cubicBezTo>
                <a:cubicBezTo>
                  <a:pt x="437" y="492"/>
                  <a:pt x="448" y="467"/>
                  <a:pt x="454" y="441"/>
                </a:cubicBezTo>
                <a:cubicBezTo>
                  <a:pt x="462" y="409"/>
                  <a:pt x="472" y="382"/>
                  <a:pt x="487" y="336"/>
                </a:cubicBezTo>
                <a:cubicBezTo>
                  <a:pt x="489" y="330"/>
                  <a:pt x="511" y="252"/>
                  <a:pt x="513" y="246"/>
                </a:cubicBezTo>
                <a:cubicBezTo>
                  <a:pt x="532" y="177"/>
                  <a:pt x="525" y="201"/>
                  <a:pt x="535" y="166"/>
                </a:cubicBezTo>
                <a:cubicBezTo>
                  <a:pt x="549" y="115"/>
                  <a:pt x="543" y="132"/>
                  <a:pt x="552" y="93"/>
                </a:cubicBezTo>
                <a:cubicBezTo>
                  <a:pt x="553" y="86"/>
                  <a:pt x="558" y="73"/>
                  <a:pt x="562" y="57"/>
                </a:cubicBezTo>
                <a:cubicBezTo>
                  <a:pt x="568" y="33"/>
                  <a:pt x="577" y="0"/>
                  <a:pt x="577" y="4"/>
                </a:cubicBezTo>
                <a:cubicBezTo>
                  <a:pt x="577" y="81"/>
                  <a:pt x="577" y="106"/>
                  <a:pt x="577" y="133"/>
                </a:cubicBezTo>
                <a:cubicBezTo>
                  <a:pt x="576" y="217"/>
                  <a:pt x="577" y="106"/>
                  <a:pt x="577" y="304"/>
                </a:cubicBezTo>
                <a:cubicBezTo>
                  <a:pt x="576" y="356"/>
                  <a:pt x="577" y="405"/>
                  <a:pt x="577" y="478"/>
                </a:cubicBezTo>
                <a:cubicBezTo>
                  <a:pt x="576" y="492"/>
                  <a:pt x="577" y="544"/>
                  <a:pt x="577" y="544"/>
                </a:cubicBezTo>
                <a:cubicBezTo>
                  <a:pt x="577" y="582"/>
                  <a:pt x="577" y="597"/>
                  <a:pt x="577" y="634"/>
                </a:cubicBezTo>
                <a:cubicBezTo>
                  <a:pt x="576" y="667"/>
                  <a:pt x="576" y="668"/>
                  <a:pt x="576" y="726"/>
                </a:cubicBezTo>
                <a:cubicBezTo>
                  <a:pt x="576" y="784"/>
                  <a:pt x="577" y="870"/>
                  <a:pt x="577" y="985"/>
                </a:cubicBezTo>
                <a:cubicBezTo>
                  <a:pt x="577" y="1082"/>
                  <a:pt x="579" y="1300"/>
                  <a:pt x="576" y="1419"/>
                </a:cubicBezTo>
                <a:cubicBezTo>
                  <a:pt x="574" y="1440"/>
                  <a:pt x="565" y="1440"/>
                  <a:pt x="540" y="1438"/>
                </a:cubicBezTo>
                <a:cubicBezTo>
                  <a:pt x="482" y="1436"/>
                  <a:pt x="398" y="1440"/>
                  <a:pt x="339" y="1438"/>
                </a:cubicBezTo>
                <a:cubicBezTo>
                  <a:pt x="217" y="1440"/>
                  <a:pt x="121" y="1440"/>
                  <a:pt x="0" y="1438"/>
                </a:cubicBezTo>
                <a:cubicBezTo>
                  <a:pt x="3" y="1385"/>
                  <a:pt x="3" y="1357"/>
                  <a:pt x="1" y="1290"/>
                </a:cubicBezTo>
                <a:cubicBezTo>
                  <a:pt x="0" y="1263"/>
                  <a:pt x="1" y="1231"/>
                  <a:pt x="1" y="1197"/>
                </a:cubicBezTo>
                <a:cubicBezTo>
                  <a:pt x="2" y="1187"/>
                  <a:pt x="10" y="1158"/>
                  <a:pt x="0" y="1153"/>
                </a:cubicBezTo>
                <a:close/>
              </a:path>
            </a:pathLst>
          </a:custGeom>
          <a:solidFill>
            <a:srgbClr val="FFFFC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6387" name="Picture 3" descr="H6W61P0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27000"/>
            <a:ext cx="4267200" cy="2844800"/>
          </a:xfrm>
          <a:prstGeom prst="rect">
            <a:avLst/>
          </a:prstGeom>
          <a:noFill/>
        </p:spPr>
      </p:pic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1676400" y="83820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1676400" y="251460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434" name="Object 50"/>
          <p:cNvGraphicFramePr>
            <a:graphicFrameLocks noChangeAspect="1"/>
          </p:cNvGraphicFramePr>
          <p:nvPr/>
        </p:nvGraphicFramePr>
        <p:xfrm>
          <a:off x="2590800" y="1447800"/>
          <a:ext cx="1143000" cy="428625"/>
        </p:xfrm>
        <a:graphic>
          <a:graphicData uri="http://schemas.openxmlformats.org/presentationml/2006/ole">
            <p:oleObj spid="_x0000_s16434" name="Equation" r:id="rId8" imgW="609480" imgH="228600" progId="">
              <p:embed/>
            </p:oleObj>
          </a:graphicData>
        </a:graphic>
      </p:graphicFrame>
      <p:sp>
        <p:nvSpPr>
          <p:cNvPr id="16435" name="Freeform 51"/>
          <p:cNvSpPr>
            <a:spLocks/>
          </p:cNvSpPr>
          <p:nvPr/>
        </p:nvSpPr>
        <p:spPr bwMode="auto">
          <a:xfrm>
            <a:off x="2590800" y="409575"/>
            <a:ext cx="1588" cy="2279650"/>
          </a:xfrm>
          <a:custGeom>
            <a:avLst/>
            <a:gdLst/>
            <a:ahLst/>
            <a:cxnLst>
              <a:cxn ang="0">
                <a:pos x="0" y="1436"/>
              </a:cxn>
              <a:cxn ang="0">
                <a:pos x="0" y="0"/>
              </a:cxn>
            </a:cxnLst>
            <a:rect l="0" t="0" r="r" b="b"/>
            <a:pathLst>
              <a:path w="1" h="1436">
                <a:moveTo>
                  <a:pt x="0" y="143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506413" y="3087688"/>
            <a:ext cx="8027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 can use the washer method if we split it into two parts:</a:t>
            </a:r>
          </a:p>
        </p:txBody>
      </p:sp>
      <p:sp>
        <p:nvSpPr>
          <p:cNvPr id="16442" name="Freeform 58"/>
          <p:cNvSpPr>
            <a:spLocks/>
          </p:cNvSpPr>
          <p:nvPr/>
        </p:nvSpPr>
        <p:spPr bwMode="auto">
          <a:xfrm>
            <a:off x="1676400" y="2233613"/>
            <a:ext cx="90963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3" y="0"/>
              </a:cxn>
            </a:cxnLst>
            <a:rect l="0" t="0" r="r" b="b"/>
            <a:pathLst>
              <a:path w="573" h="1">
                <a:moveTo>
                  <a:pt x="0" y="0"/>
                </a:moveTo>
                <a:lnTo>
                  <a:pt x="573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4" name="Freeform 60"/>
          <p:cNvSpPr>
            <a:spLocks/>
          </p:cNvSpPr>
          <p:nvPr/>
        </p:nvSpPr>
        <p:spPr bwMode="auto">
          <a:xfrm>
            <a:off x="2014538" y="1981200"/>
            <a:ext cx="57626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3" y="1"/>
              </a:cxn>
            </a:cxnLst>
            <a:rect l="0" t="0" r="r" b="b"/>
            <a:pathLst>
              <a:path w="363" h="1">
                <a:moveTo>
                  <a:pt x="0" y="0"/>
                </a:moveTo>
                <a:lnTo>
                  <a:pt x="363" y="1"/>
                </a:lnTo>
              </a:path>
            </a:pathLst>
          </a:custGeom>
          <a:noFill/>
          <a:ln w="25400">
            <a:solidFill>
              <a:srgbClr val="00CC99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445" name="Object 61"/>
          <p:cNvGraphicFramePr>
            <a:graphicFrameLocks noChangeAspect="1"/>
          </p:cNvGraphicFramePr>
          <p:nvPr/>
        </p:nvGraphicFramePr>
        <p:xfrm>
          <a:off x="533400" y="4343400"/>
          <a:ext cx="3352800" cy="615950"/>
        </p:xfrm>
        <a:graphic>
          <a:graphicData uri="http://schemas.openxmlformats.org/presentationml/2006/ole">
            <p:oleObj spid="_x0000_s16445" name="Equation" r:id="rId9" imgW="1866600" imgH="342720" progId="">
              <p:embed/>
            </p:oleObj>
          </a:graphicData>
        </a:graphic>
      </p:graphicFrame>
      <p:graphicFrame>
        <p:nvGraphicFramePr>
          <p:cNvPr id="16446" name="Object 62"/>
          <p:cNvGraphicFramePr>
            <a:graphicFrameLocks noChangeAspect="1"/>
          </p:cNvGraphicFramePr>
          <p:nvPr/>
        </p:nvGraphicFramePr>
        <p:xfrm>
          <a:off x="603250" y="3683000"/>
          <a:ext cx="1073150" cy="411163"/>
        </p:xfrm>
        <a:graphic>
          <a:graphicData uri="http://schemas.openxmlformats.org/presentationml/2006/ole">
            <p:oleObj spid="_x0000_s16446" name="Equation" r:id="rId10" imgW="596880" imgH="228600" progId="">
              <p:embed/>
            </p:oleObj>
          </a:graphicData>
        </a:graphic>
      </p:graphicFrame>
      <p:graphicFrame>
        <p:nvGraphicFramePr>
          <p:cNvPr id="16447" name="Object 63"/>
          <p:cNvGraphicFramePr>
            <a:graphicFrameLocks noChangeAspect="1"/>
          </p:cNvGraphicFramePr>
          <p:nvPr/>
        </p:nvGraphicFramePr>
        <p:xfrm>
          <a:off x="2146300" y="3635375"/>
          <a:ext cx="1187450" cy="457200"/>
        </p:xfrm>
        <a:graphic>
          <a:graphicData uri="http://schemas.openxmlformats.org/presentationml/2006/ole">
            <p:oleObj spid="_x0000_s16447" name="Equation" r:id="rId11" imgW="660240" imgH="253800" progId="">
              <p:embed/>
            </p:oleObj>
          </a:graphicData>
        </a:graphic>
      </p:graphicFrame>
      <p:sp>
        <p:nvSpPr>
          <p:cNvPr id="16448" name="Line 64"/>
          <p:cNvSpPr>
            <a:spLocks noChangeShapeType="1"/>
          </p:cNvSpPr>
          <p:nvPr/>
        </p:nvSpPr>
        <p:spPr bwMode="auto">
          <a:xfrm flipV="1">
            <a:off x="1066800" y="48768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9" name="AutoShape 65"/>
          <p:cNvSpPr>
            <a:spLocks/>
          </p:cNvSpPr>
          <p:nvPr/>
        </p:nvSpPr>
        <p:spPr bwMode="auto">
          <a:xfrm rot="16200000">
            <a:off x="1866900" y="461010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 flipV="1">
            <a:off x="2667000" y="4876800"/>
            <a:ext cx="0" cy="914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1" name="AutoShape 67"/>
          <p:cNvSpPr>
            <a:spLocks/>
          </p:cNvSpPr>
          <p:nvPr/>
        </p:nvSpPr>
        <p:spPr bwMode="auto">
          <a:xfrm rot="16200000">
            <a:off x="3352800" y="4572000"/>
            <a:ext cx="152400" cy="762000"/>
          </a:xfrm>
          <a:prstGeom prst="leftBrace">
            <a:avLst>
              <a:gd name="adj1" fmla="val 41667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685800" y="5226050"/>
            <a:ext cx="80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outer</a:t>
            </a:r>
          </a:p>
          <a:p>
            <a:r>
              <a:rPr lang="en-US" sz="1800">
                <a:solidFill>
                  <a:schemeClr val="accent2"/>
                </a:solidFill>
              </a:rPr>
              <a:t>radius</a:t>
            </a:r>
          </a:p>
        </p:txBody>
      </p:sp>
      <p:sp>
        <p:nvSpPr>
          <p:cNvPr id="16453" name="Text Box 69"/>
          <p:cNvSpPr txBox="1">
            <a:spLocks noChangeArrowheads="1"/>
          </p:cNvSpPr>
          <p:nvPr/>
        </p:nvSpPr>
        <p:spPr bwMode="auto">
          <a:xfrm>
            <a:off x="1600200" y="5073650"/>
            <a:ext cx="80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inner</a:t>
            </a:r>
          </a:p>
          <a:p>
            <a:r>
              <a:rPr lang="en-US" sz="1800">
                <a:solidFill>
                  <a:schemeClr val="accent2"/>
                </a:solidFill>
              </a:rPr>
              <a:t>radius</a:t>
            </a:r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2063750" y="5715000"/>
            <a:ext cx="113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</a:rPr>
              <a:t>thickness</a:t>
            </a:r>
          </a:p>
          <a:p>
            <a:pPr algn="ctr"/>
            <a:r>
              <a:rPr lang="en-US" sz="1800">
                <a:solidFill>
                  <a:schemeClr val="accent2"/>
                </a:solidFill>
              </a:rPr>
              <a:t>of slice</a:t>
            </a:r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2971800" y="50292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cylinder</a:t>
            </a:r>
          </a:p>
        </p:txBody>
      </p:sp>
      <p:sp>
        <p:nvSpPr>
          <p:cNvPr id="16474" name="Text Box 90"/>
          <p:cNvSpPr txBox="1">
            <a:spLocks noChangeArrowheads="1"/>
          </p:cNvSpPr>
          <p:nvPr/>
        </p:nvSpPr>
        <p:spPr bwMode="auto">
          <a:xfrm>
            <a:off x="228600" y="5972175"/>
            <a:ext cx="2273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Japanese Spider Crab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Georgia Aquarium, Atlanta</a:t>
            </a: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249546" y="152400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  <p:graphicFrame>
        <p:nvGraphicFramePr>
          <p:cNvPr id="2" name="Object 87"/>
          <p:cNvGraphicFramePr>
            <a:graphicFrameLocks noChangeAspect="1"/>
          </p:cNvGraphicFramePr>
          <p:nvPr/>
        </p:nvGraphicFramePr>
        <p:xfrm>
          <a:off x="4267200" y="3657600"/>
          <a:ext cx="2441575" cy="593725"/>
        </p:xfrm>
        <a:graphic>
          <a:graphicData uri="http://schemas.openxmlformats.org/presentationml/2006/ole">
            <p:oleObj spid="_x0000_s16471" name="Equation" r:id="rId12" imgW="1358640" imgH="330120" progId="">
              <p:embed/>
            </p:oleObj>
          </a:graphicData>
        </a:graphic>
      </p:graphicFrame>
      <p:graphicFrame>
        <p:nvGraphicFramePr>
          <p:cNvPr id="16472" name="Object 88"/>
          <p:cNvGraphicFramePr>
            <a:graphicFrameLocks noChangeAspect="1"/>
          </p:cNvGraphicFramePr>
          <p:nvPr/>
        </p:nvGraphicFramePr>
        <p:xfrm>
          <a:off x="6705600" y="3657600"/>
          <a:ext cx="2212975" cy="593725"/>
        </p:xfrm>
        <a:graphic>
          <a:graphicData uri="http://schemas.openxmlformats.org/presentationml/2006/ole">
            <p:oleObj spid="_x0000_s16472" name="Equation" r:id="rId13" imgW="1231560" imgH="330120" progId="">
              <p:embed/>
            </p:oleObj>
          </a:graphicData>
        </a:graphic>
      </p:graphicFrame>
      <p:graphicFrame>
        <p:nvGraphicFramePr>
          <p:cNvPr id="16473" name="Object 89"/>
          <p:cNvGraphicFramePr>
            <a:graphicFrameLocks noChangeAspect="1"/>
          </p:cNvGraphicFramePr>
          <p:nvPr/>
        </p:nvGraphicFramePr>
        <p:xfrm>
          <a:off x="4267200" y="4267200"/>
          <a:ext cx="2511425" cy="868363"/>
        </p:xfrm>
        <a:graphic>
          <a:graphicData uri="http://schemas.openxmlformats.org/presentationml/2006/ole">
            <p:oleObj spid="_x0000_s16473" name="Equation" r:id="rId14" imgW="1396800" imgH="482400" progId="">
              <p:embed/>
            </p:oleObj>
          </a:graphicData>
        </a:graphic>
      </p:graphicFrame>
      <p:graphicFrame>
        <p:nvGraphicFramePr>
          <p:cNvPr id="3" name="Object 90"/>
          <p:cNvGraphicFramePr>
            <a:graphicFrameLocks noChangeAspect="1"/>
          </p:cNvGraphicFramePr>
          <p:nvPr/>
        </p:nvGraphicFramePr>
        <p:xfrm>
          <a:off x="6721475" y="4343400"/>
          <a:ext cx="2101850" cy="777875"/>
        </p:xfrm>
        <a:graphic>
          <a:graphicData uri="http://schemas.openxmlformats.org/presentationml/2006/ole">
            <p:oleObj spid="_x0000_s16474" name="Equation" r:id="rId15" imgW="1168200" imgH="431640" progId="">
              <p:embed/>
            </p:oleObj>
          </a:graphicData>
        </a:graphic>
      </p:graphicFrame>
      <p:graphicFrame>
        <p:nvGraphicFramePr>
          <p:cNvPr id="16475" name="Object 91"/>
          <p:cNvGraphicFramePr>
            <a:graphicFrameLocks noChangeAspect="1"/>
          </p:cNvGraphicFramePr>
          <p:nvPr/>
        </p:nvGraphicFramePr>
        <p:xfrm>
          <a:off x="4267200" y="5105400"/>
          <a:ext cx="3540125" cy="823913"/>
        </p:xfrm>
        <a:graphic>
          <a:graphicData uri="http://schemas.openxmlformats.org/presentationml/2006/ole">
            <p:oleObj spid="_x0000_s16475" name="Equation" r:id="rId16" imgW="1968480" imgH="457200" progId="">
              <p:embed/>
            </p:oleObj>
          </a:graphicData>
        </a:graphic>
      </p:graphicFrame>
      <p:graphicFrame>
        <p:nvGraphicFramePr>
          <p:cNvPr id="16476" name="Object 92"/>
          <p:cNvGraphicFramePr>
            <a:graphicFrameLocks noChangeAspect="1"/>
          </p:cNvGraphicFramePr>
          <p:nvPr/>
        </p:nvGraphicFramePr>
        <p:xfrm>
          <a:off x="4267200" y="5943600"/>
          <a:ext cx="1508125" cy="709613"/>
        </p:xfrm>
        <a:graphic>
          <a:graphicData uri="http://schemas.openxmlformats.org/presentationml/2006/ole">
            <p:oleObj spid="_x0000_s16476" name="Equation" r:id="rId17" imgW="838080" imgH="393480" progId="">
              <p:embed/>
            </p:oleObj>
          </a:graphicData>
        </a:graphic>
      </p:graphicFrame>
      <p:graphicFrame>
        <p:nvGraphicFramePr>
          <p:cNvPr id="16477" name="Object 93"/>
          <p:cNvGraphicFramePr>
            <a:graphicFrameLocks noChangeAspect="1"/>
          </p:cNvGraphicFramePr>
          <p:nvPr/>
        </p:nvGraphicFramePr>
        <p:xfrm>
          <a:off x="5943600" y="6096000"/>
          <a:ext cx="1187450" cy="320675"/>
        </p:xfrm>
        <a:graphic>
          <a:graphicData uri="http://schemas.openxmlformats.org/presentationml/2006/ole">
            <p:oleObj spid="_x0000_s16477" name="Equation" r:id="rId18" imgW="660240" imgH="177480" progId="">
              <p:embed/>
            </p:oleObj>
          </a:graphicData>
        </a:graphic>
      </p:graphicFrame>
      <p:graphicFrame>
        <p:nvGraphicFramePr>
          <p:cNvPr id="16478" name="Object 94"/>
          <p:cNvGraphicFramePr>
            <a:graphicFrameLocks noChangeAspect="1"/>
          </p:cNvGraphicFramePr>
          <p:nvPr/>
        </p:nvGraphicFramePr>
        <p:xfrm>
          <a:off x="7216775" y="6096000"/>
          <a:ext cx="708025" cy="320675"/>
        </p:xfrm>
        <a:graphic>
          <a:graphicData uri="http://schemas.openxmlformats.org/presentationml/2006/ole">
            <p:oleObj spid="_x0000_s16478" name="Equation" r:id="rId19" imgW="393480" imgH="177480" progId="">
              <p:embed/>
            </p:oleObj>
          </a:graphicData>
        </a:graphic>
      </p:graphicFrame>
      <p:cxnSp>
        <p:nvCxnSpPr>
          <p:cNvPr id="39" name="Straight Connector 38"/>
          <p:cNvCxnSpPr/>
          <p:nvPr/>
        </p:nvCxnSpPr>
        <p:spPr>
          <a:xfrm>
            <a:off x="4038600" y="3581400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1" grpId="0" autoUpdateAnimBg="0"/>
      <p:bldP spid="16442" grpId="0" animBg="1"/>
      <p:bldP spid="16444" grpId="0" animBg="1"/>
      <p:bldP spid="16448" grpId="0" animBg="1"/>
      <p:bldP spid="16449" grpId="0" animBg="1"/>
      <p:bldP spid="16450" grpId="0" animBg="1"/>
      <p:bldP spid="16451" grpId="0" animBg="1"/>
      <p:bldP spid="16452" grpId="0" autoUpdateAnimBg="0"/>
      <p:bldP spid="16453" grpId="0" autoUpdateAnimBg="0"/>
      <p:bldP spid="16454" grpId="0" autoUpdateAnimBg="0"/>
      <p:bldP spid="1645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1" name="Freeform 69"/>
          <p:cNvSpPr>
            <a:spLocks/>
          </p:cNvSpPr>
          <p:nvPr/>
        </p:nvSpPr>
        <p:spPr bwMode="auto">
          <a:xfrm>
            <a:off x="1674813" y="403225"/>
            <a:ext cx="919162" cy="2286000"/>
          </a:xfrm>
          <a:custGeom>
            <a:avLst/>
            <a:gdLst/>
            <a:ahLst/>
            <a:cxnLst>
              <a:cxn ang="0">
                <a:pos x="0" y="1153"/>
              </a:cxn>
              <a:cxn ang="0">
                <a:pos x="81" y="1131"/>
              </a:cxn>
              <a:cxn ang="0">
                <a:pos x="109" y="1114"/>
              </a:cxn>
              <a:cxn ang="0">
                <a:pos x="141" y="1090"/>
              </a:cxn>
              <a:cxn ang="0">
                <a:pos x="169" y="1057"/>
              </a:cxn>
              <a:cxn ang="0">
                <a:pos x="198" y="1018"/>
              </a:cxn>
              <a:cxn ang="0">
                <a:pos x="246" y="948"/>
              </a:cxn>
              <a:cxn ang="0">
                <a:pos x="289" y="865"/>
              </a:cxn>
              <a:cxn ang="0">
                <a:pos x="331" y="778"/>
              </a:cxn>
              <a:cxn ang="0">
                <a:pos x="370" y="688"/>
              </a:cxn>
              <a:cxn ang="0">
                <a:pos x="400" y="610"/>
              </a:cxn>
              <a:cxn ang="0">
                <a:pos x="430" y="517"/>
              </a:cxn>
              <a:cxn ang="0">
                <a:pos x="454" y="441"/>
              </a:cxn>
              <a:cxn ang="0">
                <a:pos x="487" y="336"/>
              </a:cxn>
              <a:cxn ang="0">
                <a:pos x="513" y="246"/>
              </a:cxn>
              <a:cxn ang="0">
                <a:pos x="535" y="166"/>
              </a:cxn>
              <a:cxn ang="0">
                <a:pos x="552" y="93"/>
              </a:cxn>
              <a:cxn ang="0">
                <a:pos x="562" y="57"/>
              </a:cxn>
              <a:cxn ang="0">
                <a:pos x="577" y="4"/>
              </a:cxn>
              <a:cxn ang="0">
                <a:pos x="577" y="133"/>
              </a:cxn>
              <a:cxn ang="0">
                <a:pos x="577" y="304"/>
              </a:cxn>
              <a:cxn ang="0">
                <a:pos x="577" y="478"/>
              </a:cxn>
              <a:cxn ang="0">
                <a:pos x="577" y="544"/>
              </a:cxn>
              <a:cxn ang="0">
                <a:pos x="577" y="634"/>
              </a:cxn>
              <a:cxn ang="0">
                <a:pos x="576" y="726"/>
              </a:cxn>
              <a:cxn ang="0">
                <a:pos x="577" y="985"/>
              </a:cxn>
              <a:cxn ang="0">
                <a:pos x="576" y="1419"/>
              </a:cxn>
              <a:cxn ang="0">
                <a:pos x="540" y="1438"/>
              </a:cxn>
              <a:cxn ang="0">
                <a:pos x="339" y="1438"/>
              </a:cxn>
              <a:cxn ang="0">
                <a:pos x="0" y="1438"/>
              </a:cxn>
              <a:cxn ang="0">
                <a:pos x="1" y="1290"/>
              </a:cxn>
              <a:cxn ang="0">
                <a:pos x="1" y="1197"/>
              </a:cxn>
              <a:cxn ang="0">
                <a:pos x="0" y="1153"/>
              </a:cxn>
            </a:cxnLst>
            <a:rect l="0" t="0" r="r" b="b"/>
            <a:pathLst>
              <a:path w="579" h="1440">
                <a:moveTo>
                  <a:pt x="0" y="1153"/>
                </a:moveTo>
                <a:cubicBezTo>
                  <a:pt x="42" y="1147"/>
                  <a:pt x="39" y="1149"/>
                  <a:pt x="81" y="1131"/>
                </a:cubicBezTo>
                <a:cubicBezTo>
                  <a:pt x="96" y="1123"/>
                  <a:pt x="93" y="1119"/>
                  <a:pt x="109" y="1114"/>
                </a:cubicBezTo>
                <a:cubicBezTo>
                  <a:pt x="136" y="1094"/>
                  <a:pt x="124" y="1102"/>
                  <a:pt x="141" y="1090"/>
                </a:cubicBezTo>
                <a:cubicBezTo>
                  <a:pt x="151" y="1075"/>
                  <a:pt x="155" y="1068"/>
                  <a:pt x="169" y="1057"/>
                </a:cubicBezTo>
                <a:cubicBezTo>
                  <a:pt x="175" y="1053"/>
                  <a:pt x="198" y="1018"/>
                  <a:pt x="198" y="1018"/>
                </a:cubicBezTo>
                <a:cubicBezTo>
                  <a:pt x="216" y="990"/>
                  <a:pt x="217" y="988"/>
                  <a:pt x="246" y="948"/>
                </a:cubicBezTo>
                <a:cubicBezTo>
                  <a:pt x="263" y="922"/>
                  <a:pt x="279" y="894"/>
                  <a:pt x="289" y="865"/>
                </a:cubicBezTo>
                <a:cubicBezTo>
                  <a:pt x="299" y="835"/>
                  <a:pt x="317" y="806"/>
                  <a:pt x="331" y="778"/>
                </a:cubicBezTo>
                <a:cubicBezTo>
                  <a:pt x="340" y="760"/>
                  <a:pt x="352" y="727"/>
                  <a:pt x="370" y="688"/>
                </a:cubicBezTo>
                <a:cubicBezTo>
                  <a:pt x="385" y="646"/>
                  <a:pt x="384" y="631"/>
                  <a:pt x="400" y="610"/>
                </a:cubicBezTo>
                <a:cubicBezTo>
                  <a:pt x="411" y="570"/>
                  <a:pt x="418" y="558"/>
                  <a:pt x="430" y="517"/>
                </a:cubicBezTo>
                <a:cubicBezTo>
                  <a:pt x="437" y="492"/>
                  <a:pt x="448" y="467"/>
                  <a:pt x="454" y="441"/>
                </a:cubicBezTo>
                <a:cubicBezTo>
                  <a:pt x="462" y="409"/>
                  <a:pt x="472" y="382"/>
                  <a:pt x="487" y="336"/>
                </a:cubicBezTo>
                <a:cubicBezTo>
                  <a:pt x="489" y="330"/>
                  <a:pt x="511" y="252"/>
                  <a:pt x="513" y="246"/>
                </a:cubicBezTo>
                <a:cubicBezTo>
                  <a:pt x="532" y="177"/>
                  <a:pt x="525" y="201"/>
                  <a:pt x="535" y="166"/>
                </a:cubicBezTo>
                <a:cubicBezTo>
                  <a:pt x="549" y="115"/>
                  <a:pt x="543" y="132"/>
                  <a:pt x="552" y="93"/>
                </a:cubicBezTo>
                <a:cubicBezTo>
                  <a:pt x="553" y="86"/>
                  <a:pt x="558" y="73"/>
                  <a:pt x="562" y="57"/>
                </a:cubicBezTo>
                <a:cubicBezTo>
                  <a:pt x="568" y="33"/>
                  <a:pt x="577" y="0"/>
                  <a:pt x="577" y="4"/>
                </a:cubicBezTo>
                <a:cubicBezTo>
                  <a:pt x="577" y="81"/>
                  <a:pt x="577" y="106"/>
                  <a:pt x="577" y="133"/>
                </a:cubicBezTo>
                <a:cubicBezTo>
                  <a:pt x="576" y="217"/>
                  <a:pt x="577" y="106"/>
                  <a:pt x="577" y="304"/>
                </a:cubicBezTo>
                <a:cubicBezTo>
                  <a:pt x="576" y="356"/>
                  <a:pt x="577" y="405"/>
                  <a:pt x="577" y="478"/>
                </a:cubicBezTo>
                <a:cubicBezTo>
                  <a:pt x="576" y="492"/>
                  <a:pt x="577" y="544"/>
                  <a:pt x="577" y="544"/>
                </a:cubicBezTo>
                <a:cubicBezTo>
                  <a:pt x="577" y="582"/>
                  <a:pt x="577" y="597"/>
                  <a:pt x="577" y="634"/>
                </a:cubicBezTo>
                <a:cubicBezTo>
                  <a:pt x="576" y="667"/>
                  <a:pt x="576" y="668"/>
                  <a:pt x="576" y="726"/>
                </a:cubicBezTo>
                <a:cubicBezTo>
                  <a:pt x="576" y="784"/>
                  <a:pt x="577" y="870"/>
                  <a:pt x="577" y="985"/>
                </a:cubicBezTo>
                <a:cubicBezTo>
                  <a:pt x="577" y="1082"/>
                  <a:pt x="579" y="1300"/>
                  <a:pt x="576" y="1419"/>
                </a:cubicBezTo>
                <a:cubicBezTo>
                  <a:pt x="574" y="1440"/>
                  <a:pt x="565" y="1440"/>
                  <a:pt x="540" y="1438"/>
                </a:cubicBezTo>
                <a:cubicBezTo>
                  <a:pt x="482" y="1436"/>
                  <a:pt x="398" y="1440"/>
                  <a:pt x="339" y="1438"/>
                </a:cubicBezTo>
                <a:cubicBezTo>
                  <a:pt x="217" y="1440"/>
                  <a:pt x="121" y="1440"/>
                  <a:pt x="0" y="1438"/>
                </a:cubicBezTo>
                <a:cubicBezTo>
                  <a:pt x="3" y="1385"/>
                  <a:pt x="3" y="1357"/>
                  <a:pt x="1" y="1290"/>
                </a:cubicBezTo>
                <a:cubicBezTo>
                  <a:pt x="0" y="1263"/>
                  <a:pt x="1" y="1231"/>
                  <a:pt x="1" y="1197"/>
                </a:cubicBezTo>
                <a:cubicBezTo>
                  <a:pt x="2" y="1187"/>
                  <a:pt x="10" y="1158"/>
                  <a:pt x="0" y="1153"/>
                </a:cubicBezTo>
                <a:close/>
              </a:path>
            </a:pathLst>
          </a:custGeom>
          <a:solidFill>
            <a:srgbClr val="FFFFC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3314" name="Picture 2" descr="H6W61P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000"/>
            <a:ext cx="4267200" cy="2844800"/>
          </a:xfrm>
          <a:prstGeom prst="rect">
            <a:avLst/>
          </a:prstGeom>
          <a:noFill/>
        </p:spPr>
      </p:pic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3806825" y="228600"/>
            <a:ext cx="1835150" cy="2492375"/>
            <a:chOff x="2398" y="144"/>
            <a:chExt cx="1156" cy="1570"/>
          </a:xfrm>
        </p:grpSpPr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2400" y="384"/>
              <a:ext cx="1146" cy="1319"/>
            </a:xfrm>
            <a:prstGeom prst="rect">
              <a:avLst/>
            </a:prstGeom>
            <a:solidFill>
              <a:srgbClr val="FFE1C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7" name="Oval 5"/>
            <p:cNvSpPr>
              <a:spLocks noChangeArrowheads="1"/>
            </p:cNvSpPr>
            <p:nvPr/>
          </p:nvSpPr>
          <p:spPr bwMode="auto">
            <a:xfrm>
              <a:off x="2400" y="144"/>
              <a:ext cx="1152" cy="240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2406" y="247"/>
              <a:ext cx="1140" cy="374"/>
            </a:xfrm>
            <a:prstGeom prst="rect">
              <a:avLst/>
            </a:prstGeom>
            <a:solidFill>
              <a:srgbClr val="FFE1C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Oval 7"/>
            <p:cNvSpPr>
              <a:spLocks noChangeArrowheads="1"/>
            </p:cNvSpPr>
            <p:nvPr/>
          </p:nvSpPr>
          <p:spPr bwMode="auto">
            <a:xfrm>
              <a:off x="2496" y="480"/>
              <a:ext cx="960" cy="240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2504" y="576"/>
              <a:ext cx="944" cy="345"/>
            </a:xfrm>
            <a:prstGeom prst="rect">
              <a:avLst/>
            </a:prstGeom>
            <a:solidFill>
              <a:srgbClr val="FFE1C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2592" y="806"/>
              <a:ext cx="768" cy="240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2602" y="903"/>
              <a:ext cx="754" cy="230"/>
            </a:xfrm>
            <a:prstGeom prst="rect">
              <a:avLst/>
            </a:prstGeom>
            <a:solidFill>
              <a:srgbClr val="FFE1C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Oval 11"/>
            <p:cNvSpPr>
              <a:spLocks noChangeArrowheads="1"/>
            </p:cNvSpPr>
            <p:nvPr/>
          </p:nvSpPr>
          <p:spPr bwMode="auto">
            <a:xfrm>
              <a:off x="2688" y="1046"/>
              <a:ext cx="576" cy="202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2694" y="1152"/>
              <a:ext cx="570" cy="144"/>
            </a:xfrm>
            <a:prstGeom prst="rect">
              <a:avLst/>
            </a:prstGeom>
            <a:solidFill>
              <a:srgbClr val="FFE1C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Oval 13"/>
            <p:cNvSpPr>
              <a:spLocks noChangeArrowheads="1"/>
            </p:cNvSpPr>
            <p:nvPr/>
          </p:nvSpPr>
          <p:spPr bwMode="auto">
            <a:xfrm>
              <a:off x="2784" y="1209"/>
              <a:ext cx="384" cy="154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2792" y="1296"/>
              <a:ext cx="374" cy="96"/>
            </a:xfrm>
            <a:prstGeom prst="rect">
              <a:avLst/>
            </a:prstGeom>
            <a:solidFill>
              <a:srgbClr val="FFE1C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Oval 15"/>
            <p:cNvSpPr>
              <a:spLocks noChangeArrowheads="1"/>
            </p:cNvSpPr>
            <p:nvPr/>
          </p:nvSpPr>
          <p:spPr bwMode="auto">
            <a:xfrm>
              <a:off x="2880" y="1353"/>
              <a:ext cx="192" cy="87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Freeform 16"/>
            <p:cNvSpPr>
              <a:spLocks/>
            </p:cNvSpPr>
            <p:nvPr/>
          </p:nvSpPr>
          <p:spPr bwMode="auto">
            <a:xfrm>
              <a:off x="2398" y="249"/>
              <a:ext cx="1156" cy="1465"/>
            </a:xfrm>
            <a:custGeom>
              <a:avLst/>
              <a:gdLst/>
              <a:ahLst/>
              <a:cxnLst>
                <a:cxn ang="0">
                  <a:pos x="8" y="39"/>
                </a:cxn>
                <a:cxn ang="0">
                  <a:pos x="44" y="179"/>
                </a:cxn>
                <a:cxn ang="0">
                  <a:pos x="85" y="326"/>
                </a:cxn>
                <a:cxn ang="0">
                  <a:pos x="113" y="417"/>
                </a:cxn>
                <a:cxn ang="0">
                  <a:pos x="146" y="519"/>
                </a:cxn>
                <a:cxn ang="0">
                  <a:pos x="176" y="612"/>
                </a:cxn>
                <a:cxn ang="0">
                  <a:pos x="214" y="710"/>
                </a:cxn>
                <a:cxn ang="0">
                  <a:pos x="254" y="810"/>
                </a:cxn>
                <a:cxn ang="0">
                  <a:pos x="302" y="911"/>
                </a:cxn>
                <a:cxn ang="0">
                  <a:pos x="347" y="990"/>
                </a:cxn>
                <a:cxn ang="0">
                  <a:pos x="386" y="1044"/>
                </a:cxn>
                <a:cxn ang="0">
                  <a:pos x="430" y="1097"/>
                </a:cxn>
                <a:cxn ang="0">
                  <a:pos x="514" y="1158"/>
                </a:cxn>
                <a:cxn ang="0">
                  <a:pos x="586" y="1173"/>
                </a:cxn>
                <a:cxn ang="0">
                  <a:pos x="674" y="1143"/>
                </a:cxn>
                <a:cxn ang="0">
                  <a:pos x="770" y="1047"/>
                </a:cxn>
                <a:cxn ang="0">
                  <a:pos x="833" y="950"/>
                </a:cxn>
                <a:cxn ang="0">
                  <a:pos x="881" y="855"/>
                </a:cxn>
                <a:cxn ang="0">
                  <a:pos x="922" y="761"/>
                </a:cxn>
                <a:cxn ang="0">
                  <a:pos x="962" y="663"/>
                </a:cxn>
                <a:cxn ang="0">
                  <a:pos x="997" y="564"/>
                </a:cxn>
                <a:cxn ang="0">
                  <a:pos x="1028" y="468"/>
                </a:cxn>
                <a:cxn ang="0">
                  <a:pos x="1058" y="375"/>
                </a:cxn>
                <a:cxn ang="0">
                  <a:pos x="1087" y="270"/>
                </a:cxn>
                <a:cxn ang="0">
                  <a:pos x="1117" y="161"/>
                </a:cxn>
                <a:cxn ang="0">
                  <a:pos x="1141" y="65"/>
                </a:cxn>
                <a:cxn ang="0">
                  <a:pos x="1153" y="2"/>
                </a:cxn>
                <a:cxn ang="0">
                  <a:pos x="1154" y="87"/>
                </a:cxn>
                <a:cxn ang="0">
                  <a:pos x="1154" y="183"/>
                </a:cxn>
                <a:cxn ang="0">
                  <a:pos x="1154" y="279"/>
                </a:cxn>
                <a:cxn ang="0">
                  <a:pos x="1154" y="423"/>
                </a:cxn>
                <a:cxn ang="0">
                  <a:pos x="1154" y="567"/>
                </a:cxn>
                <a:cxn ang="0">
                  <a:pos x="1154" y="759"/>
                </a:cxn>
                <a:cxn ang="0">
                  <a:pos x="1154" y="903"/>
                </a:cxn>
                <a:cxn ang="0">
                  <a:pos x="1154" y="1047"/>
                </a:cxn>
                <a:cxn ang="0">
                  <a:pos x="1154" y="1143"/>
                </a:cxn>
                <a:cxn ang="0">
                  <a:pos x="1154" y="1239"/>
                </a:cxn>
                <a:cxn ang="0">
                  <a:pos x="1154" y="1335"/>
                </a:cxn>
                <a:cxn ang="0">
                  <a:pos x="1141" y="1461"/>
                </a:cxn>
                <a:cxn ang="0">
                  <a:pos x="1010" y="1461"/>
                </a:cxn>
                <a:cxn ang="0">
                  <a:pos x="869" y="1461"/>
                </a:cxn>
                <a:cxn ang="0">
                  <a:pos x="764" y="1461"/>
                </a:cxn>
                <a:cxn ang="0">
                  <a:pos x="644" y="1461"/>
                </a:cxn>
                <a:cxn ang="0">
                  <a:pos x="475" y="1460"/>
                </a:cxn>
                <a:cxn ang="0">
                  <a:pos x="373" y="1461"/>
                </a:cxn>
                <a:cxn ang="0">
                  <a:pos x="223" y="1461"/>
                </a:cxn>
                <a:cxn ang="0">
                  <a:pos x="88" y="1460"/>
                </a:cxn>
                <a:cxn ang="0">
                  <a:pos x="2" y="1451"/>
                </a:cxn>
                <a:cxn ang="0">
                  <a:pos x="2" y="1335"/>
                </a:cxn>
                <a:cxn ang="0">
                  <a:pos x="2" y="1239"/>
                </a:cxn>
                <a:cxn ang="0">
                  <a:pos x="2" y="1095"/>
                </a:cxn>
                <a:cxn ang="0">
                  <a:pos x="2" y="951"/>
                </a:cxn>
                <a:cxn ang="0">
                  <a:pos x="2" y="855"/>
                </a:cxn>
                <a:cxn ang="0">
                  <a:pos x="2" y="711"/>
                </a:cxn>
                <a:cxn ang="0">
                  <a:pos x="2" y="615"/>
                </a:cxn>
                <a:cxn ang="0">
                  <a:pos x="2" y="519"/>
                </a:cxn>
                <a:cxn ang="0">
                  <a:pos x="2" y="375"/>
                </a:cxn>
                <a:cxn ang="0">
                  <a:pos x="2" y="279"/>
                </a:cxn>
                <a:cxn ang="0">
                  <a:pos x="2" y="135"/>
                </a:cxn>
                <a:cxn ang="0">
                  <a:pos x="2" y="8"/>
                </a:cxn>
              </a:cxnLst>
              <a:rect l="0" t="0" r="r" b="b"/>
              <a:pathLst>
                <a:path w="1156" h="1465">
                  <a:moveTo>
                    <a:pt x="2" y="8"/>
                  </a:moveTo>
                  <a:cubicBezTo>
                    <a:pt x="3" y="0"/>
                    <a:pt x="5" y="26"/>
                    <a:pt x="8" y="39"/>
                  </a:cubicBezTo>
                  <a:cubicBezTo>
                    <a:pt x="11" y="52"/>
                    <a:pt x="13" y="61"/>
                    <a:pt x="19" y="84"/>
                  </a:cubicBezTo>
                  <a:cubicBezTo>
                    <a:pt x="25" y="107"/>
                    <a:pt x="36" y="149"/>
                    <a:pt x="44" y="179"/>
                  </a:cubicBezTo>
                  <a:cubicBezTo>
                    <a:pt x="52" y="209"/>
                    <a:pt x="60" y="242"/>
                    <a:pt x="67" y="266"/>
                  </a:cubicBezTo>
                  <a:cubicBezTo>
                    <a:pt x="74" y="290"/>
                    <a:pt x="80" y="308"/>
                    <a:pt x="85" y="326"/>
                  </a:cubicBezTo>
                  <a:cubicBezTo>
                    <a:pt x="90" y="344"/>
                    <a:pt x="93" y="360"/>
                    <a:pt x="98" y="375"/>
                  </a:cubicBezTo>
                  <a:cubicBezTo>
                    <a:pt x="103" y="390"/>
                    <a:pt x="108" y="401"/>
                    <a:pt x="113" y="417"/>
                  </a:cubicBezTo>
                  <a:cubicBezTo>
                    <a:pt x="118" y="433"/>
                    <a:pt x="125" y="454"/>
                    <a:pt x="130" y="471"/>
                  </a:cubicBezTo>
                  <a:cubicBezTo>
                    <a:pt x="135" y="488"/>
                    <a:pt x="141" y="503"/>
                    <a:pt x="146" y="519"/>
                  </a:cubicBezTo>
                  <a:cubicBezTo>
                    <a:pt x="151" y="535"/>
                    <a:pt x="158" y="555"/>
                    <a:pt x="163" y="570"/>
                  </a:cubicBezTo>
                  <a:cubicBezTo>
                    <a:pt x="168" y="585"/>
                    <a:pt x="171" y="597"/>
                    <a:pt x="176" y="612"/>
                  </a:cubicBezTo>
                  <a:cubicBezTo>
                    <a:pt x="181" y="627"/>
                    <a:pt x="188" y="647"/>
                    <a:pt x="194" y="663"/>
                  </a:cubicBezTo>
                  <a:cubicBezTo>
                    <a:pt x="200" y="679"/>
                    <a:pt x="208" y="695"/>
                    <a:pt x="214" y="710"/>
                  </a:cubicBezTo>
                  <a:cubicBezTo>
                    <a:pt x="220" y="725"/>
                    <a:pt x="223" y="738"/>
                    <a:pt x="230" y="755"/>
                  </a:cubicBezTo>
                  <a:cubicBezTo>
                    <a:pt x="237" y="772"/>
                    <a:pt x="246" y="793"/>
                    <a:pt x="254" y="810"/>
                  </a:cubicBezTo>
                  <a:cubicBezTo>
                    <a:pt x="262" y="827"/>
                    <a:pt x="269" y="838"/>
                    <a:pt x="277" y="855"/>
                  </a:cubicBezTo>
                  <a:cubicBezTo>
                    <a:pt x="285" y="872"/>
                    <a:pt x="294" y="894"/>
                    <a:pt x="302" y="911"/>
                  </a:cubicBezTo>
                  <a:cubicBezTo>
                    <a:pt x="310" y="928"/>
                    <a:pt x="321" y="943"/>
                    <a:pt x="328" y="956"/>
                  </a:cubicBezTo>
                  <a:cubicBezTo>
                    <a:pt x="335" y="969"/>
                    <a:pt x="340" y="980"/>
                    <a:pt x="347" y="990"/>
                  </a:cubicBezTo>
                  <a:cubicBezTo>
                    <a:pt x="354" y="1000"/>
                    <a:pt x="361" y="1008"/>
                    <a:pt x="367" y="1017"/>
                  </a:cubicBezTo>
                  <a:cubicBezTo>
                    <a:pt x="373" y="1026"/>
                    <a:pt x="380" y="1035"/>
                    <a:pt x="386" y="1044"/>
                  </a:cubicBezTo>
                  <a:cubicBezTo>
                    <a:pt x="392" y="1053"/>
                    <a:pt x="399" y="1061"/>
                    <a:pt x="406" y="1070"/>
                  </a:cubicBezTo>
                  <a:cubicBezTo>
                    <a:pt x="413" y="1079"/>
                    <a:pt x="417" y="1085"/>
                    <a:pt x="430" y="1097"/>
                  </a:cubicBezTo>
                  <a:cubicBezTo>
                    <a:pt x="443" y="1109"/>
                    <a:pt x="468" y="1133"/>
                    <a:pt x="482" y="1143"/>
                  </a:cubicBezTo>
                  <a:cubicBezTo>
                    <a:pt x="496" y="1153"/>
                    <a:pt x="504" y="1154"/>
                    <a:pt x="514" y="1158"/>
                  </a:cubicBezTo>
                  <a:cubicBezTo>
                    <a:pt x="524" y="1162"/>
                    <a:pt x="530" y="1168"/>
                    <a:pt x="542" y="1170"/>
                  </a:cubicBezTo>
                  <a:cubicBezTo>
                    <a:pt x="554" y="1172"/>
                    <a:pt x="572" y="1173"/>
                    <a:pt x="586" y="1173"/>
                  </a:cubicBezTo>
                  <a:cubicBezTo>
                    <a:pt x="600" y="1173"/>
                    <a:pt x="613" y="1172"/>
                    <a:pt x="628" y="1167"/>
                  </a:cubicBezTo>
                  <a:cubicBezTo>
                    <a:pt x="643" y="1162"/>
                    <a:pt x="658" y="1155"/>
                    <a:pt x="674" y="1143"/>
                  </a:cubicBezTo>
                  <a:cubicBezTo>
                    <a:pt x="690" y="1131"/>
                    <a:pt x="709" y="1113"/>
                    <a:pt x="725" y="1097"/>
                  </a:cubicBezTo>
                  <a:cubicBezTo>
                    <a:pt x="741" y="1081"/>
                    <a:pt x="758" y="1062"/>
                    <a:pt x="770" y="1047"/>
                  </a:cubicBezTo>
                  <a:cubicBezTo>
                    <a:pt x="782" y="1032"/>
                    <a:pt x="787" y="1023"/>
                    <a:pt x="797" y="1007"/>
                  </a:cubicBezTo>
                  <a:cubicBezTo>
                    <a:pt x="807" y="991"/>
                    <a:pt x="823" y="967"/>
                    <a:pt x="833" y="950"/>
                  </a:cubicBezTo>
                  <a:cubicBezTo>
                    <a:pt x="843" y="933"/>
                    <a:pt x="848" y="919"/>
                    <a:pt x="856" y="903"/>
                  </a:cubicBezTo>
                  <a:cubicBezTo>
                    <a:pt x="864" y="887"/>
                    <a:pt x="874" y="870"/>
                    <a:pt x="881" y="855"/>
                  </a:cubicBezTo>
                  <a:cubicBezTo>
                    <a:pt x="888" y="840"/>
                    <a:pt x="894" y="829"/>
                    <a:pt x="901" y="813"/>
                  </a:cubicBezTo>
                  <a:cubicBezTo>
                    <a:pt x="908" y="797"/>
                    <a:pt x="915" y="779"/>
                    <a:pt x="922" y="761"/>
                  </a:cubicBezTo>
                  <a:cubicBezTo>
                    <a:pt x="929" y="743"/>
                    <a:pt x="937" y="724"/>
                    <a:pt x="944" y="708"/>
                  </a:cubicBezTo>
                  <a:cubicBezTo>
                    <a:pt x="951" y="692"/>
                    <a:pt x="956" y="679"/>
                    <a:pt x="962" y="663"/>
                  </a:cubicBezTo>
                  <a:cubicBezTo>
                    <a:pt x="968" y="647"/>
                    <a:pt x="974" y="627"/>
                    <a:pt x="980" y="611"/>
                  </a:cubicBezTo>
                  <a:cubicBezTo>
                    <a:pt x="986" y="595"/>
                    <a:pt x="992" y="580"/>
                    <a:pt x="997" y="564"/>
                  </a:cubicBezTo>
                  <a:cubicBezTo>
                    <a:pt x="1002" y="548"/>
                    <a:pt x="1008" y="531"/>
                    <a:pt x="1013" y="515"/>
                  </a:cubicBezTo>
                  <a:cubicBezTo>
                    <a:pt x="1018" y="499"/>
                    <a:pt x="1023" y="483"/>
                    <a:pt x="1028" y="468"/>
                  </a:cubicBezTo>
                  <a:cubicBezTo>
                    <a:pt x="1033" y="453"/>
                    <a:pt x="1037" y="437"/>
                    <a:pt x="1042" y="422"/>
                  </a:cubicBezTo>
                  <a:cubicBezTo>
                    <a:pt x="1047" y="407"/>
                    <a:pt x="1053" y="392"/>
                    <a:pt x="1058" y="375"/>
                  </a:cubicBezTo>
                  <a:cubicBezTo>
                    <a:pt x="1063" y="358"/>
                    <a:pt x="1068" y="337"/>
                    <a:pt x="1073" y="320"/>
                  </a:cubicBezTo>
                  <a:cubicBezTo>
                    <a:pt x="1078" y="303"/>
                    <a:pt x="1083" y="285"/>
                    <a:pt x="1087" y="270"/>
                  </a:cubicBezTo>
                  <a:cubicBezTo>
                    <a:pt x="1091" y="255"/>
                    <a:pt x="1094" y="248"/>
                    <a:pt x="1099" y="230"/>
                  </a:cubicBezTo>
                  <a:cubicBezTo>
                    <a:pt x="1104" y="212"/>
                    <a:pt x="1112" y="182"/>
                    <a:pt x="1117" y="161"/>
                  </a:cubicBezTo>
                  <a:cubicBezTo>
                    <a:pt x="1122" y="140"/>
                    <a:pt x="1126" y="121"/>
                    <a:pt x="1130" y="105"/>
                  </a:cubicBezTo>
                  <a:cubicBezTo>
                    <a:pt x="1134" y="89"/>
                    <a:pt x="1138" y="77"/>
                    <a:pt x="1141" y="65"/>
                  </a:cubicBezTo>
                  <a:cubicBezTo>
                    <a:pt x="1144" y="53"/>
                    <a:pt x="1149" y="42"/>
                    <a:pt x="1151" y="32"/>
                  </a:cubicBezTo>
                  <a:cubicBezTo>
                    <a:pt x="1153" y="22"/>
                    <a:pt x="1153" y="1"/>
                    <a:pt x="1153" y="2"/>
                  </a:cubicBezTo>
                  <a:cubicBezTo>
                    <a:pt x="1153" y="3"/>
                    <a:pt x="1154" y="25"/>
                    <a:pt x="1154" y="39"/>
                  </a:cubicBezTo>
                  <a:cubicBezTo>
                    <a:pt x="1154" y="53"/>
                    <a:pt x="1154" y="71"/>
                    <a:pt x="1154" y="87"/>
                  </a:cubicBezTo>
                  <a:cubicBezTo>
                    <a:pt x="1154" y="103"/>
                    <a:pt x="1154" y="119"/>
                    <a:pt x="1154" y="135"/>
                  </a:cubicBezTo>
                  <a:cubicBezTo>
                    <a:pt x="1154" y="151"/>
                    <a:pt x="1154" y="167"/>
                    <a:pt x="1154" y="183"/>
                  </a:cubicBezTo>
                  <a:cubicBezTo>
                    <a:pt x="1154" y="199"/>
                    <a:pt x="1154" y="215"/>
                    <a:pt x="1154" y="231"/>
                  </a:cubicBezTo>
                  <a:cubicBezTo>
                    <a:pt x="1154" y="247"/>
                    <a:pt x="1154" y="255"/>
                    <a:pt x="1154" y="279"/>
                  </a:cubicBezTo>
                  <a:cubicBezTo>
                    <a:pt x="1154" y="303"/>
                    <a:pt x="1154" y="351"/>
                    <a:pt x="1154" y="375"/>
                  </a:cubicBezTo>
                  <a:cubicBezTo>
                    <a:pt x="1154" y="399"/>
                    <a:pt x="1154" y="399"/>
                    <a:pt x="1154" y="423"/>
                  </a:cubicBezTo>
                  <a:cubicBezTo>
                    <a:pt x="1154" y="447"/>
                    <a:pt x="1154" y="495"/>
                    <a:pt x="1154" y="519"/>
                  </a:cubicBezTo>
                  <a:cubicBezTo>
                    <a:pt x="1154" y="543"/>
                    <a:pt x="1154" y="543"/>
                    <a:pt x="1154" y="567"/>
                  </a:cubicBezTo>
                  <a:cubicBezTo>
                    <a:pt x="1154" y="591"/>
                    <a:pt x="1154" y="631"/>
                    <a:pt x="1154" y="663"/>
                  </a:cubicBezTo>
                  <a:cubicBezTo>
                    <a:pt x="1154" y="695"/>
                    <a:pt x="1154" y="735"/>
                    <a:pt x="1154" y="759"/>
                  </a:cubicBezTo>
                  <a:cubicBezTo>
                    <a:pt x="1154" y="783"/>
                    <a:pt x="1154" y="783"/>
                    <a:pt x="1154" y="807"/>
                  </a:cubicBezTo>
                  <a:cubicBezTo>
                    <a:pt x="1154" y="831"/>
                    <a:pt x="1154" y="871"/>
                    <a:pt x="1154" y="903"/>
                  </a:cubicBezTo>
                  <a:cubicBezTo>
                    <a:pt x="1154" y="935"/>
                    <a:pt x="1154" y="975"/>
                    <a:pt x="1154" y="999"/>
                  </a:cubicBezTo>
                  <a:cubicBezTo>
                    <a:pt x="1154" y="1023"/>
                    <a:pt x="1154" y="1031"/>
                    <a:pt x="1154" y="1047"/>
                  </a:cubicBezTo>
                  <a:cubicBezTo>
                    <a:pt x="1154" y="1063"/>
                    <a:pt x="1154" y="1079"/>
                    <a:pt x="1154" y="1095"/>
                  </a:cubicBezTo>
                  <a:cubicBezTo>
                    <a:pt x="1154" y="1111"/>
                    <a:pt x="1154" y="1127"/>
                    <a:pt x="1154" y="1143"/>
                  </a:cubicBezTo>
                  <a:cubicBezTo>
                    <a:pt x="1154" y="1159"/>
                    <a:pt x="1154" y="1175"/>
                    <a:pt x="1154" y="1191"/>
                  </a:cubicBezTo>
                  <a:cubicBezTo>
                    <a:pt x="1154" y="1207"/>
                    <a:pt x="1154" y="1223"/>
                    <a:pt x="1154" y="1239"/>
                  </a:cubicBezTo>
                  <a:cubicBezTo>
                    <a:pt x="1154" y="1255"/>
                    <a:pt x="1154" y="1271"/>
                    <a:pt x="1154" y="1287"/>
                  </a:cubicBezTo>
                  <a:cubicBezTo>
                    <a:pt x="1154" y="1303"/>
                    <a:pt x="1154" y="1311"/>
                    <a:pt x="1154" y="1335"/>
                  </a:cubicBezTo>
                  <a:cubicBezTo>
                    <a:pt x="1154" y="1359"/>
                    <a:pt x="1156" y="1413"/>
                    <a:pt x="1154" y="1434"/>
                  </a:cubicBezTo>
                  <a:cubicBezTo>
                    <a:pt x="1152" y="1455"/>
                    <a:pt x="1154" y="1457"/>
                    <a:pt x="1141" y="1461"/>
                  </a:cubicBezTo>
                  <a:cubicBezTo>
                    <a:pt x="1128" y="1465"/>
                    <a:pt x="1098" y="1461"/>
                    <a:pt x="1076" y="1461"/>
                  </a:cubicBezTo>
                  <a:cubicBezTo>
                    <a:pt x="1054" y="1461"/>
                    <a:pt x="1029" y="1461"/>
                    <a:pt x="1010" y="1461"/>
                  </a:cubicBezTo>
                  <a:cubicBezTo>
                    <a:pt x="991" y="1461"/>
                    <a:pt x="984" y="1461"/>
                    <a:pt x="961" y="1461"/>
                  </a:cubicBezTo>
                  <a:cubicBezTo>
                    <a:pt x="938" y="1461"/>
                    <a:pt x="894" y="1461"/>
                    <a:pt x="869" y="1461"/>
                  </a:cubicBezTo>
                  <a:cubicBezTo>
                    <a:pt x="844" y="1461"/>
                    <a:pt x="828" y="1461"/>
                    <a:pt x="811" y="1461"/>
                  </a:cubicBezTo>
                  <a:cubicBezTo>
                    <a:pt x="794" y="1461"/>
                    <a:pt x="780" y="1461"/>
                    <a:pt x="764" y="1461"/>
                  </a:cubicBezTo>
                  <a:cubicBezTo>
                    <a:pt x="748" y="1461"/>
                    <a:pt x="732" y="1461"/>
                    <a:pt x="712" y="1461"/>
                  </a:cubicBezTo>
                  <a:cubicBezTo>
                    <a:pt x="692" y="1461"/>
                    <a:pt x="671" y="1461"/>
                    <a:pt x="644" y="1461"/>
                  </a:cubicBezTo>
                  <a:cubicBezTo>
                    <a:pt x="617" y="1461"/>
                    <a:pt x="576" y="1461"/>
                    <a:pt x="548" y="1461"/>
                  </a:cubicBezTo>
                  <a:cubicBezTo>
                    <a:pt x="520" y="1461"/>
                    <a:pt x="497" y="1460"/>
                    <a:pt x="475" y="1460"/>
                  </a:cubicBezTo>
                  <a:cubicBezTo>
                    <a:pt x="453" y="1460"/>
                    <a:pt x="435" y="1461"/>
                    <a:pt x="418" y="1461"/>
                  </a:cubicBezTo>
                  <a:cubicBezTo>
                    <a:pt x="401" y="1461"/>
                    <a:pt x="396" y="1461"/>
                    <a:pt x="373" y="1461"/>
                  </a:cubicBezTo>
                  <a:cubicBezTo>
                    <a:pt x="350" y="1461"/>
                    <a:pt x="302" y="1461"/>
                    <a:pt x="277" y="1461"/>
                  </a:cubicBezTo>
                  <a:cubicBezTo>
                    <a:pt x="252" y="1461"/>
                    <a:pt x="243" y="1461"/>
                    <a:pt x="223" y="1461"/>
                  </a:cubicBezTo>
                  <a:cubicBezTo>
                    <a:pt x="203" y="1461"/>
                    <a:pt x="179" y="1460"/>
                    <a:pt x="157" y="1460"/>
                  </a:cubicBezTo>
                  <a:cubicBezTo>
                    <a:pt x="135" y="1460"/>
                    <a:pt x="111" y="1460"/>
                    <a:pt x="88" y="1460"/>
                  </a:cubicBezTo>
                  <a:cubicBezTo>
                    <a:pt x="65" y="1460"/>
                    <a:pt x="30" y="1461"/>
                    <a:pt x="16" y="1460"/>
                  </a:cubicBezTo>
                  <a:cubicBezTo>
                    <a:pt x="2" y="1459"/>
                    <a:pt x="4" y="1464"/>
                    <a:pt x="2" y="1451"/>
                  </a:cubicBezTo>
                  <a:cubicBezTo>
                    <a:pt x="0" y="1438"/>
                    <a:pt x="2" y="1402"/>
                    <a:pt x="2" y="1383"/>
                  </a:cubicBezTo>
                  <a:cubicBezTo>
                    <a:pt x="2" y="1364"/>
                    <a:pt x="2" y="1351"/>
                    <a:pt x="2" y="1335"/>
                  </a:cubicBezTo>
                  <a:cubicBezTo>
                    <a:pt x="2" y="1319"/>
                    <a:pt x="2" y="1303"/>
                    <a:pt x="2" y="1287"/>
                  </a:cubicBezTo>
                  <a:cubicBezTo>
                    <a:pt x="2" y="1271"/>
                    <a:pt x="2" y="1263"/>
                    <a:pt x="2" y="1239"/>
                  </a:cubicBezTo>
                  <a:cubicBezTo>
                    <a:pt x="2" y="1215"/>
                    <a:pt x="2" y="1167"/>
                    <a:pt x="2" y="1143"/>
                  </a:cubicBezTo>
                  <a:cubicBezTo>
                    <a:pt x="2" y="1119"/>
                    <a:pt x="2" y="1111"/>
                    <a:pt x="2" y="1095"/>
                  </a:cubicBezTo>
                  <a:cubicBezTo>
                    <a:pt x="2" y="1079"/>
                    <a:pt x="2" y="1071"/>
                    <a:pt x="2" y="1047"/>
                  </a:cubicBezTo>
                  <a:cubicBezTo>
                    <a:pt x="2" y="1023"/>
                    <a:pt x="2" y="975"/>
                    <a:pt x="2" y="951"/>
                  </a:cubicBezTo>
                  <a:cubicBezTo>
                    <a:pt x="2" y="927"/>
                    <a:pt x="2" y="919"/>
                    <a:pt x="2" y="903"/>
                  </a:cubicBezTo>
                  <a:cubicBezTo>
                    <a:pt x="2" y="887"/>
                    <a:pt x="2" y="879"/>
                    <a:pt x="2" y="855"/>
                  </a:cubicBezTo>
                  <a:cubicBezTo>
                    <a:pt x="2" y="831"/>
                    <a:pt x="2" y="783"/>
                    <a:pt x="2" y="759"/>
                  </a:cubicBezTo>
                  <a:cubicBezTo>
                    <a:pt x="2" y="735"/>
                    <a:pt x="2" y="727"/>
                    <a:pt x="2" y="711"/>
                  </a:cubicBezTo>
                  <a:cubicBezTo>
                    <a:pt x="2" y="695"/>
                    <a:pt x="2" y="679"/>
                    <a:pt x="2" y="663"/>
                  </a:cubicBezTo>
                  <a:cubicBezTo>
                    <a:pt x="2" y="647"/>
                    <a:pt x="2" y="631"/>
                    <a:pt x="2" y="615"/>
                  </a:cubicBezTo>
                  <a:cubicBezTo>
                    <a:pt x="2" y="599"/>
                    <a:pt x="2" y="583"/>
                    <a:pt x="2" y="567"/>
                  </a:cubicBezTo>
                  <a:cubicBezTo>
                    <a:pt x="2" y="551"/>
                    <a:pt x="2" y="543"/>
                    <a:pt x="2" y="519"/>
                  </a:cubicBezTo>
                  <a:cubicBezTo>
                    <a:pt x="2" y="495"/>
                    <a:pt x="2" y="447"/>
                    <a:pt x="2" y="423"/>
                  </a:cubicBezTo>
                  <a:cubicBezTo>
                    <a:pt x="2" y="399"/>
                    <a:pt x="2" y="391"/>
                    <a:pt x="2" y="375"/>
                  </a:cubicBezTo>
                  <a:cubicBezTo>
                    <a:pt x="2" y="359"/>
                    <a:pt x="2" y="343"/>
                    <a:pt x="2" y="327"/>
                  </a:cubicBezTo>
                  <a:cubicBezTo>
                    <a:pt x="2" y="311"/>
                    <a:pt x="2" y="295"/>
                    <a:pt x="2" y="279"/>
                  </a:cubicBezTo>
                  <a:cubicBezTo>
                    <a:pt x="2" y="263"/>
                    <a:pt x="2" y="255"/>
                    <a:pt x="2" y="231"/>
                  </a:cubicBezTo>
                  <a:cubicBezTo>
                    <a:pt x="2" y="207"/>
                    <a:pt x="2" y="159"/>
                    <a:pt x="2" y="135"/>
                  </a:cubicBezTo>
                  <a:cubicBezTo>
                    <a:pt x="2" y="111"/>
                    <a:pt x="2" y="108"/>
                    <a:pt x="2" y="87"/>
                  </a:cubicBezTo>
                  <a:cubicBezTo>
                    <a:pt x="2" y="66"/>
                    <a:pt x="2" y="16"/>
                    <a:pt x="2" y="8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Freeform 17"/>
            <p:cNvSpPr>
              <a:spLocks/>
            </p:cNvSpPr>
            <p:nvPr/>
          </p:nvSpPr>
          <p:spPr bwMode="auto">
            <a:xfrm>
              <a:off x="2878" y="1400"/>
              <a:ext cx="194" cy="61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0" y="31"/>
                </a:cxn>
                <a:cxn ang="0">
                  <a:pos x="103" y="31"/>
                </a:cxn>
                <a:cxn ang="0">
                  <a:pos x="148" y="27"/>
                </a:cxn>
                <a:cxn ang="0">
                  <a:pos x="172" y="19"/>
                </a:cxn>
                <a:cxn ang="0">
                  <a:pos x="188" y="3"/>
                </a:cxn>
                <a:cxn ang="0">
                  <a:pos x="190" y="31"/>
                </a:cxn>
                <a:cxn ang="0">
                  <a:pos x="179" y="58"/>
                </a:cxn>
                <a:cxn ang="0">
                  <a:pos x="98" y="49"/>
                </a:cxn>
                <a:cxn ang="0">
                  <a:pos x="17" y="54"/>
                </a:cxn>
                <a:cxn ang="0">
                  <a:pos x="8" y="28"/>
                </a:cxn>
                <a:cxn ang="0">
                  <a:pos x="7" y="1"/>
                </a:cxn>
              </a:cxnLst>
              <a:rect l="0" t="0" r="r" b="b"/>
              <a:pathLst>
                <a:path w="194" h="61">
                  <a:moveTo>
                    <a:pt x="7" y="1"/>
                  </a:moveTo>
                  <a:cubicBezTo>
                    <a:pt x="14" y="2"/>
                    <a:pt x="34" y="26"/>
                    <a:pt x="50" y="31"/>
                  </a:cubicBezTo>
                  <a:cubicBezTo>
                    <a:pt x="66" y="36"/>
                    <a:pt x="87" y="32"/>
                    <a:pt x="103" y="31"/>
                  </a:cubicBezTo>
                  <a:cubicBezTo>
                    <a:pt x="119" y="30"/>
                    <a:pt x="137" y="29"/>
                    <a:pt x="148" y="27"/>
                  </a:cubicBezTo>
                  <a:cubicBezTo>
                    <a:pt x="159" y="25"/>
                    <a:pt x="165" y="23"/>
                    <a:pt x="172" y="19"/>
                  </a:cubicBezTo>
                  <a:cubicBezTo>
                    <a:pt x="179" y="15"/>
                    <a:pt x="185" y="1"/>
                    <a:pt x="188" y="3"/>
                  </a:cubicBezTo>
                  <a:cubicBezTo>
                    <a:pt x="191" y="5"/>
                    <a:pt x="191" y="22"/>
                    <a:pt x="190" y="31"/>
                  </a:cubicBezTo>
                  <a:cubicBezTo>
                    <a:pt x="189" y="40"/>
                    <a:pt x="194" y="55"/>
                    <a:pt x="179" y="58"/>
                  </a:cubicBezTo>
                  <a:cubicBezTo>
                    <a:pt x="164" y="61"/>
                    <a:pt x="125" y="50"/>
                    <a:pt x="98" y="49"/>
                  </a:cubicBezTo>
                  <a:cubicBezTo>
                    <a:pt x="71" y="48"/>
                    <a:pt x="32" y="58"/>
                    <a:pt x="17" y="54"/>
                  </a:cubicBezTo>
                  <a:cubicBezTo>
                    <a:pt x="2" y="50"/>
                    <a:pt x="10" y="37"/>
                    <a:pt x="8" y="28"/>
                  </a:cubicBezTo>
                  <a:cubicBezTo>
                    <a:pt x="6" y="19"/>
                    <a:pt x="0" y="0"/>
                    <a:pt x="7" y="1"/>
                  </a:cubicBezTo>
                  <a:close/>
                </a:path>
              </a:pathLst>
            </a:custGeom>
            <a:solidFill>
              <a:srgbClr val="FFE1C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0" name="Group 18"/>
            <p:cNvGrpSpPr>
              <a:grpSpLocks/>
            </p:cNvGrpSpPr>
            <p:nvPr/>
          </p:nvGrpSpPr>
          <p:grpSpPr bwMode="auto">
            <a:xfrm>
              <a:off x="2400" y="276"/>
              <a:ext cx="1152" cy="1436"/>
              <a:chOff x="2400" y="276"/>
              <a:chExt cx="1152" cy="1436"/>
            </a:xfrm>
          </p:grpSpPr>
          <p:sp>
            <p:nvSpPr>
              <p:cNvPr id="13331" name="Line 19"/>
              <p:cNvSpPr>
                <a:spLocks noChangeShapeType="1"/>
              </p:cNvSpPr>
              <p:nvPr/>
            </p:nvSpPr>
            <p:spPr bwMode="auto">
              <a:xfrm>
                <a:off x="2400" y="276"/>
                <a:ext cx="0" cy="14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Line 20"/>
              <p:cNvSpPr>
                <a:spLocks noChangeShapeType="1"/>
              </p:cNvSpPr>
              <p:nvPr/>
            </p:nvSpPr>
            <p:spPr bwMode="auto">
              <a:xfrm>
                <a:off x="3552" y="276"/>
                <a:ext cx="0" cy="14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Line 21"/>
              <p:cNvSpPr>
                <a:spLocks noChangeShapeType="1"/>
              </p:cNvSpPr>
              <p:nvPr/>
            </p:nvSpPr>
            <p:spPr bwMode="auto">
              <a:xfrm>
                <a:off x="2496" y="639"/>
                <a:ext cx="0" cy="106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22"/>
              <p:cNvSpPr>
                <a:spLocks noChangeShapeType="1"/>
              </p:cNvSpPr>
              <p:nvPr/>
            </p:nvSpPr>
            <p:spPr bwMode="auto">
              <a:xfrm>
                <a:off x="2592" y="912"/>
                <a:ext cx="0" cy="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Line 23"/>
              <p:cNvSpPr>
                <a:spLocks noChangeShapeType="1"/>
              </p:cNvSpPr>
              <p:nvPr/>
            </p:nvSpPr>
            <p:spPr bwMode="auto">
              <a:xfrm>
                <a:off x="2688" y="1128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24"/>
              <p:cNvSpPr>
                <a:spLocks noChangeShapeType="1"/>
              </p:cNvSpPr>
              <p:nvPr/>
            </p:nvSpPr>
            <p:spPr bwMode="auto">
              <a:xfrm>
                <a:off x="2784" y="1296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Line 25"/>
              <p:cNvSpPr>
                <a:spLocks noChangeShapeType="1"/>
              </p:cNvSpPr>
              <p:nvPr/>
            </p:nvSpPr>
            <p:spPr bwMode="auto">
              <a:xfrm>
                <a:off x="2880" y="1392"/>
                <a:ext cx="0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Line 26"/>
              <p:cNvSpPr>
                <a:spLocks noChangeShapeType="1"/>
              </p:cNvSpPr>
              <p:nvPr/>
            </p:nvSpPr>
            <p:spPr bwMode="auto">
              <a:xfrm>
                <a:off x="3072" y="1392"/>
                <a:ext cx="0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Line 27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Line 28"/>
              <p:cNvSpPr>
                <a:spLocks noChangeShapeType="1"/>
              </p:cNvSpPr>
              <p:nvPr/>
            </p:nvSpPr>
            <p:spPr bwMode="auto">
              <a:xfrm>
                <a:off x="3264" y="1128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Line 29"/>
              <p:cNvSpPr>
                <a:spLocks noChangeShapeType="1"/>
              </p:cNvSpPr>
              <p:nvPr/>
            </p:nvSpPr>
            <p:spPr bwMode="auto">
              <a:xfrm>
                <a:off x="3360" y="912"/>
                <a:ext cx="0" cy="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Line 30"/>
              <p:cNvSpPr>
                <a:spLocks noChangeShapeType="1"/>
              </p:cNvSpPr>
              <p:nvPr/>
            </p:nvSpPr>
            <p:spPr bwMode="auto">
              <a:xfrm>
                <a:off x="3456" y="639"/>
                <a:ext cx="0" cy="106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2438400" y="1066800"/>
            <a:ext cx="0" cy="1636713"/>
          </a:xfrm>
          <a:prstGeom prst="lin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344" name="Group 32"/>
          <p:cNvGrpSpPr>
            <a:grpSpLocks/>
          </p:cNvGrpSpPr>
          <p:nvPr/>
        </p:nvGrpSpPr>
        <p:grpSpPr bwMode="auto">
          <a:xfrm>
            <a:off x="958850" y="931863"/>
            <a:ext cx="1479550" cy="1887537"/>
            <a:chOff x="604" y="587"/>
            <a:chExt cx="932" cy="1189"/>
          </a:xfrm>
        </p:grpSpPr>
        <p:sp>
          <p:nvSpPr>
            <p:cNvPr id="13345" name="Oval 33"/>
            <p:cNvSpPr>
              <a:spLocks noChangeArrowheads="1"/>
            </p:cNvSpPr>
            <p:nvPr/>
          </p:nvSpPr>
          <p:spPr bwMode="auto">
            <a:xfrm>
              <a:off x="604" y="587"/>
              <a:ext cx="932" cy="144"/>
            </a:xfrm>
            <a:prstGeom prst="ellipse">
              <a:avLst/>
            </a:prstGeom>
            <a:noFill/>
            <a:ln w="38100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6" name="Line 34"/>
            <p:cNvSpPr>
              <a:spLocks noChangeShapeType="1"/>
            </p:cNvSpPr>
            <p:nvPr/>
          </p:nvSpPr>
          <p:spPr bwMode="auto">
            <a:xfrm>
              <a:off x="604" y="672"/>
              <a:ext cx="0" cy="1031"/>
            </a:xfrm>
            <a:prstGeom prst="line">
              <a:avLst/>
            </a:prstGeom>
            <a:noFill/>
            <a:ln w="38100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Oval 35"/>
            <p:cNvSpPr>
              <a:spLocks noChangeArrowheads="1"/>
            </p:cNvSpPr>
            <p:nvPr/>
          </p:nvSpPr>
          <p:spPr bwMode="auto">
            <a:xfrm>
              <a:off x="604" y="1632"/>
              <a:ext cx="932" cy="144"/>
            </a:xfrm>
            <a:prstGeom prst="ellipse">
              <a:avLst/>
            </a:prstGeom>
            <a:noFill/>
            <a:ln w="38100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8" name="Freeform 36"/>
            <p:cNvSpPr>
              <a:spLocks/>
            </p:cNvSpPr>
            <p:nvPr/>
          </p:nvSpPr>
          <p:spPr bwMode="auto">
            <a:xfrm>
              <a:off x="624" y="1629"/>
              <a:ext cx="882" cy="51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60" y="33"/>
                </a:cxn>
                <a:cxn ang="0">
                  <a:pos x="141" y="12"/>
                </a:cxn>
                <a:cxn ang="0">
                  <a:pos x="246" y="6"/>
                </a:cxn>
                <a:cxn ang="0">
                  <a:pos x="336" y="3"/>
                </a:cxn>
                <a:cxn ang="0">
                  <a:pos x="408" y="0"/>
                </a:cxn>
                <a:cxn ang="0">
                  <a:pos x="480" y="3"/>
                </a:cxn>
                <a:cxn ang="0">
                  <a:pos x="540" y="6"/>
                </a:cxn>
                <a:cxn ang="0">
                  <a:pos x="627" y="6"/>
                </a:cxn>
                <a:cxn ang="0">
                  <a:pos x="669" y="9"/>
                </a:cxn>
                <a:cxn ang="0">
                  <a:pos x="714" y="12"/>
                </a:cxn>
                <a:cxn ang="0">
                  <a:pos x="756" y="18"/>
                </a:cxn>
                <a:cxn ang="0">
                  <a:pos x="813" y="27"/>
                </a:cxn>
                <a:cxn ang="0">
                  <a:pos x="855" y="39"/>
                </a:cxn>
                <a:cxn ang="0">
                  <a:pos x="882" y="51"/>
                </a:cxn>
              </a:cxnLst>
              <a:rect l="0" t="0" r="r" b="b"/>
              <a:pathLst>
                <a:path w="882" h="51">
                  <a:moveTo>
                    <a:pt x="0" y="51"/>
                  </a:moveTo>
                  <a:cubicBezTo>
                    <a:pt x="10" y="48"/>
                    <a:pt x="37" y="39"/>
                    <a:pt x="60" y="33"/>
                  </a:cubicBezTo>
                  <a:cubicBezTo>
                    <a:pt x="83" y="27"/>
                    <a:pt x="110" y="17"/>
                    <a:pt x="141" y="12"/>
                  </a:cubicBezTo>
                  <a:cubicBezTo>
                    <a:pt x="172" y="7"/>
                    <a:pt x="214" y="7"/>
                    <a:pt x="246" y="6"/>
                  </a:cubicBezTo>
                  <a:cubicBezTo>
                    <a:pt x="278" y="5"/>
                    <a:pt x="309" y="4"/>
                    <a:pt x="336" y="3"/>
                  </a:cubicBezTo>
                  <a:cubicBezTo>
                    <a:pt x="363" y="2"/>
                    <a:pt x="384" y="0"/>
                    <a:pt x="408" y="0"/>
                  </a:cubicBezTo>
                  <a:cubicBezTo>
                    <a:pt x="432" y="0"/>
                    <a:pt x="458" y="2"/>
                    <a:pt x="480" y="3"/>
                  </a:cubicBezTo>
                  <a:cubicBezTo>
                    <a:pt x="502" y="4"/>
                    <a:pt x="516" y="6"/>
                    <a:pt x="540" y="6"/>
                  </a:cubicBezTo>
                  <a:cubicBezTo>
                    <a:pt x="564" y="6"/>
                    <a:pt x="606" y="6"/>
                    <a:pt x="627" y="6"/>
                  </a:cubicBezTo>
                  <a:cubicBezTo>
                    <a:pt x="648" y="6"/>
                    <a:pt x="655" y="8"/>
                    <a:pt x="669" y="9"/>
                  </a:cubicBezTo>
                  <a:cubicBezTo>
                    <a:pt x="683" y="10"/>
                    <a:pt x="700" y="11"/>
                    <a:pt x="714" y="12"/>
                  </a:cubicBezTo>
                  <a:cubicBezTo>
                    <a:pt x="728" y="13"/>
                    <a:pt x="740" y="16"/>
                    <a:pt x="756" y="18"/>
                  </a:cubicBezTo>
                  <a:cubicBezTo>
                    <a:pt x="772" y="20"/>
                    <a:pt x="797" y="24"/>
                    <a:pt x="813" y="27"/>
                  </a:cubicBezTo>
                  <a:cubicBezTo>
                    <a:pt x="829" y="30"/>
                    <a:pt x="844" y="35"/>
                    <a:pt x="855" y="39"/>
                  </a:cubicBezTo>
                  <a:cubicBezTo>
                    <a:pt x="866" y="43"/>
                    <a:pt x="877" y="49"/>
                    <a:pt x="882" y="51"/>
                  </a:cubicBezTo>
                </a:path>
              </a:pathLst>
            </a:custGeom>
            <a:noFill/>
            <a:ln w="50800" cap="flat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1676400" y="83820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1676400" y="251460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3886200" y="2754313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cross section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533400" y="3276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volume of a thin, hollow cylinder is given by:</a:t>
            </a:r>
          </a:p>
        </p:txBody>
      </p:sp>
      <p:graphicFrame>
        <p:nvGraphicFramePr>
          <p:cNvPr id="13363" name="Object 51"/>
          <p:cNvGraphicFramePr>
            <a:graphicFrameLocks noChangeAspect="1"/>
          </p:cNvGraphicFramePr>
          <p:nvPr/>
        </p:nvGraphicFramePr>
        <p:xfrm>
          <a:off x="714375" y="4327525"/>
          <a:ext cx="2562225" cy="387350"/>
        </p:xfrm>
        <a:graphic>
          <a:graphicData uri="http://schemas.openxmlformats.org/presentationml/2006/ole">
            <p:oleObj spid="_x0000_s13363" name="Equation" r:id="rId4" imgW="1180800" imgH="177480" progId="">
              <p:embed/>
            </p:oleObj>
          </a:graphicData>
        </a:graphic>
      </p:graphicFrame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3641725" y="4251325"/>
            <a:ext cx="427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r</a:t>
            </a:r>
            <a:r>
              <a:rPr lang="en-US">
                <a:solidFill>
                  <a:schemeClr val="accent2"/>
                </a:solidFill>
              </a:rPr>
              <a:t> is the 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chemeClr val="accent2"/>
                </a:solidFill>
              </a:rPr>
              <a:t> value of the function.</a:t>
            </a:r>
          </a:p>
        </p:txBody>
      </p:sp>
      <p:graphicFrame>
        <p:nvGraphicFramePr>
          <p:cNvPr id="13366" name="Object 54"/>
          <p:cNvGraphicFramePr>
            <a:graphicFrameLocks noChangeAspect="1"/>
          </p:cNvGraphicFramePr>
          <p:nvPr/>
        </p:nvGraphicFramePr>
        <p:xfrm>
          <a:off x="685800" y="3733800"/>
          <a:ext cx="4632325" cy="441325"/>
        </p:xfrm>
        <a:graphic>
          <a:graphicData uri="http://schemas.openxmlformats.org/presentationml/2006/ole">
            <p:oleObj spid="_x0000_s13366" name="Equation" r:id="rId5" imgW="2133360" imgH="203040" progId="">
              <p:embed/>
            </p:oleObj>
          </a:graphicData>
        </a:graphic>
      </p:graphicFrame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3657600" y="4722813"/>
            <a:ext cx="4313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chemeClr val="accent2"/>
                </a:solidFill>
                <a:latin typeface="Times New Roman" pitchFamily="18" charset="0"/>
              </a:rPr>
              <a:t>h</a:t>
            </a:r>
            <a:r>
              <a:rPr lang="en-US" dirty="0">
                <a:solidFill>
                  <a:schemeClr val="accent2"/>
                </a:solidFill>
              </a:rPr>
              <a:t> is the </a:t>
            </a:r>
            <a:r>
              <a:rPr lang="en-US" sz="2800" i="1" dirty="0">
                <a:solidFill>
                  <a:schemeClr val="accent2"/>
                </a:solidFill>
                <a:latin typeface="Times New Roman" pitchFamily="18" charset="0"/>
              </a:rPr>
              <a:t>y</a:t>
            </a:r>
            <a:r>
              <a:rPr lang="en-US" dirty="0">
                <a:solidFill>
                  <a:schemeClr val="accent2"/>
                </a:solidFill>
              </a:rPr>
              <a:t> value of the function.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3657600" y="5180013"/>
            <a:ext cx="226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thickness is 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dx</a:t>
            </a:r>
            <a:r>
              <a:rPr lang="en-US">
                <a:solidFill>
                  <a:schemeClr val="accent2"/>
                </a:solidFill>
              </a:rPr>
              <a:t>.</a:t>
            </a:r>
          </a:p>
        </p:txBody>
      </p:sp>
      <p:graphicFrame>
        <p:nvGraphicFramePr>
          <p:cNvPr id="13369" name="Object 57"/>
          <p:cNvGraphicFramePr>
            <a:graphicFrameLocks noChangeAspect="1"/>
          </p:cNvGraphicFramePr>
          <p:nvPr/>
        </p:nvGraphicFramePr>
        <p:xfrm>
          <a:off x="762000" y="4826000"/>
          <a:ext cx="2286000" cy="609600"/>
        </p:xfrm>
        <a:graphic>
          <a:graphicData uri="http://schemas.openxmlformats.org/presentationml/2006/ole">
            <p:oleObj spid="_x0000_s13369" name="Equation" r:id="rId6" imgW="1054080" imgH="279360" progId="">
              <p:embed/>
            </p:oleObj>
          </a:graphicData>
        </a:graphic>
      </p:graphicFrame>
      <p:sp>
        <p:nvSpPr>
          <p:cNvPr id="13370" name="Freeform 58"/>
          <p:cNvSpPr>
            <a:spLocks/>
          </p:cNvSpPr>
          <p:nvPr/>
        </p:nvSpPr>
        <p:spPr bwMode="auto">
          <a:xfrm>
            <a:off x="1460500" y="5267325"/>
            <a:ext cx="1588" cy="2667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0" y="0"/>
              </a:cxn>
            </a:cxnLst>
            <a:rect l="0" t="0" r="r" b="b"/>
            <a:pathLst>
              <a:path w="1" h="168">
                <a:moveTo>
                  <a:pt x="0" y="168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371" name="Object 59"/>
          <p:cNvGraphicFramePr>
            <a:graphicFrameLocks noChangeAspect="1"/>
          </p:cNvGraphicFramePr>
          <p:nvPr/>
        </p:nvGraphicFramePr>
        <p:xfrm>
          <a:off x="1295400" y="5546725"/>
          <a:ext cx="314325" cy="349250"/>
        </p:xfrm>
        <a:graphic>
          <a:graphicData uri="http://schemas.openxmlformats.org/presentationml/2006/ole">
            <p:oleObj spid="_x0000_s13371" name="Equation" r:id="rId7" imgW="114120" imgH="126720" progId="">
              <p:embed/>
            </p:oleObj>
          </a:graphicData>
        </a:graphic>
      </p:graphicFrame>
      <p:graphicFrame>
        <p:nvGraphicFramePr>
          <p:cNvPr id="13372" name="Object 60"/>
          <p:cNvGraphicFramePr>
            <a:graphicFrameLocks noChangeAspect="1"/>
          </p:cNvGraphicFramePr>
          <p:nvPr/>
        </p:nvGraphicFramePr>
        <p:xfrm>
          <a:off x="1905000" y="5622925"/>
          <a:ext cx="303213" cy="425450"/>
        </p:xfrm>
        <a:graphic>
          <a:graphicData uri="http://schemas.openxmlformats.org/presentationml/2006/ole">
            <p:oleObj spid="_x0000_s13372" name="Equation" r:id="rId8" imgW="126720" imgH="177480" progId="">
              <p:embed/>
            </p:oleObj>
          </a:graphicData>
        </a:graphic>
      </p:graphicFrame>
      <p:sp>
        <p:nvSpPr>
          <p:cNvPr id="13373" name="AutoShape 61"/>
          <p:cNvSpPr>
            <a:spLocks/>
          </p:cNvSpPr>
          <p:nvPr/>
        </p:nvSpPr>
        <p:spPr bwMode="auto">
          <a:xfrm rot="16200000">
            <a:off x="1920875" y="5029200"/>
            <a:ext cx="273050" cy="914400"/>
          </a:xfrm>
          <a:prstGeom prst="leftBrace">
            <a:avLst>
              <a:gd name="adj1" fmla="val 27907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74" name="Object 62"/>
          <p:cNvGraphicFramePr>
            <a:graphicFrameLocks noChangeAspect="1"/>
          </p:cNvGraphicFramePr>
          <p:nvPr/>
        </p:nvGraphicFramePr>
        <p:xfrm>
          <a:off x="2286000" y="5851525"/>
          <a:ext cx="1371600" cy="390525"/>
        </p:xfrm>
        <a:graphic>
          <a:graphicData uri="http://schemas.openxmlformats.org/presentationml/2006/ole">
            <p:oleObj spid="_x0000_s13374" name="Equation" r:id="rId9" imgW="622080" imgH="177480" progId="">
              <p:embed/>
            </p:oleObj>
          </a:graphicData>
        </a:graphic>
      </p:graphicFrame>
      <p:sp>
        <p:nvSpPr>
          <p:cNvPr id="13375" name="Freeform 63"/>
          <p:cNvSpPr>
            <a:spLocks/>
          </p:cNvSpPr>
          <p:nvPr/>
        </p:nvSpPr>
        <p:spPr bwMode="auto">
          <a:xfrm>
            <a:off x="2819400" y="5318125"/>
            <a:ext cx="76200" cy="53340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0" y="0"/>
              </a:cxn>
            </a:cxnLst>
            <a:rect l="0" t="0" r="r" b="b"/>
            <a:pathLst>
              <a:path w="1" h="420">
                <a:moveTo>
                  <a:pt x="0" y="42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76" name="AutoShape 64"/>
          <p:cNvSpPr>
            <a:spLocks/>
          </p:cNvSpPr>
          <p:nvPr/>
        </p:nvSpPr>
        <p:spPr bwMode="auto">
          <a:xfrm rot="16200000">
            <a:off x="1181100" y="5661025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77" name="Object 65"/>
          <p:cNvGraphicFramePr>
            <a:graphicFrameLocks noChangeAspect="1"/>
          </p:cNvGraphicFramePr>
          <p:nvPr/>
        </p:nvGraphicFramePr>
        <p:xfrm>
          <a:off x="228600" y="6018213"/>
          <a:ext cx="1885950" cy="366712"/>
        </p:xfrm>
        <a:graphic>
          <a:graphicData uri="http://schemas.openxmlformats.org/presentationml/2006/ole">
            <p:oleObj spid="_x0000_s13377" name="Equation" r:id="rId10" imgW="914400" imgH="177480" progId="">
              <p:embed/>
            </p:oleObj>
          </a:graphicData>
        </a:graphic>
      </p:graphicFrame>
      <p:graphicFrame>
        <p:nvGraphicFramePr>
          <p:cNvPr id="13379" name="Object 67"/>
          <p:cNvGraphicFramePr>
            <a:graphicFrameLocks noChangeAspect="1"/>
          </p:cNvGraphicFramePr>
          <p:nvPr/>
        </p:nvGraphicFramePr>
        <p:xfrm>
          <a:off x="2590800" y="1447800"/>
          <a:ext cx="1143000" cy="428625"/>
        </p:xfrm>
        <a:graphic>
          <a:graphicData uri="http://schemas.openxmlformats.org/presentationml/2006/ole">
            <p:oleObj spid="_x0000_s13379" name="Equation" r:id="rId11" imgW="609480" imgH="228600" progId="">
              <p:embed/>
            </p:oleObj>
          </a:graphicData>
        </a:graphic>
      </p:graphicFrame>
      <p:sp>
        <p:nvSpPr>
          <p:cNvPr id="13380" name="Freeform 68"/>
          <p:cNvSpPr>
            <a:spLocks/>
          </p:cNvSpPr>
          <p:nvPr/>
        </p:nvSpPr>
        <p:spPr bwMode="auto">
          <a:xfrm>
            <a:off x="2590800" y="409575"/>
            <a:ext cx="1588" cy="2279650"/>
          </a:xfrm>
          <a:custGeom>
            <a:avLst/>
            <a:gdLst/>
            <a:ahLst/>
            <a:cxnLst>
              <a:cxn ang="0">
                <a:pos x="0" y="1436"/>
              </a:cxn>
              <a:cxn ang="0">
                <a:pos x="0" y="0"/>
              </a:cxn>
            </a:cxnLst>
            <a:rect l="0" t="0" r="r" b="b"/>
            <a:pathLst>
              <a:path w="1" h="1436">
                <a:moveTo>
                  <a:pt x="0" y="143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Text Box 152"/>
          <p:cNvSpPr txBox="1">
            <a:spLocks noChangeArrowheads="1"/>
          </p:cNvSpPr>
          <p:nvPr/>
        </p:nvSpPr>
        <p:spPr bwMode="auto">
          <a:xfrm>
            <a:off x="5867400" y="381000"/>
            <a:ext cx="35052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dirty="0"/>
              <a:t>If we take a vertical slice</a:t>
            </a:r>
          </a:p>
        </p:txBody>
      </p:sp>
      <p:sp>
        <p:nvSpPr>
          <p:cNvPr id="62" name="Text Box 153"/>
          <p:cNvSpPr txBox="1">
            <a:spLocks noChangeArrowheads="1"/>
          </p:cNvSpPr>
          <p:nvPr/>
        </p:nvSpPr>
        <p:spPr bwMode="auto">
          <a:xfrm>
            <a:off x="5867400" y="762000"/>
            <a:ext cx="3657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/>
              <a:t>and revolve it about </a:t>
            </a:r>
            <a:r>
              <a:rPr lang="en-US" sz="2200" dirty="0" smtClean="0"/>
              <a:t>the</a:t>
            </a:r>
          </a:p>
          <a:p>
            <a:r>
              <a:rPr lang="en-US" sz="2200" dirty="0" smtClean="0"/>
              <a:t>y-axis, we get a cylinder.</a:t>
            </a:r>
            <a:endParaRPr lang="en-US" sz="2200" dirty="0"/>
          </a:p>
        </p:txBody>
      </p:sp>
      <p:sp>
        <p:nvSpPr>
          <p:cNvPr id="64" name="Text Box 156"/>
          <p:cNvSpPr txBox="1">
            <a:spLocks noChangeArrowheads="1"/>
          </p:cNvSpPr>
          <p:nvPr/>
        </p:nvSpPr>
        <p:spPr bwMode="auto">
          <a:xfrm>
            <a:off x="5867400" y="1600200"/>
            <a:ext cx="3276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/>
              <a:t>If we add all of the cylinders together, we can reconstruct the original object.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5" grpId="0" autoUpdateAnimBg="0"/>
      <p:bldP spid="13367" grpId="0" autoUpdateAnimBg="0"/>
      <p:bldP spid="13368" grpId="0" autoUpdateAnimBg="0"/>
      <p:bldP spid="13370" grpId="0" animBg="1"/>
      <p:bldP spid="13373" grpId="0" animBg="1"/>
      <p:bldP spid="13375" grpId="0" animBg="1"/>
      <p:bldP spid="133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6" name="Freeform 70"/>
          <p:cNvSpPr>
            <a:spLocks/>
          </p:cNvSpPr>
          <p:nvPr/>
        </p:nvSpPr>
        <p:spPr bwMode="auto">
          <a:xfrm>
            <a:off x="1674813" y="403225"/>
            <a:ext cx="919162" cy="2286000"/>
          </a:xfrm>
          <a:custGeom>
            <a:avLst/>
            <a:gdLst/>
            <a:ahLst/>
            <a:cxnLst>
              <a:cxn ang="0">
                <a:pos x="0" y="1153"/>
              </a:cxn>
              <a:cxn ang="0">
                <a:pos x="81" y="1131"/>
              </a:cxn>
              <a:cxn ang="0">
                <a:pos x="109" y="1114"/>
              </a:cxn>
              <a:cxn ang="0">
                <a:pos x="141" y="1090"/>
              </a:cxn>
              <a:cxn ang="0">
                <a:pos x="169" y="1057"/>
              </a:cxn>
              <a:cxn ang="0">
                <a:pos x="198" y="1018"/>
              </a:cxn>
              <a:cxn ang="0">
                <a:pos x="246" y="948"/>
              </a:cxn>
              <a:cxn ang="0">
                <a:pos x="289" y="865"/>
              </a:cxn>
              <a:cxn ang="0">
                <a:pos x="331" y="778"/>
              </a:cxn>
              <a:cxn ang="0">
                <a:pos x="370" y="688"/>
              </a:cxn>
              <a:cxn ang="0">
                <a:pos x="400" y="610"/>
              </a:cxn>
              <a:cxn ang="0">
                <a:pos x="430" y="517"/>
              </a:cxn>
              <a:cxn ang="0">
                <a:pos x="454" y="441"/>
              </a:cxn>
              <a:cxn ang="0">
                <a:pos x="487" y="336"/>
              </a:cxn>
              <a:cxn ang="0">
                <a:pos x="513" y="246"/>
              </a:cxn>
              <a:cxn ang="0">
                <a:pos x="535" y="166"/>
              </a:cxn>
              <a:cxn ang="0">
                <a:pos x="552" y="93"/>
              </a:cxn>
              <a:cxn ang="0">
                <a:pos x="562" y="57"/>
              </a:cxn>
              <a:cxn ang="0">
                <a:pos x="577" y="4"/>
              </a:cxn>
              <a:cxn ang="0">
                <a:pos x="577" y="133"/>
              </a:cxn>
              <a:cxn ang="0">
                <a:pos x="577" y="304"/>
              </a:cxn>
              <a:cxn ang="0">
                <a:pos x="577" y="478"/>
              </a:cxn>
              <a:cxn ang="0">
                <a:pos x="577" y="544"/>
              </a:cxn>
              <a:cxn ang="0">
                <a:pos x="577" y="634"/>
              </a:cxn>
              <a:cxn ang="0">
                <a:pos x="576" y="726"/>
              </a:cxn>
              <a:cxn ang="0">
                <a:pos x="577" y="985"/>
              </a:cxn>
              <a:cxn ang="0">
                <a:pos x="576" y="1419"/>
              </a:cxn>
              <a:cxn ang="0">
                <a:pos x="540" y="1438"/>
              </a:cxn>
              <a:cxn ang="0">
                <a:pos x="339" y="1438"/>
              </a:cxn>
              <a:cxn ang="0">
                <a:pos x="0" y="1438"/>
              </a:cxn>
              <a:cxn ang="0">
                <a:pos x="1" y="1290"/>
              </a:cxn>
              <a:cxn ang="0">
                <a:pos x="1" y="1197"/>
              </a:cxn>
              <a:cxn ang="0">
                <a:pos x="0" y="1153"/>
              </a:cxn>
            </a:cxnLst>
            <a:rect l="0" t="0" r="r" b="b"/>
            <a:pathLst>
              <a:path w="579" h="1440">
                <a:moveTo>
                  <a:pt x="0" y="1153"/>
                </a:moveTo>
                <a:cubicBezTo>
                  <a:pt x="42" y="1147"/>
                  <a:pt x="39" y="1149"/>
                  <a:pt x="81" y="1131"/>
                </a:cubicBezTo>
                <a:cubicBezTo>
                  <a:pt x="96" y="1123"/>
                  <a:pt x="93" y="1119"/>
                  <a:pt x="109" y="1114"/>
                </a:cubicBezTo>
                <a:cubicBezTo>
                  <a:pt x="136" y="1094"/>
                  <a:pt x="124" y="1102"/>
                  <a:pt x="141" y="1090"/>
                </a:cubicBezTo>
                <a:cubicBezTo>
                  <a:pt x="151" y="1075"/>
                  <a:pt x="155" y="1068"/>
                  <a:pt x="169" y="1057"/>
                </a:cubicBezTo>
                <a:cubicBezTo>
                  <a:pt x="175" y="1053"/>
                  <a:pt x="198" y="1018"/>
                  <a:pt x="198" y="1018"/>
                </a:cubicBezTo>
                <a:cubicBezTo>
                  <a:pt x="216" y="990"/>
                  <a:pt x="217" y="988"/>
                  <a:pt x="246" y="948"/>
                </a:cubicBezTo>
                <a:cubicBezTo>
                  <a:pt x="263" y="922"/>
                  <a:pt x="279" y="894"/>
                  <a:pt x="289" y="865"/>
                </a:cubicBezTo>
                <a:cubicBezTo>
                  <a:pt x="299" y="835"/>
                  <a:pt x="317" y="806"/>
                  <a:pt x="331" y="778"/>
                </a:cubicBezTo>
                <a:cubicBezTo>
                  <a:pt x="340" y="760"/>
                  <a:pt x="352" y="727"/>
                  <a:pt x="370" y="688"/>
                </a:cubicBezTo>
                <a:cubicBezTo>
                  <a:pt x="385" y="646"/>
                  <a:pt x="384" y="631"/>
                  <a:pt x="400" y="610"/>
                </a:cubicBezTo>
                <a:cubicBezTo>
                  <a:pt x="411" y="570"/>
                  <a:pt x="418" y="558"/>
                  <a:pt x="430" y="517"/>
                </a:cubicBezTo>
                <a:cubicBezTo>
                  <a:pt x="437" y="492"/>
                  <a:pt x="448" y="467"/>
                  <a:pt x="454" y="441"/>
                </a:cubicBezTo>
                <a:cubicBezTo>
                  <a:pt x="462" y="409"/>
                  <a:pt x="472" y="382"/>
                  <a:pt x="487" y="336"/>
                </a:cubicBezTo>
                <a:cubicBezTo>
                  <a:pt x="489" y="330"/>
                  <a:pt x="511" y="252"/>
                  <a:pt x="513" y="246"/>
                </a:cubicBezTo>
                <a:cubicBezTo>
                  <a:pt x="532" y="177"/>
                  <a:pt x="525" y="201"/>
                  <a:pt x="535" y="166"/>
                </a:cubicBezTo>
                <a:cubicBezTo>
                  <a:pt x="549" y="115"/>
                  <a:pt x="543" y="132"/>
                  <a:pt x="552" y="93"/>
                </a:cubicBezTo>
                <a:cubicBezTo>
                  <a:pt x="553" y="86"/>
                  <a:pt x="558" y="73"/>
                  <a:pt x="562" y="57"/>
                </a:cubicBezTo>
                <a:cubicBezTo>
                  <a:pt x="568" y="33"/>
                  <a:pt x="577" y="0"/>
                  <a:pt x="577" y="4"/>
                </a:cubicBezTo>
                <a:cubicBezTo>
                  <a:pt x="577" y="81"/>
                  <a:pt x="577" y="106"/>
                  <a:pt x="577" y="133"/>
                </a:cubicBezTo>
                <a:cubicBezTo>
                  <a:pt x="576" y="217"/>
                  <a:pt x="577" y="106"/>
                  <a:pt x="577" y="304"/>
                </a:cubicBezTo>
                <a:cubicBezTo>
                  <a:pt x="576" y="356"/>
                  <a:pt x="577" y="405"/>
                  <a:pt x="577" y="478"/>
                </a:cubicBezTo>
                <a:cubicBezTo>
                  <a:pt x="576" y="492"/>
                  <a:pt x="577" y="544"/>
                  <a:pt x="577" y="544"/>
                </a:cubicBezTo>
                <a:cubicBezTo>
                  <a:pt x="577" y="582"/>
                  <a:pt x="577" y="597"/>
                  <a:pt x="577" y="634"/>
                </a:cubicBezTo>
                <a:cubicBezTo>
                  <a:pt x="576" y="667"/>
                  <a:pt x="576" y="668"/>
                  <a:pt x="576" y="726"/>
                </a:cubicBezTo>
                <a:cubicBezTo>
                  <a:pt x="576" y="784"/>
                  <a:pt x="577" y="870"/>
                  <a:pt x="577" y="985"/>
                </a:cubicBezTo>
                <a:cubicBezTo>
                  <a:pt x="577" y="1082"/>
                  <a:pt x="579" y="1300"/>
                  <a:pt x="576" y="1419"/>
                </a:cubicBezTo>
                <a:cubicBezTo>
                  <a:pt x="574" y="1440"/>
                  <a:pt x="565" y="1440"/>
                  <a:pt x="540" y="1438"/>
                </a:cubicBezTo>
                <a:cubicBezTo>
                  <a:pt x="482" y="1436"/>
                  <a:pt x="398" y="1440"/>
                  <a:pt x="339" y="1438"/>
                </a:cubicBezTo>
                <a:cubicBezTo>
                  <a:pt x="217" y="1440"/>
                  <a:pt x="121" y="1440"/>
                  <a:pt x="0" y="1438"/>
                </a:cubicBezTo>
                <a:cubicBezTo>
                  <a:pt x="3" y="1385"/>
                  <a:pt x="3" y="1357"/>
                  <a:pt x="1" y="1290"/>
                </a:cubicBezTo>
                <a:cubicBezTo>
                  <a:pt x="0" y="1263"/>
                  <a:pt x="1" y="1231"/>
                  <a:pt x="1" y="1197"/>
                </a:cubicBezTo>
                <a:cubicBezTo>
                  <a:pt x="2" y="1187"/>
                  <a:pt x="10" y="1158"/>
                  <a:pt x="0" y="1153"/>
                </a:cubicBezTo>
                <a:close/>
              </a:path>
            </a:pathLst>
          </a:custGeom>
          <a:solidFill>
            <a:srgbClr val="FFFFC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4338" name="Picture 2" descr="H6W61P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000"/>
            <a:ext cx="4267200" cy="2844800"/>
          </a:xfrm>
          <a:prstGeom prst="rect">
            <a:avLst/>
          </a:prstGeom>
          <a:noFill/>
        </p:spPr>
      </p:pic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2438400" y="1066800"/>
            <a:ext cx="0" cy="1636713"/>
          </a:xfrm>
          <a:prstGeom prst="lin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368" name="Group 32"/>
          <p:cNvGrpSpPr>
            <a:grpSpLocks/>
          </p:cNvGrpSpPr>
          <p:nvPr/>
        </p:nvGrpSpPr>
        <p:grpSpPr bwMode="auto">
          <a:xfrm>
            <a:off x="958850" y="931863"/>
            <a:ext cx="1479550" cy="1887537"/>
            <a:chOff x="604" y="587"/>
            <a:chExt cx="932" cy="1189"/>
          </a:xfrm>
        </p:grpSpPr>
        <p:sp>
          <p:nvSpPr>
            <p:cNvPr id="14369" name="Oval 33"/>
            <p:cNvSpPr>
              <a:spLocks noChangeArrowheads="1"/>
            </p:cNvSpPr>
            <p:nvPr/>
          </p:nvSpPr>
          <p:spPr bwMode="auto">
            <a:xfrm>
              <a:off x="604" y="587"/>
              <a:ext cx="932" cy="144"/>
            </a:xfrm>
            <a:prstGeom prst="ellipse">
              <a:avLst/>
            </a:prstGeom>
            <a:noFill/>
            <a:ln w="38100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>
              <a:off x="604" y="672"/>
              <a:ext cx="0" cy="1031"/>
            </a:xfrm>
            <a:prstGeom prst="line">
              <a:avLst/>
            </a:prstGeom>
            <a:noFill/>
            <a:ln w="38100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auto">
            <a:xfrm>
              <a:off x="604" y="1632"/>
              <a:ext cx="932" cy="144"/>
            </a:xfrm>
            <a:prstGeom prst="ellipse">
              <a:avLst/>
            </a:prstGeom>
            <a:noFill/>
            <a:ln w="38100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Freeform 36"/>
            <p:cNvSpPr>
              <a:spLocks/>
            </p:cNvSpPr>
            <p:nvPr/>
          </p:nvSpPr>
          <p:spPr bwMode="auto">
            <a:xfrm>
              <a:off x="624" y="1629"/>
              <a:ext cx="882" cy="51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60" y="33"/>
                </a:cxn>
                <a:cxn ang="0">
                  <a:pos x="141" y="12"/>
                </a:cxn>
                <a:cxn ang="0">
                  <a:pos x="246" y="6"/>
                </a:cxn>
                <a:cxn ang="0">
                  <a:pos x="336" y="3"/>
                </a:cxn>
                <a:cxn ang="0">
                  <a:pos x="408" y="0"/>
                </a:cxn>
                <a:cxn ang="0">
                  <a:pos x="480" y="3"/>
                </a:cxn>
                <a:cxn ang="0">
                  <a:pos x="540" y="6"/>
                </a:cxn>
                <a:cxn ang="0">
                  <a:pos x="627" y="6"/>
                </a:cxn>
                <a:cxn ang="0">
                  <a:pos x="669" y="9"/>
                </a:cxn>
                <a:cxn ang="0">
                  <a:pos x="714" y="12"/>
                </a:cxn>
                <a:cxn ang="0">
                  <a:pos x="756" y="18"/>
                </a:cxn>
                <a:cxn ang="0">
                  <a:pos x="813" y="27"/>
                </a:cxn>
                <a:cxn ang="0">
                  <a:pos x="855" y="39"/>
                </a:cxn>
                <a:cxn ang="0">
                  <a:pos x="882" y="51"/>
                </a:cxn>
              </a:cxnLst>
              <a:rect l="0" t="0" r="r" b="b"/>
              <a:pathLst>
                <a:path w="882" h="51">
                  <a:moveTo>
                    <a:pt x="0" y="51"/>
                  </a:moveTo>
                  <a:cubicBezTo>
                    <a:pt x="10" y="48"/>
                    <a:pt x="37" y="39"/>
                    <a:pt x="60" y="33"/>
                  </a:cubicBezTo>
                  <a:cubicBezTo>
                    <a:pt x="83" y="27"/>
                    <a:pt x="110" y="17"/>
                    <a:pt x="141" y="12"/>
                  </a:cubicBezTo>
                  <a:cubicBezTo>
                    <a:pt x="172" y="7"/>
                    <a:pt x="214" y="7"/>
                    <a:pt x="246" y="6"/>
                  </a:cubicBezTo>
                  <a:cubicBezTo>
                    <a:pt x="278" y="5"/>
                    <a:pt x="309" y="4"/>
                    <a:pt x="336" y="3"/>
                  </a:cubicBezTo>
                  <a:cubicBezTo>
                    <a:pt x="363" y="2"/>
                    <a:pt x="384" y="0"/>
                    <a:pt x="408" y="0"/>
                  </a:cubicBezTo>
                  <a:cubicBezTo>
                    <a:pt x="432" y="0"/>
                    <a:pt x="458" y="2"/>
                    <a:pt x="480" y="3"/>
                  </a:cubicBezTo>
                  <a:cubicBezTo>
                    <a:pt x="502" y="4"/>
                    <a:pt x="516" y="6"/>
                    <a:pt x="540" y="6"/>
                  </a:cubicBezTo>
                  <a:cubicBezTo>
                    <a:pt x="564" y="6"/>
                    <a:pt x="606" y="6"/>
                    <a:pt x="627" y="6"/>
                  </a:cubicBezTo>
                  <a:cubicBezTo>
                    <a:pt x="648" y="6"/>
                    <a:pt x="655" y="8"/>
                    <a:pt x="669" y="9"/>
                  </a:cubicBezTo>
                  <a:cubicBezTo>
                    <a:pt x="683" y="10"/>
                    <a:pt x="700" y="11"/>
                    <a:pt x="714" y="12"/>
                  </a:cubicBezTo>
                  <a:cubicBezTo>
                    <a:pt x="728" y="13"/>
                    <a:pt x="740" y="16"/>
                    <a:pt x="756" y="18"/>
                  </a:cubicBezTo>
                  <a:cubicBezTo>
                    <a:pt x="772" y="20"/>
                    <a:pt x="797" y="24"/>
                    <a:pt x="813" y="27"/>
                  </a:cubicBezTo>
                  <a:cubicBezTo>
                    <a:pt x="829" y="30"/>
                    <a:pt x="844" y="35"/>
                    <a:pt x="855" y="39"/>
                  </a:cubicBezTo>
                  <a:cubicBezTo>
                    <a:pt x="866" y="43"/>
                    <a:pt x="877" y="49"/>
                    <a:pt x="882" y="51"/>
                  </a:cubicBezTo>
                </a:path>
              </a:pathLst>
            </a:custGeom>
            <a:noFill/>
            <a:ln w="50800" cap="flat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1676400" y="83820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1676400" y="251460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378" name="Object 42"/>
          <p:cNvGraphicFramePr>
            <a:graphicFrameLocks noChangeAspect="1"/>
          </p:cNvGraphicFramePr>
          <p:nvPr/>
        </p:nvGraphicFramePr>
        <p:xfrm>
          <a:off x="714375" y="4320250"/>
          <a:ext cx="2562225" cy="387350"/>
        </p:xfrm>
        <a:graphic>
          <a:graphicData uri="http://schemas.openxmlformats.org/presentationml/2006/ole">
            <p:oleObj spid="_x0000_s14378" name="Equation" r:id="rId4" imgW="1180800" imgH="177480" progId="">
              <p:embed/>
            </p:oleObj>
          </a:graphicData>
        </a:graphic>
      </p:graphicFrame>
      <p:graphicFrame>
        <p:nvGraphicFramePr>
          <p:cNvPr id="14384" name="Object 48"/>
          <p:cNvGraphicFramePr>
            <a:graphicFrameLocks noChangeAspect="1"/>
          </p:cNvGraphicFramePr>
          <p:nvPr/>
        </p:nvGraphicFramePr>
        <p:xfrm>
          <a:off x="762000" y="4818725"/>
          <a:ext cx="2286000" cy="609600"/>
        </p:xfrm>
        <a:graphic>
          <a:graphicData uri="http://schemas.openxmlformats.org/presentationml/2006/ole">
            <p:oleObj spid="_x0000_s14384" name="Equation" r:id="rId5" imgW="1054080" imgH="279360" progId="">
              <p:embed/>
            </p:oleObj>
          </a:graphicData>
        </a:graphic>
      </p:graphicFrame>
      <p:sp>
        <p:nvSpPr>
          <p:cNvPr id="14385" name="Freeform 49"/>
          <p:cNvSpPr>
            <a:spLocks/>
          </p:cNvSpPr>
          <p:nvPr/>
        </p:nvSpPr>
        <p:spPr bwMode="auto">
          <a:xfrm>
            <a:off x="1460500" y="5260050"/>
            <a:ext cx="1588" cy="2667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0" y="0"/>
              </a:cxn>
            </a:cxnLst>
            <a:rect l="0" t="0" r="r" b="b"/>
            <a:pathLst>
              <a:path w="1" h="168">
                <a:moveTo>
                  <a:pt x="0" y="168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386" name="Object 50"/>
          <p:cNvGraphicFramePr>
            <a:graphicFrameLocks noChangeAspect="1"/>
          </p:cNvGraphicFramePr>
          <p:nvPr/>
        </p:nvGraphicFramePr>
        <p:xfrm>
          <a:off x="1295400" y="5539450"/>
          <a:ext cx="314325" cy="349250"/>
        </p:xfrm>
        <a:graphic>
          <a:graphicData uri="http://schemas.openxmlformats.org/presentationml/2006/ole">
            <p:oleObj spid="_x0000_s14386" name="Equation" r:id="rId6" imgW="114120" imgH="126720" progId="">
              <p:embed/>
            </p:oleObj>
          </a:graphicData>
        </a:graphic>
      </p:graphicFrame>
      <p:graphicFrame>
        <p:nvGraphicFramePr>
          <p:cNvPr id="14387" name="Object 51"/>
          <p:cNvGraphicFramePr>
            <a:graphicFrameLocks noChangeAspect="1"/>
          </p:cNvGraphicFramePr>
          <p:nvPr/>
        </p:nvGraphicFramePr>
        <p:xfrm>
          <a:off x="1905000" y="5615650"/>
          <a:ext cx="303213" cy="425450"/>
        </p:xfrm>
        <a:graphic>
          <a:graphicData uri="http://schemas.openxmlformats.org/presentationml/2006/ole">
            <p:oleObj spid="_x0000_s14387" name="Equation" r:id="rId7" imgW="126720" imgH="177480" progId="">
              <p:embed/>
            </p:oleObj>
          </a:graphicData>
        </a:graphic>
      </p:graphicFrame>
      <p:sp>
        <p:nvSpPr>
          <p:cNvPr id="14389" name="AutoShape 53"/>
          <p:cNvSpPr>
            <a:spLocks/>
          </p:cNvSpPr>
          <p:nvPr/>
        </p:nvSpPr>
        <p:spPr bwMode="auto">
          <a:xfrm rot="16200000">
            <a:off x="1920875" y="5021925"/>
            <a:ext cx="273050" cy="914400"/>
          </a:xfrm>
          <a:prstGeom prst="leftBrace">
            <a:avLst>
              <a:gd name="adj1" fmla="val 27907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90" name="Object 54"/>
          <p:cNvGraphicFramePr>
            <a:graphicFrameLocks noChangeAspect="1"/>
          </p:cNvGraphicFramePr>
          <p:nvPr/>
        </p:nvGraphicFramePr>
        <p:xfrm>
          <a:off x="2286000" y="5844250"/>
          <a:ext cx="1371600" cy="390525"/>
        </p:xfrm>
        <a:graphic>
          <a:graphicData uri="http://schemas.openxmlformats.org/presentationml/2006/ole">
            <p:oleObj spid="_x0000_s14390" name="Equation" r:id="rId8" imgW="622080" imgH="177480" progId="">
              <p:embed/>
            </p:oleObj>
          </a:graphicData>
        </a:graphic>
      </p:graphicFrame>
      <p:sp>
        <p:nvSpPr>
          <p:cNvPr id="14391" name="Freeform 55"/>
          <p:cNvSpPr>
            <a:spLocks/>
          </p:cNvSpPr>
          <p:nvPr/>
        </p:nvSpPr>
        <p:spPr bwMode="auto">
          <a:xfrm>
            <a:off x="2819400" y="5310850"/>
            <a:ext cx="76200" cy="53340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0" y="0"/>
              </a:cxn>
            </a:cxnLst>
            <a:rect l="0" t="0" r="r" b="b"/>
            <a:pathLst>
              <a:path w="1" h="420">
                <a:moveTo>
                  <a:pt x="0" y="42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2" name="AutoShape 56"/>
          <p:cNvSpPr>
            <a:spLocks/>
          </p:cNvSpPr>
          <p:nvPr/>
        </p:nvSpPr>
        <p:spPr bwMode="auto">
          <a:xfrm rot="16200000">
            <a:off x="1181100" y="5653750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93" name="Object 57"/>
          <p:cNvGraphicFramePr>
            <a:graphicFrameLocks noChangeAspect="1"/>
          </p:cNvGraphicFramePr>
          <p:nvPr/>
        </p:nvGraphicFramePr>
        <p:xfrm>
          <a:off x="228600" y="6010938"/>
          <a:ext cx="1885950" cy="366712"/>
        </p:xfrm>
        <a:graphic>
          <a:graphicData uri="http://schemas.openxmlformats.org/presentationml/2006/ole">
            <p:oleObj spid="_x0000_s14393" name="Equation" r:id="rId9" imgW="914400" imgH="177480" progId="">
              <p:embed/>
            </p:oleObj>
          </a:graphicData>
        </a:graphic>
      </p:graphicFrame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3565525" y="2414588"/>
            <a:ext cx="5273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we add all the cylinders from the smallest to the largest:</a:t>
            </a:r>
          </a:p>
        </p:txBody>
      </p:sp>
      <p:graphicFrame>
        <p:nvGraphicFramePr>
          <p:cNvPr id="14395" name="Object 59"/>
          <p:cNvGraphicFramePr>
            <a:graphicFrameLocks noChangeAspect="1"/>
          </p:cNvGraphicFramePr>
          <p:nvPr/>
        </p:nvGraphicFramePr>
        <p:xfrm>
          <a:off x="4343400" y="3213100"/>
          <a:ext cx="2368550" cy="720725"/>
        </p:xfrm>
        <a:graphic>
          <a:graphicData uri="http://schemas.openxmlformats.org/presentationml/2006/ole">
            <p:oleObj spid="_x0000_s14395" name="Equation" r:id="rId10" imgW="1091880" imgH="330120" progId="">
              <p:embed/>
            </p:oleObj>
          </a:graphicData>
        </a:graphic>
      </p:graphicFrame>
      <p:graphicFrame>
        <p:nvGraphicFramePr>
          <p:cNvPr id="14396" name="Object 60"/>
          <p:cNvGraphicFramePr>
            <a:graphicFrameLocks noChangeAspect="1"/>
          </p:cNvGraphicFramePr>
          <p:nvPr/>
        </p:nvGraphicFramePr>
        <p:xfrm>
          <a:off x="4343400" y="4051300"/>
          <a:ext cx="1982788" cy="720725"/>
        </p:xfrm>
        <a:graphic>
          <a:graphicData uri="http://schemas.openxmlformats.org/presentationml/2006/ole">
            <p:oleObj spid="_x0000_s14396" name="Equation" r:id="rId11" imgW="914400" imgH="330120" progId="">
              <p:embed/>
            </p:oleObj>
          </a:graphicData>
        </a:graphic>
      </p:graphicFrame>
      <p:graphicFrame>
        <p:nvGraphicFramePr>
          <p:cNvPr id="14397" name="Object 61"/>
          <p:cNvGraphicFramePr>
            <a:graphicFrameLocks noChangeAspect="1"/>
          </p:cNvGraphicFramePr>
          <p:nvPr/>
        </p:nvGraphicFramePr>
        <p:xfrm>
          <a:off x="4191000" y="4813300"/>
          <a:ext cx="2368550" cy="1054100"/>
        </p:xfrm>
        <a:graphic>
          <a:graphicData uri="http://schemas.openxmlformats.org/presentationml/2006/ole">
            <p:oleObj spid="_x0000_s14397" name="Equation" r:id="rId12" imgW="1091880" imgH="482400" progId="">
              <p:embed/>
            </p:oleObj>
          </a:graphicData>
        </a:graphic>
      </p:graphicFrame>
      <p:graphicFrame>
        <p:nvGraphicFramePr>
          <p:cNvPr id="14398" name="Object 62"/>
          <p:cNvGraphicFramePr>
            <a:graphicFrameLocks noChangeAspect="1"/>
          </p:cNvGraphicFramePr>
          <p:nvPr/>
        </p:nvGraphicFramePr>
        <p:xfrm>
          <a:off x="7162800" y="4127500"/>
          <a:ext cx="1349375" cy="555625"/>
        </p:xfrm>
        <a:graphic>
          <a:graphicData uri="http://schemas.openxmlformats.org/presentationml/2006/ole">
            <p:oleObj spid="_x0000_s14398" name="Equation" r:id="rId13" imgW="622080" imgH="253800" progId="">
              <p:embed/>
            </p:oleObj>
          </a:graphicData>
        </a:graphic>
      </p:graphicFrame>
      <p:graphicFrame>
        <p:nvGraphicFramePr>
          <p:cNvPr id="14399" name="Object 63"/>
          <p:cNvGraphicFramePr>
            <a:graphicFrameLocks noChangeAspect="1"/>
          </p:cNvGraphicFramePr>
          <p:nvPr/>
        </p:nvGraphicFramePr>
        <p:xfrm>
          <a:off x="7534275" y="5026025"/>
          <a:ext cx="604838" cy="388938"/>
        </p:xfrm>
        <a:graphic>
          <a:graphicData uri="http://schemas.openxmlformats.org/presentationml/2006/ole">
            <p:oleObj spid="_x0000_s14399" name="Equation" r:id="rId14" imgW="279360" imgH="177480" progId="">
              <p:embed/>
            </p:oleObj>
          </a:graphicData>
        </a:graphic>
      </p:graphicFrame>
      <p:sp>
        <p:nvSpPr>
          <p:cNvPr id="14400" name="Line 64"/>
          <p:cNvSpPr>
            <a:spLocks noChangeShapeType="1"/>
          </p:cNvSpPr>
          <p:nvPr/>
        </p:nvSpPr>
        <p:spPr bwMode="auto">
          <a:xfrm flipV="1">
            <a:off x="6705600" y="45847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404" name="Object 68"/>
          <p:cNvGraphicFramePr>
            <a:graphicFrameLocks noChangeAspect="1"/>
          </p:cNvGraphicFramePr>
          <p:nvPr/>
        </p:nvGraphicFramePr>
        <p:xfrm>
          <a:off x="2590800" y="1447800"/>
          <a:ext cx="1143000" cy="428625"/>
        </p:xfrm>
        <a:graphic>
          <a:graphicData uri="http://schemas.openxmlformats.org/presentationml/2006/ole">
            <p:oleObj spid="_x0000_s14404" name="Equation" r:id="rId15" imgW="609480" imgH="228600" progId="">
              <p:embed/>
            </p:oleObj>
          </a:graphicData>
        </a:graphic>
      </p:graphicFrame>
      <p:sp>
        <p:nvSpPr>
          <p:cNvPr id="14405" name="Freeform 69"/>
          <p:cNvSpPr>
            <a:spLocks/>
          </p:cNvSpPr>
          <p:nvPr/>
        </p:nvSpPr>
        <p:spPr bwMode="auto">
          <a:xfrm>
            <a:off x="2590800" y="409575"/>
            <a:ext cx="1588" cy="2279650"/>
          </a:xfrm>
          <a:custGeom>
            <a:avLst/>
            <a:gdLst/>
            <a:ahLst/>
            <a:cxnLst>
              <a:cxn ang="0">
                <a:pos x="0" y="1436"/>
              </a:cxn>
              <a:cxn ang="0">
                <a:pos x="0" y="0"/>
              </a:cxn>
            </a:cxnLst>
            <a:rect l="0" t="0" r="r" b="b"/>
            <a:pathLst>
              <a:path w="1" h="1436">
                <a:moveTo>
                  <a:pt x="0" y="143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3" name="Group 67"/>
          <p:cNvGrpSpPr>
            <a:grpSpLocks/>
          </p:cNvGrpSpPr>
          <p:nvPr/>
        </p:nvGrpSpPr>
        <p:grpSpPr bwMode="auto">
          <a:xfrm>
            <a:off x="4191000" y="304800"/>
            <a:ext cx="2743200" cy="1828801"/>
            <a:chOff x="3792" y="480"/>
            <a:chExt cx="1728" cy="1152"/>
          </a:xfrm>
        </p:grpSpPr>
        <p:sp>
          <p:nvSpPr>
            <p:cNvPr id="64" name="Rectangle 66"/>
            <p:cNvSpPr>
              <a:spLocks noChangeArrowheads="1"/>
            </p:cNvSpPr>
            <p:nvPr/>
          </p:nvSpPr>
          <p:spPr bwMode="auto">
            <a:xfrm>
              <a:off x="3792" y="480"/>
              <a:ext cx="1728" cy="115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65"/>
            <p:cNvSpPr txBox="1">
              <a:spLocks noChangeArrowheads="1"/>
            </p:cNvSpPr>
            <p:nvPr/>
          </p:nvSpPr>
          <p:spPr bwMode="auto">
            <a:xfrm>
              <a:off x="3888" y="576"/>
              <a:ext cx="1594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This is called the </a:t>
              </a:r>
              <a:r>
                <a:rPr lang="en-US" b="1" u="sng" dirty="0"/>
                <a:t>shell method</a:t>
              </a:r>
              <a:r>
                <a:rPr lang="en-US" dirty="0"/>
                <a:t> because we use cylindrical shells.</a:t>
              </a:r>
            </a:p>
          </p:txBody>
        </p:sp>
      </p:grp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2057400" y="1752600"/>
            <a:ext cx="40386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8229600" cy="685800"/>
          </a:xfrm>
        </p:spPr>
        <p:txBody>
          <a:bodyPr/>
          <a:lstStyle/>
          <a:p>
            <a:pPr algn="l"/>
            <a:r>
              <a:rPr lang="en-US" sz="3000" dirty="0" smtClean="0"/>
              <a:t>For </a:t>
            </a:r>
            <a:r>
              <a:rPr lang="en-US" sz="3000" dirty="0" smtClean="0">
                <a:solidFill>
                  <a:schemeClr val="accent2"/>
                </a:solidFill>
              </a:rPr>
              <a:t>vertical</a:t>
            </a:r>
            <a:r>
              <a:rPr lang="en-US" sz="3000" dirty="0" smtClean="0"/>
              <a:t> axis of revolution, the volume is 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84400" y="1752600"/>
          <a:ext cx="3759200" cy="904875"/>
        </p:xfrm>
        <a:graphic>
          <a:graphicData uri="http://schemas.openxmlformats.org/presentationml/2006/ole">
            <p:oleObj spid="_x0000_s36866" name="Equation" r:id="rId3" imgW="1371600" imgH="330120" progId="">
              <p:embed/>
            </p:oleObj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971800" y="228600"/>
            <a:ext cx="3395481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The Shell Method</a:t>
            </a:r>
            <a:endParaRPr lang="en-US" sz="3200" dirty="0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1981200" y="3962400"/>
            <a:ext cx="40386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 bwMode="auto">
          <a:xfrm>
            <a:off x="609600" y="3276600"/>
            <a:ext cx="754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horizontal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axis of revolution, the volume is 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074863" y="3962400"/>
          <a:ext cx="3827462" cy="904875"/>
        </p:xfrm>
        <a:graphic>
          <a:graphicData uri="http://schemas.openxmlformats.org/presentationml/2006/ole">
            <p:oleObj spid="_x0000_s36867" name="Equation" r:id="rId4" imgW="1396800" imgH="330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7724J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28600"/>
            <a:ext cx="3200400" cy="2133600"/>
          </a:xfrm>
          <a:prstGeom prst="rect">
            <a:avLst/>
          </a:prstGeom>
          <a:noFill/>
        </p:spPr>
      </p:pic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6858000" y="0"/>
          <a:ext cx="2235200" cy="630238"/>
        </p:xfrm>
        <a:graphic>
          <a:graphicData uri="http://schemas.openxmlformats.org/presentationml/2006/ole">
            <p:oleObj spid="_x0000_s11267" name="Equation" r:id="rId4" imgW="1396800" imgH="393480" progId="">
              <p:embed/>
            </p:oleObj>
          </a:graphicData>
        </a:graphic>
      </p:graphicFrame>
      <p:sp>
        <p:nvSpPr>
          <p:cNvPr id="11269" name="Freeform 5"/>
          <p:cNvSpPr>
            <a:spLocks/>
          </p:cNvSpPr>
          <p:nvPr/>
        </p:nvSpPr>
        <p:spPr bwMode="auto">
          <a:xfrm>
            <a:off x="7010400" y="838200"/>
            <a:ext cx="45719" cy="107432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99"/>
              </a:cxn>
            </a:cxnLst>
            <a:rect l="0" t="0" r="r" b="b"/>
            <a:pathLst>
              <a:path w="1" h="999">
                <a:moveTo>
                  <a:pt x="0" y="0"/>
                </a:moveTo>
                <a:lnTo>
                  <a:pt x="0" y="999"/>
                </a:lnTo>
              </a:path>
            </a:pathLst>
          </a:custGeom>
          <a:noFill/>
          <a:ln w="38100">
            <a:solidFill>
              <a:srgbClr val="00CC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4648200" y="743856"/>
            <a:ext cx="2368345" cy="1265750"/>
            <a:chOff x="1968" y="384"/>
            <a:chExt cx="2256" cy="1177"/>
          </a:xfrm>
        </p:grpSpPr>
        <p:grpSp>
          <p:nvGrpSpPr>
            <p:cNvPr id="11271" name="Group 7"/>
            <p:cNvGrpSpPr>
              <a:grpSpLocks/>
            </p:cNvGrpSpPr>
            <p:nvPr/>
          </p:nvGrpSpPr>
          <p:grpSpPr bwMode="auto">
            <a:xfrm>
              <a:off x="1968" y="420"/>
              <a:ext cx="2256" cy="1141"/>
              <a:chOff x="604" y="587"/>
              <a:chExt cx="932" cy="1189"/>
            </a:xfrm>
          </p:grpSpPr>
          <p:sp>
            <p:nvSpPr>
              <p:cNvPr id="11272" name="Oval 8"/>
              <p:cNvSpPr>
                <a:spLocks noChangeArrowheads="1"/>
              </p:cNvSpPr>
              <p:nvPr/>
            </p:nvSpPr>
            <p:spPr bwMode="auto">
              <a:xfrm>
                <a:off x="604" y="587"/>
                <a:ext cx="932" cy="144"/>
              </a:xfrm>
              <a:prstGeom prst="ellips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3" name="Line 9"/>
              <p:cNvSpPr>
                <a:spLocks noChangeShapeType="1"/>
              </p:cNvSpPr>
              <p:nvPr/>
            </p:nvSpPr>
            <p:spPr bwMode="auto">
              <a:xfrm>
                <a:off x="604" y="672"/>
                <a:ext cx="0" cy="1031"/>
              </a:xfrm>
              <a:prstGeom prst="lin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Oval 10"/>
              <p:cNvSpPr>
                <a:spLocks noChangeArrowheads="1"/>
              </p:cNvSpPr>
              <p:nvPr/>
            </p:nvSpPr>
            <p:spPr bwMode="auto">
              <a:xfrm>
                <a:off x="604" y="1632"/>
                <a:ext cx="932" cy="144"/>
              </a:xfrm>
              <a:prstGeom prst="ellips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auto">
              <a:xfrm>
                <a:off x="624" y="1629"/>
                <a:ext cx="882" cy="51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60" y="33"/>
                  </a:cxn>
                  <a:cxn ang="0">
                    <a:pos x="141" y="12"/>
                  </a:cxn>
                  <a:cxn ang="0">
                    <a:pos x="246" y="6"/>
                  </a:cxn>
                  <a:cxn ang="0">
                    <a:pos x="336" y="3"/>
                  </a:cxn>
                  <a:cxn ang="0">
                    <a:pos x="408" y="0"/>
                  </a:cxn>
                  <a:cxn ang="0">
                    <a:pos x="480" y="3"/>
                  </a:cxn>
                  <a:cxn ang="0">
                    <a:pos x="540" y="6"/>
                  </a:cxn>
                  <a:cxn ang="0">
                    <a:pos x="627" y="6"/>
                  </a:cxn>
                  <a:cxn ang="0">
                    <a:pos x="669" y="9"/>
                  </a:cxn>
                  <a:cxn ang="0">
                    <a:pos x="714" y="12"/>
                  </a:cxn>
                  <a:cxn ang="0">
                    <a:pos x="756" y="18"/>
                  </a:cxn>
                  <a:cxn ang="0">
                    <a:pos x="813" y="27"/>
                  </a:cxn>
                  <a:cxn ang="0">
                    <a:pos x="855" y="39"/>
                  </a:cxn>
                  <a:cxn ang="0">
                    <a:pos x="882" y="51"/>
                  </a:cxn>
                </a:cxnLst>
                <a:rect l="0" t="0" r="r" b="b"/>
                <a:pathLst>
                  <a:path w="882" h="51">
                    <a:moveTo>
                      <a:pt x="0" y="51"/>
                    </a:moveTo>
                    <a:cubicBezTo>
                      <a:pt x="10" y="48"/>
                      <a:pt x="37" y="39"/>
                      <a:pt x="60" y="33"/>
                    </a:cubicBezTo>
                    <a:cubicBezTo>
                      <a:pt x="83" y="27"/>
                      <a:pt x="110" y="17"/>
                      <a:pt x="141" y="12"/>
                    </a:cubicBezTo>
                    <a:cubicBezTo>
                      <a:pt x="172" y="7"/>
                      <a:pt x="214" y="7"/>
                      <a:pt x="246" y="6"/>
                    </a:cubicBezTo>
                    <a:cubicBezTo>
                      <a:pt x="278" y="5"/>
                      <a:pt x="309" y="4"/>
                      <a:pt x="336" y="3"/>
                    </a:cubicBezTo>
                    <a:cubicBezTo>
                      <a:pt x="363" y="2"/>
                      <a:pt x="384" y="0"/>
                      <a:pt x="408" y="0"/>
                    </a:cubicBezTo>
                    <a:cubicBezTo>
                      <a:pt x="432" y="0"/>
                      <a:pt x="458" y="2"/>
                      <a:pt x="480" y="3"/>
                    </a:cubicBezTo>
                    <a:cubicBezTo>
                      <a:pt x="502" y="4"/>
                      <a:pt x="516" y="6"/>
                      <a:pt x="540" y="6"/>
                    </a:cubicBezTo>
                    <a:cubicBezTo>
                      <a:pt x="564" y="6"/>
                      <a:pt x="606" y="6"/>
                      <a:pt x="627" y="6"/>
                    </a:cubicBezTo>
                    <a:cubicBezTo>
                      <a:pt x="648" y="6"/>
                      <a:pt x="655" y="8"/>
                      <a:pt x="669" y="9"/>
                    </a:cubicBezTo>
                    <a:cubicBezTo>
                      <a:pt x="683" y="10"/>
                      <a:pt x="700" y="11"/>
                      <a:pt x="714" y="12"/>
                    </a:cubicBezTo>
                    <a:cubicBezTo>
                      <a:pt x="728" y="13"/>
                      <a:pt x="740" y="16"/>
                      <a:pt x="756" y="18"/>
                    </a:cubicBezTo>
                    <a:cubicBezTo>
                      <a:pt x="772" y="20"/>
                      <a:pt x="797" y="24"/>
                      <a:pt x="813" y="27"/>
                    </a:cubicBezTo>
                    <a:cubicBezTo>
                      <a:pt x="829" y="30"/>
                      <a:pt x="844" y="35"/>
                      <a:pt x="855" y="39"/>
                    </a:cubicBezTo>
                    <a:cubicBezTo>
                      <a:pt x="866" y="43"/>
                      <a:pt x="877" y="49"/>
                      <a:pt x="882" y="51"/>
                    </a:cubicBezTo>
                  </a:path>
                </a:pathLst>
              </a:custGeom>
              <a:noFill/>
              <a:ln w="50800" cap="flat">
                <a:solidFill>
                  <a:schemeClr val="bg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3080" y="384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Freeform 13"/>
            <p:cNvSpPr>
              <a:spLocks/>
            </p:cNvSpPr>
            <p:nvPr/>
          </p:nvSpPr>
          <p:spPr bwMode="auto">
            <a:xfrm>
              <a:off x="3081" y="1389"/>
              <a:ext cx="1" cy="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6"/>
                </a:cxn>
              </a:cxnLst>
              <a:rect l="0" t="0" r="r" b="b"/>
              <a:pathLst>
                <a:path w="1" h="66">
                  <a:moveTo>
                    <a:pt x="0" y="0"/>
                  </a:moveTo>
                  <a:lnTo>
                    <a:pt x="0" y="6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auto">
            <a:xfrm>
              <a:off x="3690" y="1398"/>
              <a:ext cx="21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1" y="0"/>
                </a:cxn>
              </a:cxnLst>
              <a:rect l="0" t="0" r="r" b="b"/>
              <a:pathLst>
                <a:path w="21" h="54">
                  <a:moveTo>
                    <a:pt x="0" y="54"/>
                  </a:moveTo>
                  <a:lnTo>
                    <a:pt x="21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533400" y="2971800"/>
          <a:ext cx="2726197" cy="457200"/>
        </p:xfrm>
        <a:graphic>
          <a:graphicData uri="http://schemas.openxmlformats.org/presentationml/2006/ole">
            <p:oleObj spid="_x0000_s11282" name="Equation" r:id="rId5" imgW="1054080" imgH="177480" progId="">
              <p:embed/>
            </p:oleObj>
          </a:graphicData>
        </a:graphic>
      </p:graphicFrame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368300" y="3581400"/>
          <a:ext cx="5281613" cy="1044575"/>
        </p:xfrm>
        <a:graphic>
          <a:graphicData uri="http://schemas.openxmlformats.org/presentationml/2006/ole">
            <p:oleObj spid="_x0000_s11284" name="Equation" r:id="rId6" imgW="2184120" imgH="431640" progId="">
              <p:embed/>
            </p:oleObj>
          </a:graphicData>
        </a:graphic>
      </p:graphicFrame>
      <p:sp>
        <p:nvSpPr>
          <p:cNvPr id="11285" name="Freeform 21"/>
          <p:cNvSpPr>
            <a:spLocks/>
          </p:cNvSpPr>
          <p:nvPr/>
        </p:nvSpPr>
        <p:spPr bwMode="auto">
          <a:xfrm flipH="1">
            <a:off x="1909763" y="4267200"/>
            <a:ext cx="74612" cy="30480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0" y="0"/>
              </a:cxn>
            </a:cxnLst>
            <a:rect l="0" t="0" r="r" b="b"/>
            <a:pathLst>
              <a:path w="1" h="420">
                <a:moveTo>
                  <a:pt x="0" y="42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286" name="Object 22"/>
          <p:cNvGraphicFramePr>
            <a:graphicFrameLocks noChangeAspect="1"/>
          </p:cNvGraphicFramePr>
          <p:nvPr/>
        </p:nvGraphicFramePr>
        <p:xfrm>
          <a:off x="1790700" y="4572000"/>
          <a:ext cx="342900" cy="381000"/>
        </p:xfrm>
        <a:graphic>
          <a:graphicData uri="http://schemas.openxmlformats.org/presentationml/2006/ole">
            <p:oleObj spid="_x0000_s11286" name="Equation" r:id="rId7" imgW="114120" imgH="126720" progId="">
              <p:embed/>
            </p:oleObj>
          </a:graphicData>
        </a:graphic>
      </p:graphicFrame>
      <p:graphicFrame>
        <p:nvGraphicFramePr>
          <p:cNvPr id="11287" name="Object 23"/>
          <p:cNvGraphicFramePr>
            <a:graphicFrameLocks noChangeAspect="1"/>
          </p:cNvGraphicFramePr>
          <p:nvPr/>
        </p:nvGraphicFramePr>
        <p:xfrm>
          <a:off x="3448050" y="4953000"/>
          <a:ext cx="381000" cy="533400"/>
        </p:xfrm>
        <a:graphic>
          <a:graphicData uri="http://schemas.openxmlformats.org/presentationml/2006/ole">
            <p:oleObj spid="_x0000_s11287" name="Equation" r:id="rId8" imgW="126720" imgH="177480" progId="">
              <p:embed/>
            </p:oleObj>
          </a:graphicData>
        </a:graphic>
      </p:graphicFrame>
      <p:sp>
        <p:nvSpPr>
          <p:cNvPr id="11288" name="AutoShape 24"/>
          <p:cNvSpPr>
            <a:spLocks/>
          </p:cNvSpPr>
          <p:nvPr/>
        </p:nvSpPr>
        <p:spPr bwMode="auto">
          <a:xfrm rot="16200000">
            <a:off x="3390900" y="3429000"/>
            <a:ext cx="457200" cy="25908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89" name="Object 25"/>
          <p:cNvGraphicFramePr>
            <a:graphicFrameLocks noChangeAspect="1"/>
          </p:cNvGraphicFramePr>
          <p:nvPr/>
        </p:nvGraphicFramePr>
        <p:xfrm>
          <a:off x="4686300" y="4953000"/>
          <a:ext cx="1485900" cy="423863"/>
        </p:xfrm>
        <a:graphic>
          <a:graphicData uri="http://schemas.openxmlformats.org/presentationml/2006/ole">
            <p:oleObj spid="_x0000_s11289" name="Equation" r:id="rId9" imgW="622080" imgH="177480" progId="">
              <p:embed/>
            </p:oleObj>
          </a:graphicData>
        </a:graphic>
      </p:graphicFrame>
      <p:sp>
        <p:nvSpPr>
          <p:cNvPr id="11290" name="Freeform 26"/>
          <p:cNvSpPr>
            <a:spLocks/>
          </p:cNvSpPr>
          <p:nvPr/>
        </p:nvSpPr>
        <p:spPr bwMode="auto">
          <a:xfrm>
            <a:off x="5446713" y="4343400"/>
            <a:ext cx="1587" cy="66675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0" y="0"/>
              </a:cxn>
            </a:cxnLst>
            <a:rect l="0" t="0" r="r" b="b"/>
            <a:pathLst>
              <a:path w="1" h="420">
                <a:moveTo>
                  <a:pt x="0" y="42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292" name="Object 28"/>
          <p:cNvGraphicFramePr>
            <a:graphicFrameLocks noChangeAspect="1"/>
          </p:cNvGraphicFramePr>
          <p:nvPr/>
        </p:nvGraphicFramePr>
        <p:xfrm>
          <a:off x="457200" y="5741988"/>
          <a:ext cx="1136650" cy="430212"/>
        </p:xfrm>
        <a:graphic>
          <a:graphicData uri="http://schemas.openxmlformats.org/presentationml/2006/ole">
            <p:oleObj spid="_x0000_s11292" name="Equation" r:id="rId10" imgW="469800" imgH="177480" progId="">
              <p:embed/>
            </p:oleObj>
          </a:graphicData>
        </a:graphic>
      </p:graphicFrame>
      <p:graphicFrame>
        <p:nvGraphicFramePr>
          <p:cNvPr id="11293" name="Object 29"/>
          <p:cNvGraphicFramePr>
            <a:graphicFrameLocks noChangeAspect="1"/>
          </p:cNvGraphicFramePr>
          <p:nvPr/>
        </p:nvGraphicFramePr>
        <p:xfrm>
          <a:off x="1676400" y="5673725"/>
          <a:ext cx="2241550" cy="492125"/>
        </p:xfrm>
        <a:graphic>
          <a:graphicData uri="http://schemas.openxmlformats.org/presentationml/2006/ole">
            <p:oleObj spid="_x0000_s11293" name="Equation" r:id="rId11" imgW="927000" imgH="203040" progId="">
              <p:embed/>
            </p:oleObj>
          </a:graphicData>
        </a:graphic>
      </p:graphicFrame>
      <p:sp>
        <p:nvSpPr>
          <p:cNvPr id="11299" name="AutoShape 35"/>
          <p:cNvSpPr>
            <a:spLocks/>
          </p:cNvSpPr>
          <p:nvPr/>
        </p:nvSpPr>
        <p:spPr bwMode="auto">
          <a:xfrm rot="16200000">
            <a:off x="1676400" y="4686300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300" name="Object 36"/>
          <p:cNvGraphicFramePr>
            <a:graphicFrameLocks noChangeAspect="1"/>
          </p:cNvGraphicFramePr>
          <p:nvPr/>
        </p:nvGraphicFramePr>
        <p:xfrm>
          <a:off x="819150" y="5105400"/>
          <a:ext cx="2190750" cy="425450"/>
        </p:xfrm>
        <a:graphic>
          <a:graphicData uri="http://schemas.openxmlformats.org/presentationml/2006/ole">
            <p:oleObj spid="_x0000_s11300" name="Equation" r:id="rId12" imgW="914400" imgH="177480" progId="">
              <p:embed/>
            </p:oleObj>
          </a:graphicData>
        </a:graphic>
      </p:graphicFrame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381000" y="1981200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If we take a vertical slice and </a:t>
            </a:r>
            <a:r>
              <a:rPr lang="en-US" dirty="0"/>
              <a:t>revolve it about the </a:t>
            </a:r>
            <a:r>
              <a:rPr lang="en-US" dirty="0" smtClean="0"/>
              <a:t>y-axis, we get a cylinder.</a:t>
            </a:r>
            <a:endParaRPr lang="en-US" dirty="0"/>
          </a:p>
        </p:txBody>
      </p:sp>
      <p:pic>
        <p:nvPicPr>
          <p:cNvPr id="32" name="Picture 9" descr="shell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69000" y="2362200"/>
            <a:ext cx="2641600" cy="1981200"/>
          </a:xfrm>
          <a:prstGeom prst="rect">
            <a:avLst/>
          </a:prstGeom>
          <a:noFill/>
        </p:spPr>
      </p:pic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304800" y="762000"/>
            <a:ext cx="4283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Find the </a:t>
            </a:r>
            <a:r>
              <a:rPr lang="en-US" dirty="0">
                <a:solidFill>
                  <a:schemeClr val="accent2"/>
                </a:solidFill>
              </a:rPr>
              <a:t>volume</a:t>
            </a:r>
            <a:r>
              <a:rPr lang="en-US" dirty="0"/>
              <a:t> generated when this shape is revolved about the y axis.</a:t>
            </a: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325746" y="76200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85" grpId="0" animBg="1"/>
      <p:bldP spid="11288" grpId="0" animBg="1"/>
      <p:bldP spid="11290" grpId="0" animBg="1"/>
      <p:bldP spid="11299" grpId="0" animBg="1"/>
      <p:bldP spid="3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79406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AutoNum type="arabicParenR"/>
            </a:pPr>
            <a:r>
              <a:rPr lang="en-US" dirty="0" smtClean="0"/>
              <a:t>Determine whether a </a:t>
            </a:r>
            <a:r>
              <a:rPr lang="en-US" dirty="0" smtClean="0">
                <a:solidFill>
                  <a:srgbClr val="FF0000"/>
                </a:solidFill>
              </a:rPr>
              <a:t>horizontal strip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vertical strip </a:t>
            </a:r>
            <a:r>
              <a:rPr lang="en-US" dirty="0" smtClean="0"/>
              <a:t>should be used (</a:t>
            </a:r>
            <a:r>
              <a:rPr lang="en-US" u="sng" dirty="0" smtClean="0"/>
              <a:t>hint</a:t>
            </a:r>
            <a:r>
              <a:rPr lang="en-US" dirty="0" smtClean="0"/>
              <a:t>: vertices of the representative rectangle should lie on two different graphs on the entire interval of interest.)</a:t>
            </a:r>
          </a:p>
          <a:p>
            <a:pPr marL="457200" indent="-457200">
              <a:buAutoNum type="arabicParenR"/>
            </a:pPr>
            <a:r>
              <a:rPr lang="en-US" dirty="0" smtClean="0"/>
              <a:t>Determine which method is used: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If the </a:t>
            </a:r>
            <a:r>
              <a:rPr lang="en-US" dirty="0"/>
              <a:t>strip is </a:t>
            </a:r>
            <a:r>
              <a:rPr lang="en-US" b="1" dirty="0">
                <a:solidFill>
                  <a:schemeClr val="accent6"/>
                </a:solidFill>
              </a:rPr>
              <a:t>perpendicular</a:t>
            </a:r>
            <a:r>
              <a:rPr lang="en-US" dirty="0"/>
              <a:t> to the axis of rotation, use the </a:t>
            </a:r>
            <a:r>
              <a:rPr lang="en-US" u="sng" dirty="0">
                <a:solidFill>
                  <a:schemeClr val="accent6"/>
                </a:solidFill>
              </a:rPr>
              <a:t>washer </a:t>
            </a:r>
            <a:r>
              <a:rPr lang="en-US" u="sng" dirty="0" smtClean="0">
                <a:solidFill>
                  <a:schemeClr val="accent6"/>
                </a:solidFill>
              </a:rPr>
              <a:t>method </a:t>
            </a:r>
            <a:r>
              <a:rPr lang="en-US" dirty="0" smtClean="0">
                <a:solidFill>
                  <a:schemeClr val="accent6"/>
                </a:solidFill>
              </a:rPr>
              <a:t>or </a:t>
            </a:r>
            <a:r>
              <a:rPr lang="en-US" u="sng" dirty="0" smtClean="0">
                <a:solidFill>
                  <a:schemeClr val="accent6"/>
                </a:solidFill>
              </a:rPr>
              <a:t>disk method</a:t>
            </a:r>
            <a:r>
              <a:rPr lang="en-US" dirty="0" smtClean="0">
                <a:solidFill>
                  <a:schemeClr val="accent6"/>
                </a:solidFill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If the strip is </a:t>
            </a:r>
            <a:r>
              <a:rPr lang="en-US" b="1" dirty="0" smtClean="0">
                <a:solidFill>
                  <a:schemeClr val="accent6"/>
                </a:solidFill>
              </a:rPr>
              <a:t>parallel</a:t>
            </a:r>
            <a:r>
              <a:rPr lang="en-US" dirty="0" smtClean="0"/>
              <a:t> to the axis of rotation, use the </a:t>
            </a:r>
            <a:r>
              <a:rPr lang="en-US" u="sng" dirty="0" smtClean="0">
                <a:solidFill>
                  <a:schemeClr val="accent6"/>
                </a:solidFill>
              </a:rPr>
              <a:t>shell method</a:t>
            </a:r>
            <a:r>
              <a:rPr lang="en-US" dirty="0" smtClean="0">
                <a:solidFill>
                  <a:schemeClr val="accent6"/>
                </a:solidFill>
              </a:rPr>
              <a:t>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905000" y="304800"/>
            <a:ext cx="5606022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Disk Method vs. Shell Method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284</Words>
  <Application>Microsoft Office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Equation</vt:lpstr>
      <vt:lpstr>Slide 1</vt:lpstr>
      <vt:lpstr>Slide 2</vt:lpstr>
      <vt:lpstr>Slide 3</vt:lpstr>
      <vt:lpstr>Slide 4</vt:lpstr>
      <vt:lpstr>For vertical axis of revolution, the volume is </vt:lpstr>
      <vt:lpstr>Slide 6</vt:lpstr>
      <vt:lpstr>Slide 7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7.3 Day 3</dc:title>
  <dc:subject>The Shell Method</dc:subject>
  <dc:creator>Gregory Kelly</dc:creator>
  <cp:lastModifiedBy>Phong</cp:lastModifiedBy>
  <cp:revision>66</cp:revision>
  <dcterms:created xsi:type="dcterms:W3CDTF">2002-12-09T18:08:56Z</dcterms:created>
  <dcterms:modified xsi:type="dcterms:W3CDTF">2012-09-13T04:24:06Z</dcterms:modified>
</cp:coreProperties>
</file>