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56" r:id="rId3"/>
    <p:sldId id="296" r:id="rId4"/>
    <p:sldId id="257" r:id="rId5"/>
    <p:sldId id="291" r:id="rId6"/>
    <p:sldId id="272" r:id="rId7"/>
    <p:sldId id="274" r:id="rId8"/>
    <p:sldId id="276" r:id="rId9"/>
    <p:sldId id="287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595" autoAdjust="0"/>
  </p:normalViewPr>
  <p:slideViewPr>
    <p:cSldViewPr>
      <p:cViewPr>
        <p:scale>
          <a:sx n="66" d="100"/>
          <a:sy n="66" d="100"/>
        </p:scale>
        <p:origin x="-7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image" Target="../media/image23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12" Type="http://schemas.openxmlformats.org/officeDocument/2006/relationships/image" Target="../media/image2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11" Type="http://schemas.openxmlformats.org/officeDocument/2006/relationships/image" Target="../media/image21.wmf"/><Relationship Id="rId5" Type="http://schemas.openxmlformats.org/officeDocument/2006/relationships/image" Target="../media/image15.wmf"/><Relationship Id="rId15" Type="http://schemas.openxmlformats.org/officeDocument/2006/relationships/image" Target="../media/image2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Relationship Id="rId14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12" Type="http://schemas.openxmlformats.org/officeDocument/2006/relationships/image" Target="../media/image46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11" Type="http://schemas.openxmlformats.org/officeDocument/2006/relationships/image" Target="../media/image45.wmf"/><Relationship Id="rId5" Type="http://schemas.openxmlformats.org/officeDocument/2006/relationships/image" Target="../media/image39.wmf"/><Relationship Id="rId10" Type="http://schemas.openxmlformats.org/officeDocument/2006/relationships/image" Target="../media/image44.wmf"/><Relationship Id="rId4" Type="http://schemas.openxmlformats.org/officeDocument/2006/relationships/image" Target="../media/image38.wmf"/><Relationship Id="rId9" Type="http://schemas.openxmlformats.org/officeDocument/2006/relationships/image" Target="../media/image43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50.wmf"/><Relationship Id="rId7" Type="http://schemas.openxmlformats.org/officeDocument/2006/relationships/image" Target="../media/image52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18.wmf"/><Relationship Id="rId5" Type="http://schemas.openxmlformats.org/officeDocument/2006/relationships/image" Target="../media/image51.wmf"/><Relationship Id="rId10" Type="http://schemas.openxmlformats.org/officeDocument/2006/relationships/image" Target="../media/image55.wmf"/><Relationship Id="rId4" Type="http://schemas.openxmlformats.org/officeDocument/2006/relationships/image" Target="../media/image20.wmf"/><Relationship Id="rId9" Type="http://schemas.openxmlformats.org/officeDocument/2006/relationships/image" Target="../media/image5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1E55F-1FD0-41A4-8FC7-0FA6BA86F2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29721-D003-4BBC-9164-C0F71B49B4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529EEB-D0CD-485A-A438-876AFBDD1A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C4FC5FC-EE45-446F-9B29-8EBB5361DF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381341F-0E10-4064-846E-5D572CE8E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0263A-0ECC-4799-8FB0-3334CE8D6F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0A54F9-96A7-4D80-A852-154EFD87E9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A692B-3111-4140-BDEF-927EE38AA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CE565B-E294-48F5-A0B4-997899625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8E7D9-8867-4C9F-A085-179C5A1247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02127-CD51-4BA6-8B61-356E0F2EC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8AB04D-8CE5-411F-83E3-251A3375C2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0901C-4838-4070-A0BC-ED38F0F160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78C6A0C-6771-4E19-8CA9-34AAA8AC66E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oleObject" Target="../embeddings/oleObject19.bin"/><Relationship Id="rId18" Type="http://schemas.openxmlformats.org/officeDocument/2006/relationships/oleObject" Target="../embeddings/oleObject24.bin"/><Relationship Id="rId3" Type="http://schemas.openxmlformats.org/officeDocument/2006/relationships/image" Target="../media/image26.wmf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8.bin"/><Relationship Id="rId1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2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21.bin"/><Relationship Id="rId10" Type="http://schemas.openxmlformats.org/officeDocument/2006/relationships/oleObject" Target="../embeddings/oleObject17.bin"/><Relationship Id="rId19" Type="http://schemas.openxmlformats.org/officeDocument/2006/relationships/oleObject" Target="../embeddings/oleObject25.bin"/><Relationship Id="rId4" Type="http://schemas.openxmlformats.org/officeDocument/2006/relationships/oleObject" Target="../embeddings/oleObject11.bin"/><Relationship Id="rId9" Type="http://schemas.openxmlformats.org/officeDocument/2006/relationships/oleObject" Target="../embeddings/oleObject16.bin"/><Relationship Id="rId14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2.bin"/><Relationship Id="rId5" Type="http://schemas.openxmlformats.org/officeDocument/2006/relationships/oleObject" Target="../embeddings/oleObject31.bin"/><Relationship Id="rId4" Type="http://schemas.openxmlformats.org/officeDocument/2006/relationships/oleObject" Target="../embeddings/oleObject30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oleObject" Target="../embeddings/oleObject42.bin"/><Relationship Id="rId3" Type="http://schemas.openxmlformats.org/officeDocument/2006/relationships/image" Target="../media/image47.wmf"/><Relationship Id="rId7" Type="http://schemas.openxmlformats.org/officeDocument/2006/relationships/oleObject" Target="../embeddings/oleObject36.bin"/><Relationship Id="rId12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4.bin"/><Relationship Id="rId15" Type="http://schemas.openxmlformats.org/officeDocument/2006/relationships/oleObject" Target="../embeddings/oleObject44.bin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3.bin"/><Relationship Id="rId9" Type="http://schemas.openxmlformats.org/officeDocument/2006/relationships/oleObject" Target="../embeddings/oleObject38.bin"/><Relationship Id="rId14" Type="http://schemas.openxmlformats.org/officeDocument/2006/relationships/oleObject" Target="../embeddings/oleObject43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13" Type="http://schemas.openxmlformats.org/officeDocument/2006/relationships/oleObject" Target="../embeddings/oleObject53.bin"/><Relationship Id="rId3" Type="http://schemas.openxmlformats.org/officeDocument/2006/relationships/image" Target="../media/image56.wmf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7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6.bin"/><Relationship Id="rId10" Type="http://schemas.openxmlformats.org/officeDocument/2006/relationships/oleObject" Target="../embeddings/oleObject50.bin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49.bin"/><Relationship Id="rId14" Type="http://schemas.openxmlformats.org/officeDocument/2006/relationships/oleObject" Target="../embeddings/oleObject5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763949" y="1905000"/>
            <a:ext cx="548419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7.4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 Arc Length and </a:t>
            </a:r>
          </a:p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Surface of Revolution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419600" y="809625"/>
            <a:ext cx="4343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If we want to approximate the length of a curve, over a short distance we could measure a straight line.</a:t>
            </a:r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609600" y="533400"/>
            <a:ext cx="3276600" cy="1524000"/>
          </a:xfrm>
          <a:custGeom>
            <a:avLst/>
            <a:gdLst/>
            <a:ahLst/>
            <a:cxnLst>
              <a:cxn ang="0">
                <a:pos x="0" y="960"/>
              </a:cxn>
              <a:cxn ang="0">
                <a:pos x="292" y="628"/>
              </a:cxn>
              <a:cxn ang="0">
                <a:pos x="755" y="315"/>
              </a:cxn>
              <a:cxn ang="0">
                <a:pos x="1244" y="115"/>
              </a:cxn>
              <a:cxn ang="0">
                <a:pos x="1707" y="27"/>
              </a:cxn>
              <a:cxn ang="0">
                <a:pos x="2064" y="0"/>
              </a:cxn>
            </a:cxnLst>
            <a:rect l="0" t="0" r="r" b="b"/>
            <a:pathLst>
              <a:path w="2064" h="960">
                <a:moveTo>
                  <a:pt x="0" y="960"/>
                </a:moveTo>
                <a:cubicBezTo>
                  <a:pt x="49" y="905"/>
                  <a:pt x="166" y="736"/>
                  <a:pt x="292" y="628"/>
                </a:cubicBezTo>
                <a:cubicBezTo>
                  <a:pt x="418" y="520"/>
                  <a:pt x="596" y="400"/>
                  <a:pt x="755" y="315"/>
                </a:cubicBezTo>
                <a:cubicBezTo>
                  <a:pt x="914" y="230"/>
                  <a:pt x="1085" y="163"/>
                  <a:pt x="1244" y="115"/>
                </a:cubicBezTo>
                <a:cubicBezTo>
                  <a:pt x="1403" y="67"/>
                  <a:pt x="1570" y="46"/>
                  <a:pt x="1707" y="27"/>
                </a:cubicBezTo>
                <a:cubicBezTo>
                  <a:pt x="1844" y="8"/>
                  <a:pt x="1990" y="6"/>
                  <a:pt x="2064" y="0"/>
                </a:cubicBezTo>
              </a:path>
            </a:pathLst>
          </a:custGeom>
          <a:noFill/>
          <a:ln w="127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1452563" y="742950"/>
            <a:ext cx="1028700" cy="504825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648" y="0"/>
              </a:cxn>
            </a:cxnLst>
            <a:rect l="0" t="0" r="r" b="b"/>
            <a:pathLst>
              <a:path w="648" h="318">
                <a:moveTo>
                  <a:pt x="0" y="318"/>
                </a:moveTo>
                <a:lnTo>
                  <a:pt x="648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1676400" y="609600"/>
          <a:ext cx="304800" cy="284163"/>
        </p:xfrm>
        <a:graphic>
          <a:graphicData uri="http://schemas.openxmlformats.org/presentationml/2006/ole">
            <p:oleObj spid="_x0000_s2058" name="Equation" r:id="rId3" imgW="190440" imgH="177480" progId="Equation.DSMT4">
              <p:embed/>
            </p:oleObj>
          </a:graphicData>
        </a:graphic>
      </p:graphicFrame>
      <p:sp>
        <p:nvSpPr>
          <p:cNvPr id="2059" name="Freeform 11"/>
          <p:cNvSpPr>
            <a:spLocks/>
          </p:cNvSpPr>
          <p:nvPr/>
        </p:nvSpPr>
        <p:spPr bwMode="auto">
          <a:xfrm>
            <a:off x="1462088" y="1238250"/>
            <a:ext cx="1014412" cy="4763"/>
          </a:xfrm>
          <a:custGeom>
            <a:avLst/>
            <a:gdLst/>
            <a:ahLst/>
            <a:cxnLst>
              <a:cxn ang="0">
                <a:pos x="0" y="3"/>
              </a:cxn>
              <a:cxn ang="0">
                <a:pos x="639" y="0"/>
              </a:cxn>
            </a:cxnLst>
            <a:rect l="0" t="0" r="r" b="b"/>
            <a:pathLst>
              <a:path w="639" h="3">
                <a:moveTo>
                  <a:pt x="0" y="3"/>
                </a:moveTo>
                <a:lnTo>
                  <a:pt x="639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1828800" y="1295400"/>
          <a:ext cx="304800" cy="284163"/>
        </p:xfrm>
        <a:graphic>
          <a:graphicData uri="http://schemas.openxmlformats.org/presentationml/2006/ole">
            <p:oleObj spid="_x0000_s2060" name="Equation" r:id="rId4" imgW="190440" imgH="177480" progId="Equation.DSMT4">
              <p:embed/>
            </p:oleObj>
          </a:graphicData>
        </a:graphic>
      </p:graphicFrame>
      <p:sp>
        <p:nvSpPr>
          <p:cNvPr id="2061" name="Freeform 13"/>
          <p:cNvSpPr>
            <a:spLocks/>
          </p:cNvSpPr>
          <p:nvPr/>
        </p:nvSpPr>
        <p:spPr bwMode="auto">
          <a:xfrm>
            <a:off x="2466975" y="747713"/>
            <a:ext cx="1588" cy="511175"/>
          </a:xfrm>
          <a:custGeom>
            <a:avLst/>
            <a:gdLst/>
            <a:ahLst/>
            <a:cxnLst>
              <a:cxn ang="0">
                <a:pos x="0" y="321"/>
              </a:cxn>
              <a:cxn ang="0">
                <a:pos x="0" y="0"/>
              </a:cxn>
            </a:cxnLst>
            <a:rect l="0" t="0" r="r" b="b"/>
            <a:pathLst>
              <a:path w="1" h="321">
                <a:moveTo>
                  <a:pt x="0" y="321"/>
                </a:moveTo>
                <a:lnTo>
                  <a:pt x="0" y="0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2505075" y="817563"/>
          <a:ext cx="323850" cy="325437"/>
        </p:xfrm>
        <a:graphic>
          <a:graphicData uri="http://schemas.openxmlformats.org/presentationml/2006/ole">
            <p:oleObj spid="_x0000_s2062" name="Equation" r:id="rId5" imgW="203040" imgH="203040" progId="Equation.DSMT4">
              <p:embed/>
            </p:oleObj>
          </a:graphicData>
        </a:graphic>
      </p:graphicFrame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1050925" y="2249488"/>
            <a:ext cx="4116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By the pythagorean theorem:</a:t>
            </a:r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838200" y="2895600"/>
          <a:ext cx="2362200" cy="568325"/>
        </p:xfrm>
        <a:graphic>
          <a:graphicData uri="http://schemas.openxmlformats.org/presentationml/2006/ole">
            <p:oleObj spid="_x0000_s2064" name="Equation" r:id="rId6" imgW="952200" imgH="228600" progId="Equation.DSMT4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760413" y="3724275"/>
          <a:ext cx="2519362" cy="695325"/>
        </p:xfrm>
        <a:graphic>
          <a:graphicData uri="http://schemas.openxmlformats.org/presentationml/2006/ole">
            <p:oleObj spid="_x0000_s2065" name="Equation" r:id="rId7" imgW="1015920" imgH="279360" progId="Equation.DSMT4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541338" y="4683125"/>
          <a:ext cx="2960687" cy="758825"/>
        </p:xfrm>
        <a:graphic>
          <a:graphicData uri="http://schemas.openxmlformats.org/presentationml/2006/ole">
            <p:oleObj spid="_x0000_s2066" name="Equation" r:id="rId8" imgW="1193760" imgH="304560" progId="Equation.DSMT4">
              <p:embed/>
            </p:oleObj>
          </a:graphicData>
        </a:graphic>
      </p:graphicFrame>
      <p:sp>
        <p:nvSpPr>
          <p:cNvPr id="2068" name="Line 20"/>
          <p:cNvSpPr>
            <a:spLocks noChangeShapeType="1"/>
          </p:cNvSpPr>
          <p:nvPr/>
        </p:nvSpPr>
        <p:spPr bwMode="auto">
          <a:xfrm>
            <a:off x="3505200" y="5029200"/>
            <a:ext cx="6096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191000" y="4687888"/>
            <a:ext cx="44354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We need to get </a:t>
            </a:r>
            <a:r>
              <a:rPr lang="en-US" sz="2800" i="1">
                <a:solidFill>
                  <a:schemeClr val="accent2"/>
                </a:solidFill>
                <a:latin typeface="Times New Roman" pitchFamily="18" charset="0"/>
              </a:rPr>
              <a:t>dx</a:t>
            </a:r>
            <a:r>
              <a:rPr lang="en-US">
                <a:solidFill>
                  <a:schemeClr val="accent2"/>
                </a:solidFill>
              </a:rPr>
              <a:t> out from under the radical.</a:t>
            </a:r>
          </a:p>
        </p:txBody>
      </p:sp>
      <p:graphicFrame>
        <p:nvGraphicFramePr>
          <p:cNvPr id="2070" name="Object 22"/>
          <p:cNvGraphicFramePr>
            <a:graphicFrameLocks noChangeAspect="1"/>
          </p:cNvGraphicFramePr>
          <p:nvPr/>
        </p:nvGraphicFramePr>
        <p:xfrm>
          <a:off x="398463" y="5561013"/>
          <a:ext cx="3716337" cy="1296987"/>
        </p:xfrm>
        <a:graphic>
          <a:graphicData uri="http://schemas.openxmlformats.org/presentationml/2006/ole">
            <p:oleObj spid="_x0000_s2070" name="Equation" r:id="rId9" imgW="1498320" imgH="520560" progId="Equation.DSMT4">
              <p:embed/>
            </p:oleObj>
          </a:graphicData>
        </a:graphic>
      </p:graphicFrame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3505200" y="4724400"/>
            <a:ext cx="4876800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4876800" y="2971800"/>
          <a:ext cx="3117850" cy="1296988"/>
        </p:xfrm>
        <a:graphic>
          <a:graphicData uri="http://schemas.openxmlformats.org/presentationml/2006/ole">
            <p:oleObj spid="_x0000_s2072" name="Equation" r:id="rId10" imgW="1257120" imgH="520560" progId="Equation.DSMT4">
              <p:embed/>
            </p:oleObj>
          </a:graphicData>
        </a:graphic>
      </p:graphicFrame>
      <p:sp>
        <p:nvSpPr>
          <p:cNvPr id="28" name="Text Box 2"/>
          <p:cNvSpPr txBox="1">
            <a:spLocks noChangeArrowheads="1"/>
          </p:cNvSpPr>
          <p:nvPr/>
        </p:nvSpPr>
        <p:spPr bwMode="auto">
          <a:xfrm>
            <a:off x="2895600" y="152400"/>
            <a:ext cx="350929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Lengths of Curves</a:t>
            </a:r>
            <a:endParaRPr lang="en-US" sz="32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 animBg="1"/>
      <p:bldP spid="2059" grpId="0" animBg="1"/>
      <p:bldP spid="2061" grpId="0" animBg="1"/>
      <p:bldP spid="2063" grpId="0" autoUpdateAnimBg="0"/>
      <p:bldP spid="2068" grpId="0" animBg="1"/>
      <p:bldP spid="2069" grpId="0" autoUpdateAnimBg="0"/>
      <p:bldP spid="2071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8"/>
          <p:cNvSpPr>
            <a:spLocks noChangeArrowheads="1"/>
          </p:cNvSpPr>
          <p:nvPr/>
        </p:nvSpPr>
        <p:spPr bwMode="auto">
          <a:xfrm>
            <a:off x="1066800" y="4419600"/>
            <a:ext cx="69342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8"/>
          <p:cNvSpPr>
            <a:spLocks noChangeArrowheads="1"/>
          </p:cNvSpPr>
          <p:nvPr/>
        </p:nvSpPr>
        <p:spPr bwMode="auto">
          <a:xfrm>
            <a:off x="1066800" y="1524000"/>
            <a:ext cx="6934200" cy="1524000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>
                <a:latin typeface="Arial" pitchFamily="34" charset="0"/>
                <a:cs typeface="Arial" pitchFamily="34" charset="0"/>
              </a:rPr>
              <a:t>If a curve has the equation y=f(x) on [</a:t>
            </a:r>
            <a:r>
              <a:rPr lang="en-US" sz="2800" dirty="0" err="1">
                <a:latin typeface="Arial" pitchFamily="34" charset="0"/>
                <a:cs typeface="Arial" pitchFamily="34" charset="0"/>
              </a:rPr>
              <a:t>a,b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],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then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length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of the curve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from a to b is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1228725" y="1673225"/>
          <a:ext cx="6669088" cy="1949450"/>
        </p:xfrm>
        <a:graphic>
          <a:graphicData uri="http://schemas.openxmlformats.org/presentationml/2006/ole">
            <p:oleObj spid="_x0000_s44034" name="Equation" r:id="rId3" imgW="2514600" imgH="736560" progId="Equation.3">
              <p:embed/>
            </p:oleObj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3143250"/>
            <a:ext cx="8229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If a curve has the equation x=g(y) on [</a:t>
            </a:r>
            <a:r>
              <a:rPr kumimoji="0" lang="en-US" sz="2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c,d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], then the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length of the curve </a:t>
            </a: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from c to d is </a:t>
            </a:r>
            <a:endParaRPr kumimoji="0" lang="en-US" sz="30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1095375" y="4572000"/>
          <a:ext cx="6905625" cy="1411287"/>
        </p:xfrm>
        <a:graphic>
          <a:graphicData uri="http://schemas.openxmlformats.org/presentationml/2006/ole">
            <p:oleObj spid="_x0000_s44036" name="Equation" r:id="rId4" imgW="26031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7VFCQ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133600" y="2260600"/>
            <a:ext cx="6096000" cy="4064000"/>
          </a:xfrm>
          <a:prstGeom prst="rect">
            <a:avLst/>
          </a:prstGeom>
          <a:noFill/>
        </p:spPr>
      </p:pic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304800" y="838200"/>
          <a:ext cx="1828800" cy="577850"/>
        </p:xfrm>
        <a:graphic>
          <a:graphicData uri="http://schemas.openxmlformats.org/presentationml/2006/ole">
            <p:oleObj spid="_x0000_s4099" name="Equation" r:id="rId4" imgW="723600" imgH="228600" progId="Equation.DSMT4">
              <p:embed/>
            </p:oleObj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85763" y="1524000"/>
          <a:ext cx="1443037" cy="449263"/>
        </p:xfrm>
        <a:graphic>
          <a:graphicData uri="http://schemas.openxmlformats.org/presentationml/2006/ole">
            <p:oleObj spid="_x0000_s4100" name="Equation" r:id="rId5" imgW="571320" imgH="177480" progId="Equation.DSMT4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2362200" y="685800"/>
          <a:ext cx="1539875" cy="995362"/>
        </p:xfrm>
        <a:graphic>
          <a:graphicData uri="http://schemas.openxmlformats.org/presentationml/2006/ole">
            <p:oleObj spid="_x0000_s4103" name="Equation" r:id="rId6" imgW="609480" imgH="393480" progId="Equation.DSMT4">
              <p:embed/>
            </p:oleObj>
          </a:graphicData>
        </a:graphic>
      </p:graphicFrame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1600200" y="1947292"/>
          <a:ext cx="2998787" cy="1165795"/>
        </p:xfrm>
        <a:graphic>
          <a:graphicData uri="http://schemas.openxmlformats.org/presentationml/2006/ole">
            <p:oleObj spid="_x0000_s4104" name="Equation" r:id="rId7" imgW="1307880" imgH="507960" progId="Equation.DSMT4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828800" y="3200400"/>
          <a:ext cx="2862262" cy="788988"/>
        </p:xfrm>
        <a:graphic>
          <a:graphicData uri="http://schemas.openxmlformats.org/presentationml/2006/ole">
            <p:oleObj spid="_x0000_s4105" name="Equation" r:id="rId8" imgW="1244520" imgH="342720" progId="Equation.DSMT4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1844675" y="4114800"/>
          <a:ext cx="2498725" cy="792163"/>
        </p:xfrm>
        <a:graphic>
          <a:graphicData uri="http://schemas.openxmlformats.org/presentationml/2006/ole">
            <p:oleObj spid="_x0000_s4106" name="Equation" r:id="rId9" imgW="1041120" imgH="330120" progId="Equation.DSMT4">
              <p:embed/>
            </p:oleObj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/>
        </p:nvGraphicFramePr>
        <p:xfrm>
          <a:off x="1905000" y="5257800"/>
          <a:ext cx="2438400" cy="390309"/>
        </p:xfrm>
        <a:graphic>
          <a:graphicData uri="http://schemas.openxmlformats.org/presentationml/2006/ole">
            <p:oleObj spid="_x0000_s4111" name="Equation" r:id="rId10" imgW="1104840" imgH="177480" progId="Equation.DSMT4">
              <p:embed/>
            </p:oleObj>
          </a:graphicData>
        </a:graphic>
      </p:graphicFrame>
      <p:sp>
        <p:nvSpPr>
          <p:cNvPr id="24" name="Text Box 2"/>
          <p:cNvSpPr txBox="1">
            <a:spLocks noChangeArrowheads="1"/>
          </p:cNvSpPr>
          <p:nvPr/>
        </p:nvSpPr>
        <p:spPr bwMode="auto">
          <a:xfrm>
            <a:off x="3352800" y="152400"/>
            <a:ext cx="1984839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Examples</a:t>
            </a:r>
            <a:endParaRPr lang="en-US" sz="3200" dirty="0"/>
          </a:p>
        </p:txBody>
      </p:sp>
      <p:pic>
        <p:nvPicPr>
          <p:cNvPr id="12" name="Picture 3" descr="H7X0FB00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8200" y="609600"/>
            <a:ext cx="2971800" cy="1981200"/>
          </a:xfrm>
          <a:prstGeom prst="rect">
            <a:avLst/>
          </a:prstGeom>
          <a:noFill/>
        </p:spPr>
      </p:pic>
      <p:graphicFrame>
        <p:nvGraphicFramePr>
          <p:cNvPr id="13" name="Object 4"/>
          <p:cNvGraphicFramePr>
            <a:graphicFrameLocks noChangeAspect="1"/>
          </p:cNvGraphicFramePr>
          <p:nvPr/>
        </p:nvGraphicFramePr>
        <p:xfrm>
          <a:off x="7162800" y="609600"/>
          <a:ext cx="1828800" cy="609600"/>
        </p:xfrm>
        <a:graphic>
          <a:graphicData uri="http://schemas.openxmlformats.org/presentationml/2006/ole">
            <p:oleObj spid="_x0000_s4112" name="Equation" r:id="rId12" imgW="685800" imgH="228600" progId="Equation.DSMT4">
              <p:embed/>
            </p:oleObj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315200" y="1219200"/>
          <a:ext cx="1716087" cy="593920"/>
        </p:xfrm>
        <a:graphic>
          <a:graphicData uri="http://schemas.openxmlformats.org/presentationml/2006/ole">
            <p:oleObj spid="_x0000_s4113" name="Equation" r:id="rId13" imgW="660240" imgH="228600" progId="Equation.DSMT4">
              <p:embed/>
            </p:oleObj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7315200" y="1752600"/>
          <a:ext cx="1787525" cy="657776"/>
        </p:xfrm>
        <a:graphic>
          <a:graphicData uri="http://schemas.openxmlformats.org/presentationml/2006/ole">
            <p:oleObj spid="_x0000_s4114" name="Equation" r:id="rId14" imgW="723600" imgH="266400" progId="Equation.DSMT4">
              <p:embed/>
            </p:oleObj>
          </a:graphicData>
        </a:graphic>
      </p:graphicFrame>
      <p:cxnSp>
        <p:nvCxnSpPr>
          <p:cNvPr id="17" name="Straight Connector 16"/>
          <p:cNvCxnSpPr/>
          <p:nvPr/>
        </p:nvCxnSpPr>
        <p:spPr>
          <a:xfrm>
            <a:off x="4800600" y="914400"/>
            <a:ext cx="76200" cy="5715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5105400" y="3581400"/>
          <a:ext cx="3751262" cy="1318212"/>
        </p:xfrm>
        <a:graphic>
          <a:graphicData uri="http://schemas.openxmlformats.org/presentationml/2006/ole">
            <p:oleObj spid="_x0000_s4115" name="Equation" r:id="rId15" imgW="1663560" imgH="583920" progId="Equation.DSMT4">
              <p:embed/>
            </p:oleObj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/>
        </p:nvGraphicFramePr>
        <p:xfrm>
          <a:off x="5181600" y="6019800"/>
          <a:ext cx="2541588" cy="434080"/>
        </p:xfrm>
        <a:graphic>
          <a:graphicData uri="http://schemas.openxmlformats.org/presentationml/2006/ole">
            <p:oleObj spid="_x0000_s4116" name="Equation" r:id="rId16" imgW="1041120" imgH="177480" progId="Equation.DSMT4">
              <p:embed/>
            </p:oleObj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/>
        </p:nvGraphicFramePr>
        <p:xfrm>
          <a:off x="7790770" y="6063342"/>
          <a:ext cx="776288" cy="406972"/>
        </p:xfrm>
        <a:graphic>
          <a:graphicData uri="http://schemas.openxmlformats.org/presentationml/2006/ole">
            <p:oleObj spid="_x0000_s4117" name="Equation" r:id="rId17" imgW="266400" imgH="139680" progId="Equation.DSMT4">
              <p:embed/>
            </p:oleObj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/>
        </p:nvGraphicFramePr>
        <p:xfrm>
          <a:off x="6934200" y="2438400"/>
          <a:ext cx="1997075" cy="1029060"/>
        </p:xfrm>
        <a:graphic>
          <a:graphicData uri="http://schemas.openxmlformats.org/presentationml/2006/ole">
            <p:oleObj spid="_x0000_s4118" name="Equation" r:id="rId18" imgW="863280" imgH="444240" progId="Equation.DSMT4">
              <p:embed/>
            </p:oleObj>
          </a:graphicData>
        </a:graphic>
      </p:graphicFrame>
      <p:graphicFrame>
        <p:nvGraphicFramePr>
          <p:cNvPr id="4119" name="Object 23"/>
          <p:cNvGraphicFramePr>
            <a:graphicFrameLocks noChangeAspect="1"/>
          </p:cNvGraphicFramePr>
          <p:nvPr/>
        </p:nvGraphicFramePr>
        <p:xfrm>
          <a:off x="5257800" y="4953000"/>
          <a:ext cx="2262187" cy="1001712"/>
        </p:xfrm>
        <a:graphic>
          <a:graphicData uri="http://schemas.openxmlformats.org/presentationml/2006/ole">
            <p:oleObj spid="_x0000_s4119" name="Equation" r:id="rId19" imgW="1002960" imgH="444240" progId="Equation.DSMT4">
              <p:embed/>
            </p:oleObj>
          </a:graphicData>
        </a:graphic>
      </p:graphicFrame>
      <p:sp>
        <p:nvSpPr>
          <p:cNvPr id="21" name="Oval 249"/>
          <p:cNvSpPr>
            <a:spLocks noChangeArrowheads="1"/>
          </p:cNvSpPr>
          <p:nvPr/>
        </p:nvSpPr>
        <p:spPr bwMode="auto">
          <a:xfrm>
            <a:off x="2133600" y="5029200"/>
            <a:ext cx="22860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249"/>
          <p:cNvSpPr>
            <a:spLocks noChangeArrowheads="1"/>
          </p:cNvSpPr>
          <p:nvPr/>
        </p:nvSpPr>
        <p:spPr bwMode="auto">
          <a:xfrm>
            <a:off x="8077200" y="5943600"/>
            <a:ext cx="533400" cy="5794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3" presetClass="entr" presetSubtype="27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1"/>
            <a:ext cx="7772400" cy="762000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	Find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the length of the following curves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371600" y="3200400"/>
          <a:ext cx="6248400" cy="715963"/>
        </p:xfrm>
        <a:graphic>
          <a:graphicData uri="http://schemas.openxmlformats.org/presentationml/2006/ole">
            <p:oleObj spid="_x0000_s38914" name="Equation" r:id="rId3" imgW="1993680" imgH="22860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447800" y="1752600"/>
          <a:ext cx="5334000" cy="1390650"/>
        </p:xfrm>
        <a:graphic>
          <a:graphicData uri="http://schemas.openxmlformats.org/presentationml/2006/ole">
            <p:oleObj spid="_x0000_s38915" name="Equation" r:id="rId4" imgW="1511280" imgH="393480" progId="Equation.3">
              <p:embed/>
            </p:oleObj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272961" y="329625"/>
            <a:ext cx="1984839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Examples</a:t>
            </a:r>
            <a:endParaRPr lang="en-US" sz="3200" dirty="0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295400" y="4235239"/>
          <a:ext cx="4114800" cy="779525"/>
        </p:xfrm>
        <a:graphic>
          <a:graphicData uri="http://schemas.openxmlformats.org/presentationml/2006/ole">
            <p:oleObj spid="_x0000_s38916" name="Equation" r:id="rId5" imgW="12063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Freeform 3"/>
          <p:cNvSpPr>
            <a:spLocks/>
          </p:cNvSpPr>
          <p:nvPr/>
        </p:nvSpPr>
        <p:spPr bwMode="auto">
          <a:xfrm>
            <a:off x="485775" y="762000"/>
            <a:ext cx="2976563" cy="623888"/>
          </a:xfrm>
          <a:custGeom>
            <a:avLst/>
            <a:gdLst/>
            <a:ahLst/>
            <a:cxnLst>
              <a:cxn ang="0">
                <a:pos x="0" y="393"/>
              </a:cxn>
              <a:cxn ang="0">
                <a:pos x="246" y="291"/>
              </a:cxn>
              <a:cxn ang="0">
                <a:pos x="456" y="228"/>
              </a:cxn>
              <a:cxn ang="0">
                <a:pos x="744" y="177"/>
              </a:cxn>
              <a:cxn ang="0">
                <a:pos x="1278" y="159"/>
              </a:cxn>
              <a:cxn ang="0">
                <a:pos x="1563" y="126"/>
              </a:cxn>
              <a:cxn ang="0">
                <a:pos x="1719" y="81"/>
              </a:cxn>
              <a:cxn ang="0">
                <a:pos x="1821" y="33"/>
              </a:cxn>
              <a:cxn ang="0">
                <a:pos x="1875" y="0"/>
              </a:cxn>
            </a:cxnLst>
            <a:rect l="0" t="0" r="r" b="b"/>
            <a:pathLst>
              <a:path w="1875" h="393">
                <a:moveTo>
                  <a:pt x="0" y="393"/>
                </a:moveTo>
                <a:cubicBezTo>
                  <a:pt x="111" y="342"/>
                  <a:pt x="147" y="324"/>
                  <a:pt x="246" y="291"/>
                </a:cubicBezTo>
                <a:cubicBezTo>
                  <a:pt x="269" y="283"/>
                  <a:pt x="432" y="234"/>
                  <a:pt x="456" y="228"/>
                </a:cubicBezTo>
                <a:cubicBezTo>
                  <a:pt x="585" y="192"/>
                  <a:pt x="591" y="192"/>
                  <a:pt x="744" y="177"/>
                </a:cubicBezTo>
                <a:cubicBezTo>
                  <a:pt x="999" y="165"/>
                  <a:pt x="1026" y="165"/>
                  <a:pt x="1278" y="159"/>
                </a:cubicBezTo>
                <a:cubicBezTo>
                  <a:pt x="1404" y="150"/>
                  <a:pt x="1440" y="144"/>
                  <a:pt x="1563" y="126"/>
                </a:cubicBezTo>
                <a:cubicBezTo>
                  <a:pt x="1605" y="114"/>
                  <a:pt x="1680" y="96"/>
                  <a:pt x="1719" y="81"/>
                </a:cubicBezTo>
                <a:cubicBezTo>
                  <a:pt x="1743" y="69"/>
                  <a:pt x="1776" y="54"/>
                  <a:pt x="1821" y="33"/>
                </a:cubicBezTo>
                <a:cubicBezTo>
                  <a:pt x="1836" y="21"/>
                  <a:pt x="1875" y="0"/>
                  <a:pt x="1875" y="0"/>
                </a:cubicBezTo>
              </a:path>
            </a:pathLst>
          </a:cu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0" name="Oval 4"/>
          <p:cNvSpPr>
            <a:spLocks noChangeArrowheads="1"/>
          </p:cNvSpPr>
          <p:nvPr/>
        </p:nvSpPr>
        <p:spPr bwMode="auto">
          <a:xfrm>
            <a:off x="990600" y="1133475"/>
            <a:ext cx="381000" cy="2138363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Oval 6"/>
          <p:cNvSpPr>
            <a:spLocks noChangeArrowheads="1"/>
          </p:cNvSpPr>
          <p:nvPr/>
        </p:nvSpPr>
        <p:spPr bwMode="auto">
          <a:xfrm>
            <a:off x="1143000" y="1087438"/>
            <a:ext cx="381000" cy="2249487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Freeform 7"/>
          <p:cNvSpPr>
            <a:spLocks/>
          </p:cNvSpPr>
          <p:nvPr/>
        </p:nvSpPr>
        <p:spPr bwMode="auto">
          <a:xfrm>
            <a:off x="1174750" y="1089025"/>
            <a:ext cx="157163" cy="42863"/>
          </a:xfrm>
          <a:custGeom>
            <a:avLst/>
            <a:gdLst/>
            <a:ahLst/>
            <a:cxnLst>
              <a:cxn ang="0">
                <a:pos x="0" y="27"/>
              </a:cxn>
              <a:cxn ang="0">
                <a:pos x="99" y="0"/>
              </a:cxn>
            </a:cxnLst>
            <a:rect l="0" t="0" r="r" b="b"/>
            <a:pathLst>
              <a:path w="99" h="27">
                <a:moveTo>
                  <a:pt x="0" y="27"/>
                </a:moveTo>
                <a:lnTo>
                  <a:pt x="99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4" name="Freeform 8"/>
          <p:cNvSpPr>
            <a:spLocks/>
          </p:cNvSpPr>
          <p:nvPr/>
        </p:nvSpPr>
        <p:spPr bwMode="auto">
          <a:xfrm>
            <a:off x="1174750" y="3271838"/>
            <a:ext cx="152400" cy="650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6" y="41"/>
              </a:cxn>
            </a:cxnLst>
            <a:rect l="0" t="0" r="r" b="b"/>
            <a:pathLst>
              <a:path w="96" h="41">
                <a:moveTo>
                  <a:pt x="0" y="0"/>
                </a:moveTo>
                <a:lnTo>
                  <a:pt x="96" y="41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7" name="Freeform 11"/>
          <p:cNvSpPr>
            <a:spLocks/>
          </p:cNvSpPr>
          <p:nvPr/>
        </p:nvSpPr>
        <p:spPr bwMode="auto">
          <a:xfrm>
            <a:off x="1174750" y="3176588"/>
            <a:ext cx="73025" cy="103187"/>
          </a:xfrm>
          <a:custGeom>
            <a:avLst/>
            <a:gdLst/>
            <a:ahLst/>
            <a:cxnLst>
              <a:cxn ang="0">
                <a:pos x="27" y="65"/>
              </a:cxn>
              <a:cxn ang="0">
                <a:pos x="0" y="51"/>
              </a:cxn>
              <a:cxn ang="0">
                <a:pos x="31" y="0"/>
              </a:cxn>
              <a:cxn ang="0">
                <a:pos x="46" y="47"/>
              </a:cxn>
              <a:cxn ang="0">
                <a:pos x="27" y="65"/>
              </a:cxn>
            </a:cxnLst>
            <a:rect l="0" t="0" r="r" b="b"/>
            <a:pathLst>
              <a:path w="46" h="65">
                <a:moveTo>
                  <a:pt x="27" y="65"/>
                </a:moveTo>
                <a:lnTo>
                  <a:pt x="0" y="51"/>
                </a:lnTo>
                <a:lnTo>
                  <a:pt x="31" y="0"/>
                </a:lnTo>
                <a:lnTo>
                  <a:pt x="46" y="47"/>
                </a:lnTo>
                <a:lnTo>
                  <a:pt x="27" y="65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29" name="Freeform 13"/>
          <p:cNvSpPr>
            <a:spLocks/>
          </p:cNvSpPr>
          <p:nvPr/>
        </p:nvSpPr>
        <p:spPr bwMode="auto">
          <a:xfrm>
            <a:off x="1181100" y="1128713"/>
            <a:ext cx="69850" cy="88900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0" y="9"/>
              </a:cxn>
              <a:cxn ang="0">
                <a:pos x="32" y="56"/>
              </a:cxn>
              <a:cxn ang="0">
                <a:pos x="44" y="32"/>
              </a:cxn>
              <a:cxn ang="0">
                <a:pos x="27" y="0"/>
              </a:cxn>
            </a:cxnLst>
            <a:rect l="0" t="0" r="r" b="b"/>
            <a:pathLst>
              <a:path w="44" h="56">
                <a:moveTo>
                  <a:pt x="27" y="0"/>
                </a:moveTo>
                <a:lnTo>
                  <a:pt x="0" y="9"/>
                </a:lnTo>
                <a:lnTo>
                  <a:pt x="32" y="56"/>
                </a:lnTo>
                <a:lnTo>
                  <a:pt x="44" y="32"/>
                </a:lnTo>
                <a:lnTo>
                  <a:pt x="27" y="0"/>
                </a:lnTo>
                <a:close/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990600" y="641350"/>
          <a:ext cx="457200" cy="425450"/>
        </p:xfrm>
        <a:graphic>
          <a:graphicData uri="http://schemas.openxmlformats.org/presentationml/2006/ole">
            <p:oleObj spid="_x0000_s20482" name="Equation" r:id="rId3" imgW="190440" imgH="177480" progId="Equation.DSMT4">
              <p:embed/>
            </p:oleObj>
          </a:graphicData>
        </a:graphic>
      </p:graphicFrame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1143000" y="22098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 flipH="1">
            <a:off x="457200" y="22098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219200" y="1600200"/>
            <a:ext cx="322263" cy="519113"/>
            <a:chOff x="768" y="1008"/>
            <a:chExt cx="203" cy="327"/>
          </a:xfrm>
        </p:grpSpPr>
        <p:sp>
          <p:nvSpPr>
            <p:cNvPr id="9236" name="Rectangle 20"/>
            <p:cNvSpPr>
              <a:spLocks noChangeArrowheads="1"/>
            </p:cNvSpPr>
            <p:nvPr/>
          </p:nvSpPr>
          <p:spPr bwMode="auto">
            <a:xfrm>
              <a:off x="768" y="1104"/>
              <a:ext cx="173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768" y="1008"/>
              <a:ext cx="20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r</a:t>
              </a:r>
            </a:p>
          </p:txBody>
        </p:sp>
      </p:grp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1219200" y="1143000"/>
            <a:ext cx="0" cy="10668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2819400" y="852487"/>
            <a:ext cx="58499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Consider a curve rotated about the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/>
              <a:t>-axis: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2743200" y="1447800"/>
            <a:ext cx="4538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The surface area of this band is:</a:t>
            </a:r>
          </a:p>
        </p:txBody>
      </p:sp>
      <p:graphicFrame>
        <p:nvGraphicFramePr>
          <p:cNvPr id="9239" name="Object 23"/>
          <p:cNvGraphicFramePr>
            <a:graphicFrameLocks noChangeAspect="1"/>
          </p:cNvGraphicFramePr>
          <p:nvPr/>
        </p:nvGraphicFramePr>
        <p:xfrm>
          <a:off x="7315200" y="1450975"/>
          <a:ext cx="1295400" cy="454025"/>
        </p:xfrm>
        <a:graphic>
          <a:graphicData uri="http://schemas.openxmlformats.org/presentationml/2006/ole">
            <p:oleObj spid="_x0000_s20483" name="Equation" r:id="rId4" imgW="507960" imgH="177480" progId="Equation.DSMT4">
              <p:embed/>
            </p:oleObj>
          </a:graphicData>
        </a:graphic>
      </p:graphicFrame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1828800" y="1828800"/>
            <a:ext cx="5562600" cy="8842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The radius is the </a:t>
            </a:r>
            <a:r>
              <a:rPr lang="en-US" sz="2800" i="1">
                <a:latin typeface="Times New Roman" pitchFamily="18" charset="0"/>
              </a:rPr>
              <a:t>y</a:t>
            </a:r>
            <a:r>
              <a:rPr lang="en-US"/>
              <a:t>-value of the function, so the whole area is given by:</a:t>
            </a:r>
          </a:p>
        </p:txBody>
      </p:sp>
      <p:graphicFrame>
        <p:nvGraphicFramePr>
          <p:cNvPr id="9241" name="Object 25"/>
          <p:cNvGraphicFramePr>
            <a:graphicFrameLocks noChangeAspect="1"/>
          </p:cNvGraphicFramePr>
          <p:nvPr/>
        </p:nvGraphicFramePr>
        <p:xfrm>
          <a:off x="7296150" y="1900238"/>
          <a:ext cx="1619250" cy="842962"/>
        </p:xfrm>
        <a:graphic>
          <a:graphicData uri="http://schemas.openxmlformats.org/presentationml/2006/ole">
            <p:oleObj spid="_x0000_s20484" name="Equation" r:id="rId5" imgW="634680" imgH="330120" progId="Equation.DSMT4">
              <p:embed/>
            </p:oleObj>
          </a:graphicData>
        </a:graphic>
      </p:graphicFrame>
      <p:sp>
        <p:nvSpPr>
          <p:cNvPr id="9242" name="Text Box 26"/>
          <p:cNvSpPr txBox="1">
            <a:spLocks noChangeArrowheads="1"/>
          </p:cNvSpPr>
          <p:nvPr/>
        </p:nvSpPr>
        <p:spPr bwMode="auto">
          <a:xfrm>
            <a:off x="2117725" y="3078163"/>
            <a:ext cx="6492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This is the same </a:t>
            </a:r>
            <a:r>
              <a:rPr lang="en-US" sz="2800" i="1">
                <a:latin typeface="Times New Roman" pitchFamily="18" charset="0"/>
              </a:rPr>
              <a:t>ds</a:t>
            </a:r>
            <a:r>
              <a:rPr lang="en-US"/>
              <a:t> that we had in the “length of curve” formula, so the formula becomes: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3124200" y="4114800"/>
            <a:ext cx="5562600" cy="2209800"/>
            <a:chOff x="1152" y="2736"/>
            <a:chExt cx="3504" cy="1392"/>
          </a:xfrm>
        </p:grpSpPr>
        <p:sp>
          <p:nvSpPr>
            <p:cNvPr id="9245" name="Rectangle 29"/>
            <p:cNvSpPr>
              <a:spLocks noChangeArrowheads="1"/>
            </p:cNvSpPr>
            <p:nvPr/>
          </p:nvSpPr>
          <p:spPr bwMode="auto">
            <a:xfrm>
              <a:off x="1152" y="2736"/>
              <a:ext cx="3504" cy="1392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Text Box 27"/>
            <p:cNvSpPr txBox="1">
              <a:spLocks noChangeArrowheads="1"/>
            </p:cNvSpPr>
            <p:nvPr/>
          </p:nvSpPr>
          <p:spPr bwMode="auto">
            <a:xfrm>
              <a:off x="1238" y="2778"/>
              <a:ext cx="3386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Surface Area about </a:t>
              </a:r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-axis (Cartesian):</a:t>
              </a:r>
            </a:p>
          </p:txBody>
        </p:sp>
        <p:graphicFrame>
          <p:nvGraphicFramePr>
            <p:cNvPr id="9244" name="Object 28"/>
            <p:cNvGraphicFramePr>
              <a:graphicFrameLocks noChangeAspect="1"/>
            </p:cNvGraphicFramePr>
            <p:nvPr/>
          </p:nvGraphicFramePr>
          <p:xfrm>
            <a:off x="1632" y="3264"/>
            <a:ext cx="2505" cy="809"/>
          </p:xfrm>
          <a:graphic>
            <a:graphicData uri="http://schemas.openxmlformats.org/presentationml/2006/ole">
              <p:oleObj spid="_x0000_s20486" name="Equation" r:id="rId6" imgW="1574640" imgH="507960" progId="Equation.DSMT4">
                <p:embed/>
              </p:oleObj>
            </a:graphicData>
          </a:graphic>
        </p:graphicFrame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04800" y="4343400"/>
            <a:ext cx="2667000" cy="1905000"/>
            <a:chOff x="192" y="2736"/>
            <a:chExt cx="1680" cy="1200"/>
          </a:xfrm>
        </p:grpSpPr>
        <p:sp>
          <p:nvSpPr>
            <p:cNvPr id="9248" name="AutoShape 32"/>
            <p:cNvSpPr>
              <a:spLocks noChangeArrowheads="1"/>
            </p:cNvSpPr>
            <p:nvPr/>
          </p:nvSpPr>
          <p:spPr bwMode="auto">
            <a:xfrm>
              <a:off x="192" y="2736"/>
              <a:ext cx="1536" cy="1200"/>
            </a:xfrm>
            <a:prstGeom prst="wedgeRectCallout">
              <a:avLst>
                <a:gd name="adj1" fmla="val 90625"/>
                <a:gd name="adj2" fmla="val 17000"/>
              </a:avLst>
            </a:prstGeom>
            <a:solidFill>
              <a:schemeClr val="bg1"/>
            </a:solidFill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9247" name="Text Box 31"/>
            <p:cNvSpPr txBox="1">
              <a:spLocks noChangeArrowheads="1"/>
            </p:cNvSpPr>
            <p:nvPr/>
          </p:nvSpPr>
          <p:spPr bwMode="auto">
            <a:xfrm>
              <a:off x="240" y="2832"/>
              <a:ext cx="1632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>
                  <a:solidFill>
                    <a:srgbClr val="FF0000"/>
                  </a:solidFill>
                </a:rPr>
                <a:t>To rotate about the </a:t>
              </a:r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y</a:t>
              </a:r>
              <a:r>
                <a:rPr lang="en-US">
                  <a:solidFill>
                    <a:srgbClr val="FF0000"/>
                  </a:solidFill>
                </a:rPr>
                <a:t>-axis, just reverse </a:t>
              </a:r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x</a:t>
              </a:r>
              <a:r>
                <a:rPr lang="en-US">
                  <a:solidFill>
                    <a:srgbClr val="FF0000"/>
                  </a:solidFill>
                </a:rPr>
                <a:t> and </a:t>
              </a:r>
              <a:r>
                <a:rPr lang="en-US" sz="2800" i="1">
                  <a:solidFill>
                    <a:srgbClr val="FF0000"/>
                  </a:solidFill>
                  <a:latin typeface="Times New Roman" pitchFamily="18" charset="0"/>
                </a:rPr>
                <a:t>y</a:t>
              </a:r>
              <a:r>
                <a:rPr lang="en-US">
                  <a:solidFill>
                    <a:srgbClr val="FF0000"/>
                  </a:solidFill>
                </a:rPr>
                <a:t> in the formula!</a:t>
              </a:r>
            </a:p>
          </p:txBody>
        </p:sp>
      </p:grpSp>
      <p:sp>
        <p:nvSpPr>
          <p:cNvPr id="31" name="Text Box 2"/>
          <p:cNvSpPr txBox="1">
            <a:spLocks noChangeArrowheads="1"/>
          </p:cNvSpPr>
          <p:nvPr/>
        </p:nvSpPr>
        <p:spPr bwMode="auto">
          <a:xfrm>
            <a:off x="3352800" y="76200"/>
            <a:ext cx="2553712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Surface Area</a:t>
            </a:r>
            <a:endParaRPr lang="en-US" sz="3200" dirty="0"/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3" grpId="0" animBg="1"/>
      <p:bldP spid="9238" grpId="0" autoUpdateAnimBg="0"/>
      <p:bldP spid="9240" grpId="0" animBg="1" autoUpdateAnimBg="0"/>
      <p:bldP spid="924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7XB2T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0"/>
            <a:ext cx="3962400" cy="2641600"/>
          </a:xfrm>
          <a:prstGeom prst="rect">
            <a:avLst/>
          </a:prstGeom>
          <a:noFill/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2590800" y="2590800"/>
            <a:ext cx="161607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/>
              <a:t>Rotate about the </a:t>
            </a:r>
            <a:r>
              <a:rPr lang="en-US" sz="2800" i="1" dirty="0">
                <a:latin typeface="Times New Roman" pitchFamily="18" charset="0"/>
              </a:rPr>
              <a:t>y</a:t>
            </a:r>
            <a:r>
              <a:rPr lang="en-US" dirty="0"/>
              <a:t>-axis.</a:t>
            </a:r>
          </a:p>
        </p:txBody>
      </p:sp>
      <p:graphicFrame>
        <p:nvGraphicFramePr>
          <p:cNvPr id="11273" name="Object 9"/>
          <p:cNvGraphicFramePr>
            <a:graphicFrameLocks noChangeAspect="1"/>
          </p:cNvGraphicFramePr>
          <p:nvPr/>
        </p:nvGraphicFramePr>
        <p:xfrm>
          <a:off x="6705600" y="304800"/>
          <a:ext cx="1168400" cy="838200"/>
        </p:xfrm>
        <a:graphic>
          <a:graphicData uri="http://schemas.openxmlformats.org/presentationml/2006/ole">
            <p:oleObj spid="_x0000_s22530" name="Equation" r:id="rId4" imgW="583920" imgH="419040" progId="Equation.DSMT4">
              <p:embed/>
            </p:oleObj>
          </a:graphicData>
        </a:graphic>
      </p:graphicFrame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49288" y="3352800"/>
            <a:ext cx="3236912" cy="2474912"/>
            <a:chOff x="443" y="1993"/>
            <a:chExt cx="2039" cy="1559"/>
          </a:xfrm>
        </p:grpSpPr>
        <p:sp>
          <p:nvSpPr>
            <p:cNvPr id="11275" name="Freeform 11"/>
            <p:cNvSpPr>
              <a:spLocks/>
            </p:cNvSpPr>
            <p:nvPr/>
          </p:nvSpPr>
          <p:spPr bwMode="auto">
            <a:xfrm>
              <a:off x="1440" y="2016"/>
              <a:ext cx="993" cy="13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3" y="1335"/>
                </a:cxn>
              </a:cxnLst>
              <a:rect l="0" t="0" r="r" b="b"/>
              <a:pathLst>
                <a:path w="993" h="1335">
                  <a:moveTo>
                    <a:pt x="0" y="0"/>
                  </a:moveTo>
                  <a:lnTo>
                    <a:pt x="993" y="13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12"/>
            <p:cNvSpPr>
              <a:spLocks/>
            </p:cNvSpPr>
            <p:nvPr/>
          </p:nvSpPr>
          <p:spPr bwMode="auto">
            <a:xfrm flipH="1">
              <a:off x="443" y="2016"/>
              <a:ext cx="993" cy="133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993" y="1335"/>
                </a:cxn>
              </a:cxnLst>
              <a:rect l="0" t="0" r="r" b="b"/>
              <a:pathLst>
                <a:path w="993" h="1335">
                  <a:moveTo>
                    <a:pt x="0" y="0"/>
                  </a:moveTo>
                  <a:lnTo>
                    <a:pt x="993" y="1335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auto">
            <a:xfrm>
              <a:off x="443" y="3168"/>
              <a:ext cx="1987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Freeform 14"/>
            <p:cNvSpPr>
              <a:spLocks/>
            </p:cNvSpPr>
            <p:nvPr/>
          </p:nvSpPr>
          <p:spPr bwMode="auto">
            <a:xfrm>
              <a:off x="456" y="3153"/>
              <a:ext cx="1968" cy="192"/>
            </a:xfrm>
            <a:custGeom>
              <a:avLst/>
              <a:gdLst/>
              <a:ahLst/>
              <a:cxnLst>
                <a:cxn ang="0">
                  <a:pos x="0" y="192"/>
                </a:cxn>
                <a:cxn ang="0">
                  <a:pos x="141" y="0"/>
                </a:cxn>
                <a:cxn ang="0">
                  <a:pos x="1821" y="0"/>
                </a:cxn>
                <a:cxn ang="0">
                  <a:pos x="1968" y="189"/>
                </a:cxn>
                <a:cxn ang="0">
                  <a:pos x="0" y="192"/>
                </a:cxn>
              </a:cxnLst>
              <a:rect l="0" t="0" r="r" b="b"/>
              <a:pathLst>
                <a:path w="1968" h="192">
                  <a:moveTo>
                    <a:pt x="0" y="192"/>
                  </a:moveTo>
                  <a:lnTo>
                    <a:pt x="141" y="0"/>
                  </a:lnTo>
                  <a:lnTo>
                    <a:pt x="1821" y="0"/>
                  </a:lnTo>
                  <a:lnTo>
                    <a:pt x="1968" y="189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443" y="1993"/>
              <a:ext cx="2039" cy="1559"/>
            </a:xfrm>
            <a:custGeom>
              <a:avLst/>
              <a:gdLst/>
              <a:ahLst/>
              <a:cxnLst>
                <a:cxn ang="0">
                  <a:pos x="76" y="1256"/>
                </a:cxn>
                <a:cxn ang="0">
                  <a:pos x="861" y="202"/>
                </a:cxn>
                <a:cxn ang="0">
                  <a:pos x="975" y="46"/>
                </a:cxn>
                <a:cxn ang="0">
                  <a:pos x="1014" y="49"/>
                </a:cxn>
                <a:cxn ang="0">
                  <a:pos x="1137" y="211"/>
                </a:cxn>
                <a:cxn ang="0">
                  <a:pos x="1899" y="1237"/>
                </a:cxn>
                <a:cxn ang="0">
                  <a:pos x="1978" y="1340"/>
                </a:cxn>
                <a:cxn ang="0">
                  <a:pos x="1977" y="1391"/>
                </a:cxn>
                <a:cxn ang="0">
                  <a:pos x="1965" y="1405"/>
                </a:cxn>
                <a:cxn ang="0">
                  <a:pos x="1942" y="1423"/>
                </a:cxn>
                <a:cxn ang="0">
                  <a:pos x="1912" y="1441"/>
                </a:cxn>
                <a:cxn ang="0">
                  <a:pos x="1840" y="1466"/>
                </a:cxn>
                <a:cxn ang="0">
                  <a:pos x="1753" y="1490"/>
                </a:cxn>
                <a:cxn ang="0">
                  <a:pos x="1690" y="1504"/>
                </a:cxn>
                <a:cxn ang="0">
                  <a:pos x="1603" y="1517"/>
                </a:cxn>
                <a:cxn ang="0">
                  <a:pos x="1540" y="1526"/>
                </a:cxn>
                <a:cxn ang="0">
                  <a:pos x="1459" y="1535"/>
                </a:cxn>
                <a:cxn ang="0">
                  <a:pos x="1399" y="1541"/>
                </a:cxn>
                <a:cxn ang="0">
                  <a:pos x="1330" y="1547"/>
                </a:cxn>
                <a:cxn ang="0">
                  <a:pos x="1234" y="1553"/>
                </a:cxn>
                <a:cxn ang="0">
                  <a:pos x="1141" y="1556"/>
                </a:cxn>
                <a:cxn ang="0">
                  <a:pos x="1074" y="1558"/>
                </a:cxn>
                <a:cxn ang="0">
                  <a:pos x="949" y="1559"/>
                </a:cxn>
                <a:cxn ang="0">
                  <a:pos x="862" y="1556"/>
                </a:cxn>
                <a:cxn ang="0">
                  <a:pos x="789" y="1555"/>
                </a:cxn>
                <a:cxn ang="0">
                  <a:pos x="703" y="1550"/>
                </a:cxn>
                <a:cxn ang="0">
                  <a:pos x="565" y="1541"/>
                </a:cxn>
                <a:cxn ang="0">
                  <a:pos x="418" y="1523"/>
                </a:cxn>
                <a:cxn ang="0">
                  <a:pos x="325" y="1511"/>
                </a:cxn>
                <a:cxn ang="0">
                  <a:pos x="247" y="1490"/>
                </a:cxn>
                <a:cxn ang="0">
                  <a:pos x="175" y="1472"/>
                </a:cxn>
                <a:cxn ang="0">
                  <a:pos x="118" y="1457"/>
                </a:cxn>
                <a:cxn ang="0">
                  <a:pos x="64" y="1435"/>
                </a:cxn>
                <a:cxn ang="0">
                  <a:pos x="22" y="1406"/>
                </a:cxn>
                <a:cxn ang="0">
                  <a:pos x="0" y="1369"/>
                </a:cxn>
                <a:cxn ang="0">
                  <a:pos x="25" y="1321"/>
                </a:cxn>
                <a:cxn ang="0">
                  <a:pos x="76" y="1256"/>
                </a:cxn>
              </a:cxnLst>
              <a:rect l="0" t="0" r="r" b="b"/>
              <a:pathLst>
                <a:path w="2039" h="1559">
                  <a:moveTo>
                    <a:pt x="76" y="1256"/>
                  </a:moveTo>
                  <a:cubicBezTo>
                    <a:pt x="215" y="1069"/>
                    <a:pt x="711" y="404"/>
                    <a:pt x="861" y="202"/>
                  </a:cubicBezTo>
                  <a:cubicBezTo>
                    <a:pt x="1011" y="0"/>
                    <a:pt x="950" y="71"/>
                    <a:pt x="975" y="46"/>
                  </a:cubicBezTo>
                  <a:cubicBezTo>
                    <a:pt x="1000" y="21"/>
                    <a:pt x="987" y="21"/>
                    <a:pt x="1014" y="49"/>
                  </a:cubicBezTo>
                  <a:cubicBezTo>
                    <a:pt x="1041" y="77"/>
                    <a:pt x="990" y="13"/>
                    <a:pt x="1137" y="211"/>
                  </a:cubicBezTo>
                  <a:cubicBezTo>
                    <a:pt x="1284" y="409"/>
                    <a:pt x="1759" y="1049"/>
                    <a:pt x="1899" y="1237"/>
                  </a:cubicBezTo>
                  <a:cubicBezTo>
                    <a:pt x="2039" y="1425"/>
                    <a:pt x="1965" y="1314"/>
                    <a:pt x="1978" y="1340"/>
                  </a:cubicBezTo>
                  <a:cubicBezTo>
                    <a:pt x="1991" y="1366"/>
                    <a:pt x="1979" y="1380"/>
                    <a:pt x="1977" y="1391"/>
                  </a:cubicBezTo>
                  <a:cubicBezTo>
                    <a:pt x="1975" y="1402"/>
                    <a:pt x="1971" y="1400"/>
                    <a:pt x="1965" y="1405"/>
                  </a:cubicBezTo>
                  <a:cubicBezTo>
                    <a:pt x="1959" y="1410"/>
                    <a:pt x="1951" y="1417"/>
                    <a:pt x="1942" y="1423"/>
                  </a:cubicBezTo>
                  <a:cubicBezTo>
                    <a:pt x="1933" y="1429"/>
                    <a:pt x="1929" y="1434"/>
                    <a:pt x="1912" y="1441"/>
                  </a:cubicBezTo>
                  <a:cubicBezTo>
                    <a:pt x="1895" y="1448"/>
                    <a:pt x="1866" y="1458"/>
                    <a:pt x="1840" y="1466"/>
                  </a:cubicBezTo>
                  <a:cubicBezTo>
                    <a:pt x="1814" y="1474"/>
                    <a:pt x="1778" y="1484"/>
                    <a:pt x="1753" y="1490"/>
                  </a:cubicBezTo>
                  <a:cubicBezTo>
                    <a:pt x="1728" y="1496"/>
                    <a:pt x="1715" y="1499"/>
                    <a:pt x="1690" y="1504"/>
                  </a:cubicBezTo>
                  <a:cubicBezTo>
                    <a:pt x="1665" y="1509"/>
                    <a:pt x="1628" y="1513"/>
                    <a:pt x="1603" y="1517"/>
                  </a:cubicBezTo>
                  <a:cubicBezTo>
                    <a:pt x="1578" y="1521"/>
                    <a:pt x="1564" y="1523"/>
                    <a:pt x="1540" y="1526"/>
                  </a:cubicBezTo>
                  <a:cubicBezTo>
                    <a:pt x="1516" y="1529"/>
                    <a:pt x="1483" y="1533"/>
                    <a:pt x="1459" y="1535"/>
                  </a:cubicBezTo>
                  <a:cubicBezTo>
                    <a:pt x="1435" y="1537"/>
                    <a:pt x="1420" y="1539"/>
                    <a:pt x="1399" y="1541"/>
                  </a:cubicBezTo>
                  <a:cubicBezTo>
                    <a:pt x="1378" y="1543"/>
                    <a:pt x="1357" y="1545"/>
                    <a:pt x="1330" y="1547"/>
                  </a:cubicBezTo>
                  <a:cubicBezTo>
                    <a:pt x="1303" y="1549"/>
                    <a:pt x="1265" y="1552"/>
                    <a:pt x="1234" y="1553"/>
                  </a:cubicBezTo>
                  <a:cubicBezTo>
                    <a:pt x="1203" y="1554"/>
                    <a:pt x="1168" y="1555"/>
                    <a:pt x="1141" y="1556"/>
                  </a:cubicBezTo>
                  <a:cubicBezTo>
                    <a:pt x="1114" y="1557"/>
                    <a:pt x="1106" y="1557"/>
                    <a:pt x="1074" y="1558"/>
                  </a:cubicBezTo>
                  <a:cubicBezTo>
                    <a:pt x="1042" y="1559"/>
                    <a:pt x="984" y="1559"/>
                    <a:pt x="949" y="1559"/>
                  </a:cubicBezTo>
                  <a:cubicBezTo>
                    <a:pt x="914" y="1559"/>
                    <a:pt x="889" y="1557"/>
                    <a:pt x="862" y="1556"/>
                  </a:cubicBezTo>
                  <a:cubicBezTo>
                    <a:pt x="835" y="1555"/>
                    <a:pt x="815" y="1556"/>
                    <a:pt x="789" y="1555"/>
                  </a:cubicBezTo>
                  <a:cubicBezTo>
                    <a:pt x="763" y="1554"/>
                    <a:pt x="740" y="1552"/>
                    <a:pt x="703" y="1550"/>
                  </a:cubicBezTo>
                  <a:cubicBezTo>
                    <a:pt x="666" y="1548"/>
                    <a:pt x="612" y="1545"/>
                    <a:pt x="565" y="1541"/>
                  </a:cubicBezTo>
                  <a:cubicBezTo>
                    <a:pt x="518" y="1537"/>
                    <a:pt x="458" y="1528"/>
                    <a:pt x="418" y="1523"/>
                  </a:cubicBezTo>
                  <a:cubicBezTo>
                    <a:pt x="378" y="1518"/>
                    <a:pt x="353" y="1516"/>
                    <a:pt x="325" y="1511"/>
                  </a:cubicBezTo>
                  <a:cubicBezTo>
                    <a:pt x="297" y="1506"/>
                    <a:pt x="272" y="1496"/>
                    <a:pt x="247" y="1490"/>
                  </a:cubicBezTo>
                  <a:cubicBezTo>
                    <a:pt x="222" y="1484"/>
                    <a:pt x="196" y="1477"/>
                    <a:pt x="175" y="1472"/>
                  </a:cubicBezTo>
                  <a:cubicBezTo>
                    <a:pt x="154" y="1467"/>
                    <a:pt x="136" y="1463"/>
                    <a:pt x="118" y="1457"/>
                  </a:cubicBezTo>
                  <a:cubicBezTo>
                    <a:pt x="100" y="1451"/>
                    <a:pt x="80" y="1443"/>
                    <a:pt x="64" y="1435"/>
                  </a:cubicBezTo>
                  <a:cubicBezTo>
                    <a:pt x="48" y="1427"/>
                    <a:pt x="33" y="1417"/>
                    <a:pt x="22" y="1406"/>
                  </a:cubicBezTo>
                  <a:cubicBezTo>
                    <a:pt x="11" y="1395"/>
                    <a:pt x="0" y="1383"/>
                    <a:pt x="0" y="1369"/>
                  </a:cubicBezTo>
                  <a:cubicBezTo>
                    <a:pt x="0" y="1355"/>
                    <a:pt x="12" y="1340"/>
                    <a:pt x="25" y="1321"/>
                  </a:cubicBezTo>
                  <a:cubicBezTo>
                    <a:pt x="38" y="1302"/>
                    <a:pt x="66" y="1270"/>
                    <a:pt x="76" y="1256"/>
                  </a:cubicBezTo>
                  <a:close/>
                </a:path>
              </a:pathLst>
            </a:custGeom>
            <a:gradFill rotWithShape="0">
              <a:gsLst>
                <a:gs pos="0">
                  <a:srgbClr val="FFCC99"/>
                </a:gs>
                <a:gs pos="50000">
                  <a:srgbClr val="FFFFFF"/>
                </a:gs>
                <a:gs pos="100000">
                  <a:srgbClr val="FFCC99"/>
                </a:gs>
              </a:gsLst>
              <a:lin ang="0" scaled="1"/>
            </a:gra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Oval 16"/>
            <p:cNvSpPr>
              <a:spLocks noChangeArrowheads="1"/>
            </p:cNvSpPr>
            <p:nvPr/>
          </p:nvSpPr>
          <p:spPr bwMode="auto">
            <a:xfrm>
              <a:off x="443" y="3167"/>
              <a:ext cx="1987" cy="384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1281" name="Object 17"/>
          <p:cNvGraphicFramePr>
            <a:graphicFrameLocks noChangeAspect="1"/>
          </p:cNvGraphicFramePr>
          <p:nvPr/>
        </p:nvGraphicFramePr>
        <p:xfrm>
          <a:off x="4267200" y="1422400"/>
          <a:ext cx="4470400" cy="1016000"/>
        </p:xfrm>
        <a:graphic>
          <a:graphicData uri="http://schemas.openxmlformats.org/presentationml/2006/ole">
            <p:oleObj spid="_x0000_s22531" name="Equation" r:id="rId5" imgW="2234880" imgH="507960" progId="Equation.DSMT4">
              <p:embed/>
            </p:oleObj>
          </a:graphicData>
        </a:graphic>
      </p:graphicFrame>
      <p:graphicFrame>
        <p:nvGraphicFramePr>
          <p:cNvPr id="11282" name="Object 18"/>
          <p:cNvGraphicFramePr>
            <a:graphicFrameLocks noChangeAspect="1"/>
          </p:cNvGraphicFramePr>
          <p:nvPr/>
        </p:nvGraphicFramePr>
        <p:xfrm>
          <a:off x="4419600" y="2616200"/>
          <a:ext cx="3352800" cy="914400"/>
        </p:xfrm>
        <a:graphic>
          <a:graphicData uri="http://schemas.openxmlformats.org/presentationml/2006/ole">
            <p:oleObj spid="_x0000_s22532" name="Equation" r:id="rId6" imgW="1676160" imgH="457200" progId="Equation.DSMT4">
              <p:embed/>
            </p:oleObj>
          </a:graphicData>
        </a:graphic>
      </p:graphicFrame>
      <p:graphicFrame>
        <p:nvGraphicFramePr>
          <p:cNvPr id="11283" name="Object 19"/>
          <p:cNvGraphicFramePr>
            <a:graphicFrameLocks noChangeAspect="1"/>
          </p:cNvGraphicFramePr>
          <p:nvPr/>
        </p:nvGraphicFramePr>
        <p:xfrm>
          <a:off x="4419600" y="3683000"/>
          <a:ext cx="2971800" cy="863600"/>
        </p:xfrm>
        <a:graphic>
          <a:graphicData uri="http://schemas.openxmlformats.org/presentationml/2006/ole">
            <p:oleObj spid="_x0000_s22533" name="Equation" r:id="rId7" imgW="1485720" imgH="431640" progId="Equation.DSMT4">
              <p:embed/>
            </p:oleObj>
          </a:graphicData>
        </a:graphic>
      </p:graphicFrame>
      <p:graphicFrame>
        <p:nvGraphicFramePr>
          <p:cNvPr id="11284" name="Object 20"/>
          <p:cNvGraphicFramePr>
            <a:graphicFrameLocks noChangeAspect="1"/>
          </p:cNvGraphicFramePr>
          <p:nvPr/>
        </p:nvGraphicFramePr>
        <p:xfrm>
          <a:off x="4419600" y="4648200"/>
          <a:ext cx="2514600" cy="965200"/>
        </p:xfrm>
        <a:graphic>
          <a:graphicData uri="http://schemas.openxmlformats.org/presentationml/2006/ole">
            <p:oleObj spid="_x0000_s22534" name="Equation" r:id="rId8" imgW="1257120" imgH="482400" progId="Equation.DSMT4">
              <p:embed/>
            </p:oleObj>
          </a:graphicData>
        </a:graphic>
      </p:graphicFrame>
      <p:graphicFrame>
        <p:nvGraphicFramePr>
          <p:cNvPr id="11285" name="Object 21"/>
          <p:cNvGraphicFramePr>
            <a:graphicFrameLocks noChangeAspect="1"/>
          </p:cNvGraphicFramePr>
          <p:nvPr/>
        </p:nvGraphicFramePr>
        <p:xfrm>
          <a:off x="6832600" y="4737100"/>
          <a:ext cx="1854200" cy="787400"/>
        </p:xfrm>
        <a:graphic>
          <a:graphicData uri="http://schemas.openxmlformats.org/presentationml/2006/ole">
            <p:oleObj spid="_x0000_s22535" name="Equation" r:id="rId9" imgW="927000" imgH="393480" progId="Equation.DSMT4">
              <p:embed/>
            </p:oleObj>
          </a:graphicData>
        </a:graphic>
      </p:graphicFrame>
      <p:graphicFrame>
        <p:nvGraphicFramePr>
          <p:cNvPr id="11286" name="Object 22"/>
          <p:cNvGraphicFramePr>
            <a:graphicFrameLocks noChangeAspect="1"/>
          </p:cNvGraphicFramePr>
          <p:nvPr/>
        </p:nvGraphicFramePr>
        <p:xfrm>
          <a:off x="5257800" y="5689600"/>
          <a:ext cx="1066800" cy="787400"/>
        </p:xfrm>
        <a:graphic>
          <a:graphicData uri="http://schemas.openxmlformats.org/presentationml/2006/ole">
            <p:oleObj spid="_x0000_s22536" name="Equation" r:id="rId10" imgW="533160" imgH="393480" progId="Equation.DSMT4">
              <p:embed/>
            </p:oleObj>
          </a:graphicData>
        </a:graphic>
      </p:graphicFrame>
      <p:graphicFrame>
        <p:nvGraphicFramePr>
          <p:cNvPr id="11287" name="Object 23"/>
          <p:cNvGraphicFramePr>
            <a:graphicFrameLocks noChangeAspect="1"/>
          </p:cNvGraphicFramePr>
          <p:nvPr/>
        </p:nvGraphicFramePr>
        <p:xfrm>
          <a:off x="6756400" y="5867400"/>
          <a:ext cx="787400" cy="355600"/>
        </p:xfrm>
        <a:graphic>
          <a:graphicData uri="http://schemas.openxmlformats.org/presentationml/2006/ole">
            <p:oleObj spid="_x0000_s22537" name="Equation" r:id="rId11" imgW="393480" imgH="177480" progId="Equation.DSMT4">
              <p:embed/>
            </p:oleObj>
          </a:graphicData>
        </a:graphic>
      </p:graphicFrame>
      <p:sp>
        <p:nvSpPr>
          <p:cNvPr id="11288" name="Oval 24"/>
          <p:cNvSpPr>
            <a:spLocks noChangeArrowheads="1"/>
          </p:cNvSpPr>
          <p:nvPr/>
        </p:nvSpPr>
        <p:spPr bwMode="auto">
          <a:xfrm>
            <a:off x="6629400" y="5715000"/>
            <a:ext cx="1066800" cy="685800"/>
          </a:xfrm>
          <a:prstGeom prst="ellips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1289" name="Object 25"/>
          <p:cNvGraphicFramePr>
            <a:graphicFrameLocks noChangeAspect="1"/>
          </p:cNvGraphicFramePr>
          <p:nvPr/>
        </p:nvGraphicFramePr>
        <p:xfrm>
          <a:off x="4724400" y="533400"/>
          <a:ext cx="1600200" cy="787400"/>
        </p:xfrm>
        <a:graphic>
          <a:graphicData uri="http://schemas.openxmlformats.org/presentationml/2006/ole">
            <p:oleObj spid="_x0000_s22538" name="Equation" r:id="rId12" imgW="799920" imgH="393480" progId="Equation.DSMT4">
              <p:embed/>
            </p:oleObj>
          </a:graphicData>
        </a:graphic>
      </p:graphicFrame>
      <p:sp>
        <p:nvSpPr>
          <p:cNvPr id="11292" name="Freeform 28"/>
          <p:cNvSpPr>
            <a:spLocks/>
          </p:cNvSpPr>
          <p:nvPr/>
        </p:nvSpPr>
        <p:spPr bwMode="auto">
          <a:xfrm>
            <a:off x="5791200" y="1066800"/>
            <a:ext cx="347662" cy="609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00"/>
              </a:cxn>
              <a:cxn ang="0">
                <a:pos x="201" y="226"/>
              </a:cxn>
              <a:cxn ang="0">
                <a:pos x="219" y="384"/>
              </a:cxn>
            </a:cxnLst>
            <a:rect l="0" t="0" r="r" b="b"/>
            <a:pathLst>
              <a:path w="219" h="384">
                <a:moveTo>
                  <a:pt x="0" y="0"/>
                </a:moveTo>
                <a:cubicBezTo>
                  <a:pt x="21" y="18"/>
                  <a:pt x="95" y="62"/>
                  <a:pt x="128" y="100"/>
                </a:cubicBezTo>
                <a:cubicBezTo>
                  <a:pt x="161" y="138"/>
                  <a:pt x="186" y="179"/>
                  <a:pt x="201" y="226"/>
                </a:cubicBezTo>
                <a:cubicBezTo>
                  <a:pt x="216" y="273"/>
                  <a:pt x="215" y="351"/>
                  <a:pt x="219" y="384"/>
                </a:cubicBezTo>
              </a:path>
            </a:pathLst>
          </a:cu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7518400" y="1044575"/>
            <a:ext cx="73025" cy="2762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6" y="174"/>
              </a:cxn>
            </a:cxnLst>
            <a:rect l="0" t="0" r="r" b="b"/>
            <a:pathLst>
              <a:path w="46" h="174">
                <a:moveTo>
                  <a:pt x="0" y="0"/>
                </a:moveTo>
                <a:lnTo>
                  <a:pt x="46" y="174"/>
                </a:lnTo>
              </a:path>
            </a:pathLst>
          </a:custGeom>
          <a:noFill/>
          <a:ln w="38100">
            <a:solidFill>
              <a:schemeClr val="accent2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Text Box 2"/>
          <p:cNvSpPr txBox="1">
            <a:spLocks noChangeArrowheads="1"/>
          </p:cNvSpPr>
          <p:nvPr/>
        </p:nvSpPr>
        <p:spPr bwMode="auto">
          <a:xfrm>
            <a:off x="3352800" y="152400"/>
            <a:ext cx="1779654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Example</a:t>
            </a:r>
            <a:endParaRPr lang="en-US" sz="3200" dirty="0"/>
          </a:p>
        </p:txBody>
      </p:sp>
      <p:graphicFrame>
        <p:nvGraphicFramePr>
          <p:cNvPr id="22540" name="Object 12"/>
          <p:cNvGraphicFramePr>
            <a:graphicFrameLocks noChangeAspect="1"/>
          </p:cNvGraphicFramePr>
          <p:nvPr/>
        </p:nvGraphicFramePr>
        <p:xfrm>
          <a:off x="381000" y="838200"/>
          <a:ext cx="1524000" cy="749905"/>
        </p:xfrm>
        <a:graphic>
          <a:graphicData uri="http://schemas.openxmlformats.org/presentationml/2006/ole">
            <p:oleObj spid="_x0000_s22540" name="Equation" r:id="rId13" imgW="799920" imgH="393480" progId="Equation.DSMT4">
              <p:embed/>
            </p:oleObj>
          </a:graphicData>
        </a:graphic>
      </p:graphicFrame>
      <p:graphicFrame>
        <p:nvGraphicFramePr>
          <p:cNvPr id="22541" name="Object 13"/>
          <p:cNvGraphicFramePr>
            <a:graphicFrameLocks noChangeAspect="1"/>
          </p:cNvGraphicFramePr>
          <p:nvPr/>
        </p:nvGraphicFramePr>
        <p:xfrm>
          <a:off x="304800" y="1752600"/>
          <a:ext cx="1524000" cy="749905"/>
        </p:xfrm>
        <a:graphic>
          <a:graphicData uri="http://schemas.openxmlformats.org/presentationml/2006/ole">
            <p:oleObj spid="_x0000_s22541" name="Equation" r:id="rId14" imgW="799920" imgH="393480" progId="Equation.DSMT4">
              <p:embed/>
            </p:oleObj>
          </a:graphicData>
        </a:graphic>
      </p:graphicFrame>
      <p:graphicFrame>
        <p:nvGraphicFramePr>
          <p:cNvPr id="22542" name="Object 14"/>
          <p:cNvGraphicFramePr>
            <a:graphicFrameLocks noChangeAspect="1"/>
          </p:cNvGraphicFramePr>
          <p:nvPr/>
        </p:nvGraphicFramePr>
        <p:xfrm>
          <a:off x="304800" y="2590800"/>
          <a:ext cx="1548581" cy="762000"/>
        </p:xfrm>
        <a:graphic>
          <a:graphicData uri="http://schemas.openxmlformats.org/presentationml/2006/ole">
            <p:oleObj spid="_x0000_s22542" name="Equation" r:id="rId15" imgW="799920" imgH="3934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8" grpId="0" animBg="1"/>
      <p:bldP spid="11292" grpId="0" animBg="1"/>
      <p:bldP spid="112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3" descr="H7X1HJ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84187"/>
            <a:ext cx="4419600" cy="2946400"/>
          </a:xfrm>
          <a:prstGeom prst="rect">
            <a:avLst/>
          </a:prstGeom>
          <a:noFill/>
        </p:spPr>
      </p:pic>
      <p:sp>
        <p:nvSpPr>
          <p:cNvPr id="13535" name="Rectangle 223"/>
          <p:cNvSpPr>
            <a:spLocks noChangeArrowheads="1"/>
          </p:cNvSpPr>
          <p:nvPr/>
        </p:nvSpPr>
        <p:spPr bwMode="auto">
          <a:xfrm>
            <a:off x="1309688" y="4283075"/>
            <a:ext cx="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endParaRPr lang="en-US"/>
          </a:p>
        </p:txBody>
      </p:sp>
      <p:grpSp>
        <p:nvGrpSpPr>
          <p:cNvPr id="2" name="Group 237"/>
          <p:cNvGrpSpPr>
            <a:grpSpLocks/>
          </p:cNvGrpSpPr>
          <p:nvPr/>
        </p:nvGrpSpPr>
        <p:grpSpPr bwMode="auto">
          <a:xfrm>
            <a:off x="600075" y="1376362"/>
            <a:ext cx="3825875" cy="2298700"/>
            <a:chOff x="426" y="754"/>
            <a:chExt cx="2410" cy="1448"/>
          </a:xfrm>
        </p:grpSpPr>
        <p:grpSp>
          <p:nvGrpSpPr>
            <p:cNvPr id="3" name="Group 233"/>
            <p:cNvGrpSpPr>
              <a:grpSpLocks/>
            </p:cNvGrpSpPr>
            <p:nvPr/>
          </p:nvGrpSpPr>
          <p:grpSpPr bwMode="auto">
            <a:xfrm flipV="1">
              <a:off x="426" y="1491"/>
              <a:ext cx="2208" cy="711"/>
              <a:chOff x="1776" y="2592"/>
              <a:chExt cx="2612" cy="870"/>
            </a:xfrm>
          </p:grpSpPr>
          <p:sp>
            <p:nvSpPr>
              <p:cNvPr id="13317" name="Line 5"/>
              <p:cNvSpPr>
                <a:spLocks noChangeShapeType="1"/>
              </p:cNvSpPr>
              <p:nvPr/>
            </p:nvSpPr>
            <p:spPr bwMode="auto">
              <a:xfrm flipV="1">
                <a:off x="1776" y="3399"/>
                <a:ext cx="14" cy="6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8" name="Line 6"/>
              <p:cNvSpPr>
                <a:spLocks noChangeShapeType="1"/>
              </p:cNvSpPr>
              <p:nvPr/>
            </p:nvSpPr>
            <p:spPr bwMode="auto">
              <a:xfrm flipV="1">
                <a:off x="1790" y="3376"/>
                <a:ext cx="12" cy="2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19" name="Line 7"/>
              <p:cNvSpPr>
                <a:spLocks noChangeShapeType="1"/>
              </p:cNvSpPr>
              <p:nvPr/>
            </p:nvSpPr>
            <p:spPr bwMode="auto">
              <a:xfrm flipV="1">
                <a:off x="1802" y="3356"/>
                <a:ext cx="13" cy="2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0" name="Line 8"/>
              <p:cNvSpPr>
                <a:spLocks noChangeShapeType="1"/>
              </p:cNvSpPr>
              <p:nvPr/>
            </p:nvSpPr>
            <p:spPr bwMode="auto">
              <a:xfrm flipV="1">
                <a:off x="1815" y="3339"/>
                <a:ext cx="14" cy="1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1" name="Line 9"/>
              <p:cNvSpPr>
                <a:spLocks noChangeShapeType="1"/>
              </p:cNvSpPr>
              <p:nvPr/>
            </p:nvSpPr>
            <p:spPr bwMode="auto">
              <a:xfrm flipV="1">
                <a:off x="1829" y="3324"/>
                <a:ext cx="13" cy="1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2" name="Line 10"/>
              <p:cNvSpPr>
                <a:spLocks noChangeShapeType="1"/>
              </p:cNvSpPr>
              <p:nvPr/>
            </p:nvSpPr>
            <p:spPr bwMode="auto">
              <a:xfrm flipV="1">
                <a:off x="1842" y="3311"/>
                <a:ext cx="13" cy="1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3" name="Line 11"/>
              <p:cNvSpPr>
                <a:spLocks noChangeShapeType="1"/>
              </p:cNvSpPr>
              <p:nvPr/>
            </p:nvSpPr>
            <p:spPr bwMode="auto">
              <a:xfrm flipV="1">
                <a:off x="1855" y="3299"/>
                <a:ext cx="13" cy="1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4" name="Line 12"/>
              <p:cNvSpPr>
                <a:spLocks noChangeShapeType="1"/>
              </p:cNvSpPr>
              <p:nvPr/>
            </p:nvSpPr>
            <p:spPr bwMode="auto">
              <a:xfrm flipV="1">
                <a:off x="1868" y="3288"/>
                <a:ext cx="13" cy="1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5" name="Line 13"/>
              <p:cNvSpPr>
                <a:spLocks noChangeShapeType="1"/>
              </p:cNvSpPr>
              <p:nvPr/>
            </p:nvSpPr>
            <p:spPr bwMode="auto">
              <a:xfrm flipV="1">
                <a:off x="1881" y="3277"/>
                <a:ext cx="14" cy="1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6" name="Line 14"/>
              <p:cNvSpPr>
                <a:spLocks noChangeShapeType="1"/>
              </p:cNvSpPr>
              <p:nvPr/>
            </p:nvSpPr>
            <p:spPr bwMode="auto">
              <a:xfrm flipV="1">
                <a:off x="1895" y="3266"/>
                <a:ext cx="13" cy="11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7" name="Line 15"/>
              <p:cNvSpPr>
                <a:spLocks noChangeShapeType="1"/>
              </p:cNvSpPr>
              <p:nvPr/>
            </p:nvSpPr>
            <p:spPr bwMode="auto">
              <a:xfrm flipV="1">
                <a:off x="1908" y="3258"/>
                <a:ext cx="12" cy="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8" name="Line 16"/>
              <p:cNvSpPr>
                <a:spLocks noChangeShapeType="1"/>
              </p:cNvSpPr>
              <p:nvPr/>
            </p:nvSpPr>
            <p:spPr bwMode="auto">
              <a:xfrm flipV="1">
                <a:off x="1920" y="3248"/>
                <a:ext cx="14" cy="10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29" name="Line 17"/>
              <p:cNvSpPr>
                <a:spLocks noChangeShapeType="1"/>
              </p:cNvSpPr>
              <p:nvPr/>
            </p:nvSpPr>
            <p:spPr bwMode="auto">
              <a:xfrm flipV="1">
                <a:off x="1934" y="3239"/>
                <a:ext cx="14" cy="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0" name="Line 18"/>
              <p:cNvSpPr>
                <a:spLocks noChangeShapeType="1"/>
              </p:cNvSpPr>
              <p:nvPr/>
            </p:nvSpPr>
            <p:spPr bwMode="auto">
              <a:xfrm flipV="1">
                <a:off x="1948" y="3231"/>
                <a:ext cx="13" cy="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1" name="Line 19"/>
              <p:cNvSpPr>
                <a:spLocks noChangeShapeType="1"/>
              </p:cNvSpPr>
              <p:nvPr/>
            </p:nvSpPr>
            <p:spPr bwMode="auto">
              <a:xfrm flipV="1">
                <a:off x="1961" y="3224"/>
                <a:ext cx="12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2" name="Line 20"/>
              <p:cNvSpPr>
                <a:spLocks noChangeShapeType="1"/>
              </p:cNvSpPr>
              <p:nvPr/>
            </p:nvSpPr>
            <p:spPr bwMode="auto">
              <a:xfrm flipV="1">
                <a:off x="1973" y="3215"/>
                <a:ext cx="14" cy="9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3" name="Line 21"/>
              <p:cNvSpPr>
                <a:spLocks noChangeShapeType="1"/>
              </p:cNvSpPr>
              <p:nvPr/>
            </p:nvSpPr>
            <p:spPr bwMode="auto">
              <a:xfrm flipV="1">
                <a:off x="1987" y="3208"/>
                <a:ext cx="12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4" name="Line 22"/>
              <p:cNvSpPr>
                <a:spLocks noChangeShapeType="1"/>
              </p:cNvSpPr>
              <p:nvPr/>
            </p:nvSpPr>
            <p:spPr bwMode="auto">
              <a:xfrm flipV="1">
                <a:off x="1999" y="3200"/>
                <a:ext cx="14" cy="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5" name="Line 23"/>
              <p:cNvSpPr>
                <a:spLocks noChangeShapeType="1"/>
              </p:cNvSpPr>
              <p:nvPr/>
            </p:nvSpPr>
            <p:spPr bwMode="auto">
              <a:xfrm flipV="1">
                <a:off x="2013" y="3194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6" name="Line 24"/>
              <p:cNvSpPr>
                <a:spLocks noChangeShapeType="1"/>
              </p:cNvSpPr>
              <p:nvPr/>
            </p:nvSpPr>
            <p:spPr bwMode="auto">
              <a:xfrm flipV="1">
                <a:off x="2025" y="3186"/>
                <a:ext cx="14" cy="8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7" name="Line 25"/>
              <p:cNvSpPr>
                <a:spLocks noChangeShapeType="1"/>
              </p:cNvSpPr>
              <p:nvPr/>
            </p:nvSpPr>
            <p:spPr bwMode="auto">
              <a:xfrm flipV="1">
                <a:off x="2039" y="3179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8" name="Line 26"/>
              <p:cNvSpPr>
                <a:spLocks noChangeShapeType="1"/>
              </p:cNvSpPr>
              <p:nvPr/>
            </p:nvSpPr>
            <p:spPr bwMode="auto">
              <a:xfrm flipV="1">
                <a:off x="2052" y="3173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39" name="Line 27"/>
              <p:cNvSpPr>
                <a:spLocks noChangeShapeType="1"/>
              </p:cNvSpPr>
              <p:nvPr/>
            </p:nvSpPr>
            <p:spPr bwMode="auto">
              <a:xfrm flipV="1">
                <a:off x="2065" y="3167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0" name="Line 28"/>
              <p:cNvSpPr>
                <a:spLocks noChangeShapeType="1"/>
              </p:cNvSpPr>
              <p:nvPr/>
            </p:nvSpPr>
            <p:spPr bwMode="auto">
              <a:xfrm flipV="1">
                <a:off x="2078" y="3160"/>
                <a:ext cx="13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1" name="Line 29"/>
              <p:cNvSpPr>
                <a:spLocks noChangeShapeType="1"/>
              </p:cNvSpPr>
              <p:nvPr/>
            </p:nvSpPr>
            <p:spPr bwMode="auto">
              <a:xfrm flipV="1">
                <a:off x="2091" y="3153"/>
                <a:ext cx="14" cy="7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2" name="Line 30"/>
              <p:cNvSpPr>
                <a:spLocks noChangeShapeType="1"/>
              </p:cNvSpPr>
              <p:nvPr/>
            </p:nvSpPr>
            <p:spPr bwMode="auto">
              <a:xfrm flipV="1">
                <a:off x="2105" y="3148"/>
                <a:ext cx="12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3" name="Line 31"/>
              <p:cNvSpPr>
                <a:spLocks noChangeShapeType="1"/>
              </p:cNvSpPr>
              <p:nvPr/>
            </p:nvSpPr>
            <p:spPr bwMode="auto">
              <a:xfrm flipV="1">
                <a:off x="2117" y="3142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4" name="Line 32"/>
              <p:cNvSpPr>
                <a:spLocks noChangeShapeType="1"/>
              </p:cNvSpPr>
              <p:nvPr/>
            </p:nvSpPr>
            <p:spPr bwMode="auto">
              <a:xfrm flipV="1">
                <a:off x="2130" y="3136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5" name="Line 33"/>
              <p:cNvSpPr>
                <a:spLocks noChangeShapeType="1"/>
              </p:cNvSpPr>
              <p:nvPr/>
            </p:nvSpPr>
            <p:spPr bwMode="auto">
              <a:xfrm flipV="1">
                <a:off x="2143" y="3130"/>
                <a:ext cx="14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6" name="Line 34"/>
              <p:cNvSpPr>
                <a:spLocks noChangeShapeType="1"/>
              </p:cNvSpPr>
              <p:nvPr/>
            </p:nvSpPr>
            <p:spPr bwMode="auto">
              <a:xfrm flipV="1">
                <a:off x="2157" y="3125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7" name="Line 35"/>
              <p:cNvSpPr>
                <a:spLocks noChangeShapeType="1"/>
              </p:cNvSpPr>
              <p:nvPr/>
            </p:nvSpPr>
            <p:spPr bwMode="auto">
              <a:xfrm flipV="1">
                <a:off x="2170" y="3119"/>
                <a:ext cx="14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8" name="Line 36"/>
              <p:cNvSpPr>
                <a:spLocks noChangeShapeType="1"/>
              </p:cNvSpPr>
              <p:nvPr/>
            </p:nvSpPr>
            <p:spPr bwMode="auto">
              <a:xfrm flipV="1">
                <a:off x="2184" y="3113"/>
                <a:ext cx="13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49" name="Line 37"/>
              <p:cNvSpPr>
                <a:spLocks noChangeShapeType="1"/>
              </p:cNvSpPr>
              <p:nvPr/>
            </p:nvSpPr>
            <p:spPr bwMode="auto">
              <a:xfrm flipV="1">
                <a:off x="2197" y="3108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0" name="Line 38"/>
              <p:cNvSpPr>
                <a:spLocks noChangeShapeType="1"/>
              </p:cNvSpPr>
              <p:nvPr/>
            </p:nvSpPr>
            <p:spPr bwMode="auto">
              <a:xfrm flipV="1">
                <a:off x="2210" y="3102"/>
                <a:ext cx="12" cy="6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1" name="Line 39"/>
              <p:cNvSpPr>
                <a:spLocks noChangeShapeType="1"/>
              </p:cNvSpPr>
              <p:nvPr/>
            </p:nvSpPr>
            <p:spPr bwMode="auto">
              <a:xfrm flipV="1">
                <a:off x="2222" y="3097"/>
                <a:ext cx="14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2" name="Line 40"/>
              <p:cNvSpPr>
                <a:spLocks noChangeShapeType="1"/>
              </p:cNvSpPr>
              <p:nvPr/>
            </p:nvSpPr>
            <p:spPr bwMode="auto">
              <a:xfrm flipV="1">
                <a:off x="2236" y="3092"/>
                <a:ext cx="12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3" name="Line 41"/>
              <p:cNvSpPr>
                <a:spLocks noChangeShapeType="1"/>
              </p:cNvSpPr>
              <p:nvPr/>
            </p:nvSpPr>
            <p:spPr bwMode="auto">
              <a:xfrm flipV="1">
                <a:off x="2248" y="3087"/>
                <a:ext cx="14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4" name="Line 42"/>
              <p:cNvSpPr>
                <a:spLocks noChangeShapeType="1"/>
              </p:cNvSpPr>
              <p:nvPr/>
            </p:nvSpPr>
            <p:spPr bwMode="auto">
              <a:xfrm flipV="1">
                <a:off x="2262" y="3082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5" name="Line 43"/>
              <p:cNvSpPr>
                <a:spLocks noChangeShapeType="1"/>
              </p:cNvSpPr>
              <p:nvPr/>
            </p:nvSpPr>
            <p:spPr bwMode="auto">
              <a:xfrm flipV="1">
                <a:off x="2275" y="3077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6" name="Line 44"/>
              <p:cNvSpPr>
                <a:spLocks noChangeShapeType="1"/>
              </p:cNvSpPr>
              <p:nvPr/>
            </p:nvSpPr>
            <p:spPr bwMode="auto">
              <a:xfrm flipV="1">
                <a:off x="2288" y="3072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7" name="Line 45"/>
              <p:cNvSpPr>
                <a:spLocks noChangeShapeType="1"/>
              </p:cNvSpPr>
              <p:nvPr/>
            </p:nvSpPr>
            <p:spPr bwMode="auto">
              <a:xfrm flipV="1">
                <a:off x="2301" y="3067"/>
                <a:ext cx="14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8" name="Line 46"/>
              <p:cNvSpPr>
                <a:spLocks noChangeShapeType="1"/>
              </p:cNvSpPr>
              <p:nvPr/>
            </p:nvSpPr>
            <p:spPr bwMode="auto">
              <a:xfrm flipV="1">
                <a:off x="2315" y="3062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59" name="Line 47"/>
              <p:cNvSpPr>
                <a:spLocks noChangeShapeType="1"/>
              </p:cNvSpPr>
              <p:nvPr/>
            </p:nvSpPr>
            <p:spPr bwMode="auto">
              <a:xfrm flipV="1">
                <a:off x="2328" y="3058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0" name="Line 48"/>
              <p:cNvSpPr>
                <a:spLocks noChangeShapeType="1"/>
              </p:cNvSpPr>
              <p:nvPr/>
            </p:nvSpPr>
            <p:spPr bwMode="auto">
              <a:xfrm flipV="1">
                <a:off x="2340" y="3053"/>
                <a:ext cx="14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1" name="Line 49"/>
              <p:cNvSpPr>
                <a:spLocks noChangeShapeType="1"/>
              </p:cNvSpPr>
              <p:nvPr/>
            </p:nvSpPr>
            <p:spPr bwMode="auto">
              <a:xfrm flipV="1">
                <a:off x="2354" y="3048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2" name="Line 50"/>
              <p:cNvSpPr>
                <a:spLocks noChangeShapeType="1"/>
              </p:cNvSpPr>
              <p:nvPr/>
            </p:nvSpPr>
            <p:spPr bwMode="auto">
              <a:xfrm flipV="1">
                <a:off x="2367" y="3044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3" name="Line 51"/>
              <p:cNvSpPr>
                <a:spLocks noChangeShapeType="1"/>
              </p:cNvSpPr>
              <p:nvPr/>
            </p:nvSpPr>
            <p:spPr bwMode="auto">
              <a:xfrm flipV="1">
                <a:off x="2380" y="3039"/>
                <a:ext cx="12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4" name="Line 52"/>
              <p:cNvSpPr>
                <a:spLocks noChangeShapeType="1"/>
              </p:cNvSpPr>
              <p:nvPr/>
            </p:nvSpPr>
            <p:spPr bwMode="auto">
              <a:xfrm flipV="1">
                <a:off x="2392" y="3035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5" name="Line 53"/>
              <p:cNvSpPr>
                <a:spLocks noChangeShapeType="1"/>
              </p:cNvSpPr>
              <p:nvPr/>
            </p:nvSpPr>
            <p:spPr bwMode="auto">
              <a:xfrm flipV="1">
                <a:off x="2406" y="3030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6" name="Line 54"/>
              <p:cNvSpPr>
                <a:spLocks noChangeShapeType="1"/>
              </p:cNvSpPr>
              <p:nvPr/>
            </p:nvSpPr>
            <p:spPr bwMode="auto">
              <a:xfrm flipV="1">
                <a:off x="2419" y="3026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7" name="Line 55"/>
              <p:cNvSpPr>
                <a:spLocks noChangeShapeType="1"/>
              </p:cNvSpPr>
              <p:nvPr/>
            </p:nvSpPr>
            <p:spPr bwMode="auto">
              <a:xfrm flipV="1">
                <a:off x="2433" y="3021"/>
                <a:ext cx="12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8" name="Line 56"/>
              <p:cNvSpPr>
                <a:spLocks noChangeShapeType="1"/>
              </p:cNvSpPr>
              <p:nvPr/>
            </p:nvSpPr>
            <p:spPr bwMode="auto">
              <a:xfrm flipV="1">
                <a:off x="2445" y="3017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69" name="Line 57"/>
              <p:cNvSpPr>
                <a:spLocks noChangeShapeType="1"/>
              </p:cNvSpPr>
              <p:nvPr/>
            </p:nvSpPr>
            <p:spPr bwMode="auto">
              <a:xfrm flipV="1">
                <a:off x="2459" y="3013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0" name="Line 58"/>
              <p:cNvSpPr>
                <a:spLocks noChangeShapeType="1"/>
              </p:cNvSpPr>
              <p:nvPr/>
            </p:nvSpPr>
            <p:spPr bwMode="auto">
              <a:xfrm flipV="1">
                <a:off x="2471" y="3009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1" name="Line 59"/>
              <p:cNvSpPr>
                <a:spLocks noChangeShapeType="1"/>
              </p:cNvSpPr>
              <p:nvPr/>
            </p:nvSpPr>
            <p:spPr bwMode="auto">
              <a:xfrm flipV="1">
                <a:off x="2485" y="3005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2" name="Line 60"/>
              <p:cNvSpPr>
                <a:spLocks noChangeShapeType="1"/>
              </p:cNvSpPr>
              <p:nvPr/>
            </p:nvSpPr>
            <p:spPr bwMode="auto">
              <a:xfrm flipV="1">
                <a:off x="2498" y="3000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3" name="Line 61"/>
              <p:cNvSpPr>
                <a:spLocks noChangeShapeType="1"/>
              </p:cNvSpPr>
              <p:nvPr/>
            </p:nvSpPr>
            <p:spPr bwMode="auto">
              <a:xfrm flipV="1">
                <a:off x="2511" y="2997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4" name="Line 62"/>
              <p:cNvSpPr>
                <a:spLocks noChangeShapeType="1"/>
              </p:cNvSpPr>
              <p:nvPr/>
            </p:nvSpPr>
            <p:spPr bwMode="auto">
              <a:xfrm flipV="1">
                <a:off x="2524" y="2992"/>
                <a:ext cx="13" cy="5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5" name="Line 63"/>
              <p:cNvSpPr>
                <a:spLocks noChangeShapeType="1"/>
              </p:cNvSpPr>
              <p:nvPr/>
            </p:nvSpPr>
            <p:spPr bwMode="auto">
              <a:xfrm flipV="1">
                <a:off x="2537" y="2988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6" name="Line 64"/>
              <p:cNvSpPr>
                <a:spLocks noChangeShapeType="1"/>
              </p:cNvSpPr>
              <p:nvPr/>
            </p:nvSpPr>
            <p:spPr bwMode="auto">
              <a:xfrm flipV="1">
                <a:off x="2550" y="2984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7" name="Line 65"/>
              <p:cNvSpPr>
                <a:spLocks noChangeShapeType="1"/>
              </p:cNvSpPr>
              <p:nvPr/>
            </p:nvSpPr>
            <p:spPr bwMode="auto">
              <a:xfrm flipV="1">
                <a:off x="2563" y="2980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8" name="Line 66"/>
              <p:cNvSpPr>
                <a:spLocks noChangeShapeType="1"/>
              </p:cNvSpPr>
              <p:nvPr/>
            </p:nvSpPr>
            <p:spPr bwMode="auto">
              <a:xfrm flipV="1">
                <a:off x="2577" y="2976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79" name="Line 67"/>
              <p:cNvSpPr>
                <a:spLocks noChangeShapeType="1"/>
              </p:cNvSpPr>
              <p:nvPr/>
            </p:nvSpPr>
            <p:spPr bwMode="auto">
              <a:xfrm flipV="1">
                <a:off x="2589" y="2973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0" name="Line 68"/>
              <p:cNvSpPr>
                <a:spLocks noChangeShapeType="1"/>
              </p:cNvSpPr>
              <p:nvPr/>
            </p:nvSpPr>
            <p:spPr bwMode="auto">
              <a:xfrm flipV="1">
                <a:off x="2603" y="2969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1" name="Line 69"/>
              <p:cNvSpPr>
                <a:spLocks noChangeShapeType="1"/>
              </p:cNvSpPr>
              <p:nvPr/>
            </p:nvSpPr>
            <p:spPr bwMode="auto">
              <a:xfrm flipV="1">
                <a:off x="2616" y="2965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2" name="Line 70"/>
              <p:cNvSpPr>
                <a:spLocks noChangeShapeType="1"/>
              </p:cNvSpPr>
              <p:nvPr/>
            </p:nvSpPr>
            <p:spPr bwMode="auto">
              <a:xfrm flipV="1">
                <a:off x="2629" y="2961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3" name="Line 71"/>
              <p:cNvSpPr>
                <a:spLocks noChangeShapeType="1"/>
              </p:cNvSpPr>
              <p:nvPr/>
            </p:nvSpPr>
            <p:spPr bwMode="auto">
              <a:xfrm flipV="1">
                <a:off x="2643" y="2957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4" name="Line 72"/>
              <p:cNvSpPr>
                <a:spLocks noChangeShapeType="1"/>
              </p:cNvSpPr>
              <p:nvPr/>
            </p:nvSpPr>
            <p:spPr bwMode="auto">
              <a:xfrm flipV="1">
                <a:off x="2655" y="2953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5" name="Line 73"/>
              <p:cNvSpPr>
                <a:spLocks noChangeShapeType="1"/>
              </p:cNvSpPr>
              <p:nvPr/>
            </p:nvSpPr>
            <p:spPr bwMode="auto">
              <a:xfrm flipV="1">
                <a:off x="2668" y="2949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6" name="Line 74"/>
              <p:cNvSpPr>
                <a:spLocks noChangeShapeType="1"/>
              </p:cNvSpPr>
              <p:nvPr/>
            </p:nvSpPr>
            <p:spPr bwMode="auto">
              <a:xfrm flipV="1">
                <a:off x="2682" y="2946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7" name="Line 75"/>
              <p:cNvSpPr>
                <a:spLocks noChangeShapeType="1"/>
              </p:cNvSpPr>
              <p:nvPr/>
            </p:nvSpPr>
            <p:spPr bwMode="auto">
              <a:xfrm flipV="1">
                <a:off x="2695" y="2942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8" name="Line 76"/>
              <p:cNvSpPr>
                <a:spLocks noChangeShapeType="1"/>
              </p:cNvSpPr>
              <p:nvPr/>
            </p:nvSpPr>
            <p:spPr bwMode="auto">
              <a:xfrm flipV="1">
                <a:off x="2708" y="2938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89" name="Line 77"/>
              <p:cNvSpPr>
                <a:spLocks noChangeShapeType="1"/>
              </p:cNvSpPr>
              <p:nvPr/>
            </p:nvSpPr>
            <p:spPr bwMode="auto">
              <a:xfrm flipV="1">
                <a:off x="2722" y="2935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0" name="Line 78"/>
              <p:cNvSpPr>
                <a:spLocks noChangeShapeType="1"/>
              </p:cNvSpPr>
              <p:nvPr/>
            </p:nvSpPr>
            <p:spPr bwMode="auto">
              <a:xfrm flipV="1">
                <a:off x="2734" y="2931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1" name="Line 79"/>
              <p:cNvSpPr>
                <a:spLocks noChangeShapeType="1"/>
              </p:cNvSpPr>
              <p:nvPr/>
            </p:nvSpPr>
            <p:spPr bwMode="auto">
              <a:xfrm flipV="1">
                <a:off x="2747" y="2928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2" name="Line 80"/>
              <p:cNvSpPr>
                <a:spLocks noChangeShapeType="1"/>
              </p:cNvSpPr>
              <p:nvPr/>
            </p:nvSpPr>
            <p:spPr bwMode="auto">
              <a:xfrm flipV="1">
                <a:off x="2760" y="2924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3" name="Line 81"/>
              <p:cNvSpPr>
                <a:spLocks noChangeShapeType="1"/>
              </p:cNvSpPr>
              <p:nvPr/>
            </p:nvSpPr>
            <p:spPr bwMode="auto">
              <a:xfrm flipV="1">
                <a:off x="2774" y="2921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4" name="Line 82"/>
              <p:cNvSpPr>
                <a:spLocks noChangeShapeType="1"/>
              </p:cNvSpPr>
              <p:nvPr/>
            </p:nvSpPr>
            <p:spPr bwMode="auto">
              <a:xfrm flipV="1">
                <a:off x="2786" y="2917"/>
                <a:ext cx="15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5" name="Line 83"/>
              <p:cNvSpPr>
                <a:spLocks noChangeShapeType="1"/>
              </p:cNvSpPr>
              <p:nvPr/>
            </p:nvSpPr>
            <p:spPr bwMode="auto">
              <a:xfrm flipV="1">
                <a:off x="2801" y="2914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6" name="Line 84"/>
              <p:cNvSpPr>
                <a:spLocks noChangeShapeType="1"/>
              </p:cNvSpPr>
              <p:nvPr/>
            </p:nvSpPr>
            <p:spPr bwMode="auto">
              <a:xfrm flipV="1">
                <a:off x="2813" y="2910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7" name="Line 85"/>
              <p:cNvSpPr>
                <a:spLocks noChangeShapeType="1"/>
              </p:cNvSpPr>
              <p:nvPr/>
            </p:nvSpPr>
            <p:spPr bwMode="auto">
              <a:xfrm flipV="1">
                <a:off x="2826" y="290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8" name="Line 86"/>
              <p:cNvSpPr>
                <a:spLocks noChangeShapeType="1"/>
              </p:cNvSpPr>
              <p:nvPr/>
            </p:nvSpPr>
            <p:spPr bwMode="auto">
              <a:xfrm flipV="1">
                <a:off x="2840" y="2903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399" name="Line 87"/>
              <p:cNvSpPr>
                <a:spLocks noChangeShapeType="1"/>
              </p:cNvSpPr>
              <p:nvPr/>
            </p:nvSpPr>
            <p:spPr bwMode="auto">
              <a:xfrm flipV="1">
                <a:off x="2853" y="2900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0" name="Line 88"/>
              <p:cNvSpPr>
                <a:spLocks noChangeShapeType="1"/>
              </p:cNvSpPr>
              <p:nvPr/>
            </p:nvSpPr>
            <p:spPr bwMode="auto">
              <a:xfrm flipV="1">
                <a:off x="2865" y="289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1" name="Line 89"/>
              <p:cNvSpPr>
                <a:spLocks noChangeShapeType="1"/>
              </p:cNvSpPr>
              <p:nvPr/>
            </p:nvSpPr>
            <p:spPr bwMode="auto">
              <a:xfrm flipV="1">
                <a:off x="2879" y="2893"/>
                <a:ext cx="12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2" name="Line 90"/>
              <p:cNvSpPr>
                <a:spLocks noChangeShapeType="1"/>
              </p:cNvSpPr>
              <p:nvPr/>
            </p:nvSpPr>
            <p:spPr bwMode="auto">
              <a:xfrm flipV="1">
                <a:off x="2891" y="2890"/>
                <a:ext cx="15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3" name="Line 91"/>
              <p:cNvSpPr>
                <a:spLocks noChangeShapeType="1"/>
              </p:cNvSpPr>
              <p:nvPr/>
            </p:nvSpPr>
            <p:spPr bwMode="auto">
              <a:xfrm flipV="1">
                <a:off x="2906" y="2887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4" name="Line 92"/>
              <p:cNvSpPr>
                <a:spLocks noChangeShapeType="1"/>
              </p:cNvSpPr>
              <p:nvPr/>
            </p:nvSpPr>
            <p:spPr bwMode="auto">
              <a:xfrm flipV="1">
                <a:off x="2918" y="288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5" name="Line 93"/>
              <p:cNvSpPr>
                <a:spLocks noChangeShapeType="1"/>
              </p:cNvSpPr>
              <p:nvPr/>
            </p:nvSpPr>
            <p:spPr bwMode="auto">
              <a:xfrm flipV="1">
                <a:off x="2931" y="2880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6" name="Line 94"/>
              <p:cNvSpPr>
                <a:spLocks noChangeShapeType="1"/>
              </p:cNvSpPr>
              <p:nvPr/>
            </p:nvSpPr>
            <p:spPr bwMode="auto">
              <a:xfrm flipV="1">
                <a:off x="2945" y="2877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7" name="Line 95"/>
              <p:cNvSpPr>
                <a:spLocks noChangeShapeType="1"/>
              </p:cNvSpPr>
              <p:nvPr/>
            </p:nvSpPr>
            <p:spPr bwMode="auto">
              <a:xfrm flipV="1">
                <a:off x="2957" y="287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8" name="Line 96"/>
              <p:cNvSpPr>
                <a:spLocks noChangeShapeType="1"/>
              </p:cNvSpPr>
              <p:nvPr/>
            </p:nvSpPr>
            <p:spPr bwMode="auto">
              <a:xfrm flipV="1">
                <a:off x="2970" y="287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09" name="Line 97"/>
              <p:cNvSpPr>
                <a:spLocks noChangeShapeType="1"/>
              </p:cNvSpPr>
              <p:nvPr/>
            </p:nvSpPr>
            <p:spPr bwMode="auto">
              <a:xfrm flipV="1">
                <a:off x="2983" y="2867"/>
                <a:ext cx="14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0" name="Line 98"/>
              <p:cNvSpPr>
                <a:spLocks noChangeShapeType="1"/>
              </p:cNvSpPr>
              <p:nvPr/>
            </p:nvSpPr>
            <p:spPr bwMode="auto">
              <a:xfrm flipV="1">
                <a:off x="2997" y="286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1" name="Line 99"/>
              <p:cNvSpPr>
                <a:spLocks noChangeShapeType="1"/>
              </p:cNvSpPr>
              <p:nvPr/>
            </p:nvSpPr>
            <p:spPr bwMode="auto">
              <a:xfrm flipV="1">
                <a:off x="3010" y="2861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2" name="Line 100"/>
              <p:cNvSpPr>
                <a:spLocks noChangeShapeType="1"/>
              </p:cNvSpPr>
              <p:nvPr/>
            </p:nvSpPr>
            <p:spPr bwMode="auto">
              <a:xfrm flipV="1">
                <a:off x="3022" y="285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3" name="Line 101"/>
              <p:cNvSpPr>
                <a:spLocks noChangeShapeType="1"/>
              </p:cNvSpPr>
              <p:nvPr/>
            </p:nvSpPr>
            <p:spPr bwMode="auto">
              <a:xfrm flipV="1">
                <a:off x="3036" y="2854"/>
                <a:ext cx="13" cy="4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4" name="Line 102"/>
              <p:cNvSpPr>
                <a:spLocks noChangeShapeType="1"/>
              </p:cNvSpPr>
              <p:nvPr/>
            </p:nvSpPr>
            <p:spPr bwMode="auto">
              <a:xfrm flipV="1">
                <a:off x="3049" y="285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5" name="Line 103"/>
              <p:cNvSpPr>
                <a:spLocks noChangeShapeType="1"/>
              </p:cNvSpPr>
              <p:nvPr/>
            </p:nvSpPr>
            <p:spPr bwMode="auto">
              <a:xfrm flipV="1">
                <a:off x="3062" y="284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6" name="Line 104"/>
              <p:cNvSpPr>
                <a:spLocks noChangeShapeType="1"/>
              </p:cNvSpPr>
              <p:nvPr/>
            </p:nvSpPr>
            <p:spPr bwMode="auto">
              <a:xfrm flipV="1">
                <a:off x="3076" y="2845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7" name="Line 105"/>
              <p:cNvSpPr>
                <a:spLocks noChangeShapeType="1"/>
              </p:cNvSpPr>
              <p:nvPr/>
            </p:nvSpPr>
            <p:spPr bwMode="auto">
              <a:xfrm flipV="1">
                <a:off x="3088" y="2842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8" name="Line 106"/>
              <p:cNvSpPr>
                <a:spLocks noChangeShapeType="1"/>
              </p:cNvSpPr>
              <p:nvPr/>
            </p:nvSpPr>
            <p:spPr bwMode="auto">
              <a:xfrm flipV="1">
                <a:off x="3102" y="2839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19" name="Line 107"/>
              <p:cNvSpPr>
                <a:spLocks noChangeShapeType="1"/>
              </p:cNvSpPr>
              <p:nvPr/>
            </p:nvSpPr>
            <p:spPr bwMode="auto">
              <a:xfrm flipV="1">
                <a:off x="3115" y="2836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0" name="Line 108"/>
              <p:cNvSpPr>
                <a:spLocks noChangeShapeType="1"/>
              </p:cNvSpPr>
              <p:nvPr/>
            </p:nvSpPr>
            <p:spPr bwMode="auto">
              <a:xfrm flipV="1">
                <a:off x="3127" y="2833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1" name="Line 109"/>
              <p:cNvSpPr>
                <a:spLocks noChangeShapeType="1"/>
              </p:cNvSpPr>
              <p:nvPr/>
            </p:nvSpPr>
            <p:spPr bwMode="auto">
              <a:xfrm flipV="1">
                <a:off x="3141" y="283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2" name="Line 110"/>
              <p:cNvSpPr>
                <a:spLocks noChangeShapeType="1"/>
              </p:cNvSpPr>
              <p:nvPr/>
            </p:nvSpPr>
            <p:spPr bwMode="auto">
              <a:xfrm flipV="1">
                <a:off x="3154" y="282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3" name="Line 111"/>
              <p:cNvSpPr>
                <a:spLocks noChangeShapeType="1"/>
              </p:cNvSpPr>
              <p:nvPr/>
            </p:nvSpPr>
            <p:spPr bwMode="auto">
              <a:xfrm flipV="1">
                <a:off x="3168" y="2824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4" name="Line 112"/>
              <p:cNvSpPr>
                <a:spLocks noChangeShapeType="1"/>
              </p:cNvSpPr>
              <p:nvPr/>
            </p:nvSpPr>
            <p:spPr bwMode="auto">
              <a:xfrm flipV="1">
                <a:off x="3180" y="282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5" name="Line 113"/>
              <p:cNvSpPr>
                <a:spLocks noChangeShapeType="1"/>
              </p:cNvSpPr>
              <p:nvPr/>
            </p:nvSpPr>
            <p:spPr bwMode="auto">
              <a:xfrm flipV="1">
                <a:off x="3193" y="281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6" name="Line 114"/>
              <p:cNvSpPr>
                <a:spLocks noChangeShapeType="1"/>
              </p:cNvSpPr>
              <p:nvPr/>
            </p:nvSpPr>
            <p:spPr bwMode="auto">
              <a:xfrm flipV="1">
                <a:off x="3207" y="2815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7" name="Line 115"/>
              <p:cNvSpPr>
                <a:spLocks noChangeShapeType="1"/>
              </p:cNvSpPr>
              <p:nvPr/>
            </p:nvSpPr>
            <p:spPr bwMode="auto">
              <a:xfrm flipV="1">
                <a:off x="3220" y="2812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8" name="Line 116"/>
              <p:cNvSpPr>
                <a:spLocks noChangeShapeType="1"/>
              </p:cNvSpPr>
              <p:nvPr/>
            </p:nvSpPr>
            <p:spPr bwMode="auto">
              <a:xfrm flipV="1">
                <a:off x="3234" y="2809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29" name="Line 117"/>
              <p:cNvSpPr>
                <a:spLocks noChangeShapeType="1"/>
              </p:cNvSpPr>
              <p:nvPr/>
            </p:nvSpPr>
            <p:spPr bwMode="auto">
              <a:xfrm flipV="1">
                <a:off x="3246" y="2806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0" name="Line 118"/>
              <p:cNvSpPr>
                <a:spLocks noChangeShapeType="1"/>
              </p:cNvSpPr>
              <p:nvPr/>
            </p:nvSpPr>
            <p:spPr bwMode="auto">
              <a:xfrm flipV="1">
                <a:off x="3259" y="2803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1" name="Line 119"/>
              <p:cNvSpPr>
                <a:spLocks noChangeShapeType="1"/>
              </p:cNvSpPr>
              <p:nvPr/>
            </p:nvSpPr>
            <p:spPr bwMode="auto">
              <a:xfrm flipV="1">
                <a:off x="3273" y="280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2" name="Line 120"/>
              <p:cNvSpPr>
                <a:spLocks noChangeShapeType="1"/>
              </p:cNvSpPr>
              <p:nvPr/>
            </p:nvSpPr>
            <p:spPr bwMode="auto">
              <a:xfrm flipV="1">
                <a:off x="3286" y="2798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3" name="Line 121"/>
              <p:cNvSpPr>
                <a:spLocks noChangeShapeType="1"/>
              </p:cNvSpPr>
              <p:nvPr/>
            </p:nvSpPr>
            <p:spPr bwMode="auto">
              <a:xfrm flipV="1">
                <a:off x="3298" y="2795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4" name="Line 122"/>
              <p:cNvSpPr>
                <a:spLocks noChangeShapeType="1"/>
              </p:cNvSpPr>
              <p:nvPr/>
            </p:nvSpPr>
            <p:spPr bwMode="auto">
              <a:xfrm flipV="1">
                <a:off x="3312" y="2792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5" name="Line 123"/>
              <p:cNvSpPr>
                <a:spLocks noChangeShapeType="1"/>
              </p:cNvSpPr>
              <p:nvPr/>
            </p:nvSpPr>
            <p:spPr bwMode="auto">
              <a:xfrm flipV="1">
                <a:off x="3324" y="2789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6" name="Line 124"/>
              <p:cNvSpPr>
                <a:spLocks noChangeShapeType="1"/>
              </p:cNvSpPr>
              <p:nvPr/>
            </p:nvSpPr>
            <p:spPr bwMode="auto">
              <a:xfrm flipV="1">
                <a:off x="3338" y="2786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7" name="Line 125"/>
              <p:cNvSpPr>
                <a:spLocks noChangeShapeType="1"/>
              </p:cNvSpPr>
              <p:nvPr/>
            </p:nvSpPr>
            <p:spPr bwMode="auto">
              <a:xfrm flipV="1">
                <a:off x="3351" y="2784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8" name="Line 126"/>
              <p:cNvSpPr>
                <a:spLocks noChangeShapeType="1"/>
              </p:cNvSpPr>
              <p:nvPr/>
            </p:nvSpPr>
            <p:spPr bwMode="auto">
              <a:xfrm flipV="1">
                <a:off x="3364" y="278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39" name="Line 127"/>
              <p:cNvSpPr>
                <a:spLocks noChangeShapeType="1"/>
              </p:cNvSpPr>
              <p:nvPr/>
            </p:nvSpPr>
            <p:spPr bwMode="auto">
              <a:xfrm flipV="1">
                <a:off x="3377" y="2778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0" name="Line 128"/>
              <p:cNvSpPr>
                <a:spLocks noChangeShapeType="1"/>
              </p:cNvSpPr>
              <p:nvPr/>
            </p:nvSpPr>
            <p:spPr bwMode="auto">
              <a:xfrm flipV="1">
                <a:off x="3390" y="2775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1" name="Line 129"/>
              <p:cNvSpPr>
                <a:spLocks noChangeShapeType="1"/>
              </p:cNvSpPr>
              <p:nvPr/>
            </p:nvSpPr>
            <p:spPr bwMode="auto">
              <a:xfrm flipV="1">
                <a:off x="3403" y="2773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2" name="Line 130"/>
              <p:cNvSpPr>
                <a:spLocks noChangeShapeType="1"/>
              </p:cNvSpPr>
              <p:nvPr/>
            </p:nvSpPr>
            <p:spPr bwMode="auto">
              <a:xfrm flipV="1">
                <a:off x="3416" y="2770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3" name="Line 131"/>
              <p:cNvSpPr>
                <a:spLocks noChangeShapeType="1"/>
              </p:cNvSpPr>
              <p:nvPr/>
            </p:nvSpPr>
            <p:spPr bwMode="auto">
              <a:xfrm flipV="1">
                <a:off x="3430" y="2767"/>
                <a:ext cx="12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4" name="Line 132"/>
              <p:cNvSpPr>
                <a:spLocks noChangeShapeType="1"/>
              </p:cNvSpPr>
              <p:nvPr/>
            </p:nvSpPr>
            <p:spPr bwMode="auto">
              <a:xfrm flipV="1">
                <a:off x="3442" y="2764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5" name="Line 133"/>
              <p:cNvSpPr>
                <a:spLocks noChangeShapeType="1"/>
              </p:cNvSpPr>
              <p:nvPr/>
            </p:nvSpPr>
            <p:spPr bwMode="auto">
              <a:xfrm flipV="1">
                <a:off x="3456" y="276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6" name="Line 134"/>
              <p:cNvSpPr>
                <a:spLocks noChangeShapeType="1"/>
              </p:cNvSpPr>
              <p:nvPr/>
            </p:nvSpPr>
            <p:spPr bwMode="auto">
              <a:xfrm flipV="1">
                <a:off x="3469" y="2759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7" name="Line 135"/>
              <p:cNvSpPr>
                <a:spLocks noChangeShapeType="1"/>
              </p:cNvSpPr>
              <p:nvPr/>
            </p:nvSpPr>
            <p:spPr bwMode="auto">
              <a:xfrm flipV="1">
                <a:off x="3482" y="2756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8" name="Line 136"/>
              <p:cNvSpPr>
                <a:spLocks noChangeShapeType="1"/>
              </p:cNvSpPr>
              <p:nvPr/>
            </p:nvSpPr>
            <p:spPr bwMode="auto">
              <a:xfrm flipV="1">
                <a:off x="3495" y="2753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49" name="Line 137"/>
              <p:cNvSpPr>
                <a:spLocks noChangeShapeType="1"/>
              </p:cNvSpPr>
              <p:nvPr/>
            </p:nvSpPr>
            <p:spPr bwMode="auto">
              <a:xfrm flipV="1">
                <a:off x="3509" y="2751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0" name="Line 138"/>
              <p:cNvSpPr>
                <a:spLocks noChangeShapeType="1"/>
              </p:cNvSpPr>
              <p:nvPr/>
            </p:nvSpPr>
            <p:spPr bwMode="auto">
              <a:xfrm flipV="1">
                <a:off x="3521" y="274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1" name="Line 139"/>
              <p:cNvSpPr>
                <a:spLocks noChangeShapeType="1"/>
              </p:cNvSpPr>
              <p:nvPr/>
            </p:nvSpPr>
            <p:spPr bwMode="auto">
              <a:xfrm flipV="1">
                <a:off x="3535" y="2745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2" name="Line 140"/>
              <p:cNvSpPr>
                <a:spLocks noChangeShapeType="1"/>
              </p:cNvSpPr>
              <p:nvPr/>
            </p:nvSpPr>
            <p:spPr bwMode="auto">
              <a:xfrm flipV="1">
                <a:off x="3548" y="2743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3" name="Line 141"/>
              <p:cNvSpPr>
                <a:spLocks noChangeShapeType="1"/>
              </p:cNvSpPr>
              <p:nvPr/>
            </p:nvSpPr>
            <p:spPr bwMode="auto">
              <a:xfrm flipV="1">
                <a:off x="3561" y="274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4" name="Line 142"/>
              <p:cNvSpPr>
                <a:spLocks noChangeShapeType="1"/>
              </p:cNvSpPr>
              <p:nvPr/>
            </p:nvSpPr>
            <p:spPr bwMode="auto">
              <a:xfrm flipV="1">
                <a:off x="3574" y="2737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5" name="Line 143"/>
              <p:cNvSpPr>
                <a:spLocks noChangeShapeType="1"/>
              </p:cNvSpPr>
              <p:nvPr/>
            </p:nvSpPr>
            <p:spPr bwMode="auto">
              <a:xfrm flipV="1">
                <a:off x="3587" y="2735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6" name="Line 144"/>
              <p:cNvSpPr>
                <a:spLocks noChangeShapeType="1"/>
              </p:cNvSpPr>
              <p:nvPr/>
            </p:nvSpPr>
            <p:spPr bwMode="auto">
              <a:xfrm flipV="1">
                <a:off x="3600" y="2732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7" name="Line 145"/>
              <p:cNvSpPr>
                <a:spLocks noChangeShapeType="1"/>
              </p:cNvSpPr>
              <p:nvPr/>
            </p:nvSpPr>
            <p:spPr bwMode="auto">
              <a:xfrm flipV="1">
                <a:off x="3614" y="2730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8" name="Line 146"/>
              <p:cNvSpPr>
                <a:spLocks noChangeShapeType="1"/>
              </p:cNvSpPr>
              <p:nvPr/>
            </p:nvSpPr>
            <p:spPr bwMode="auto">
              <a:xfrm flipV="1">
                <a:off x="3626" y="272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59" name="Line 147"/>
              <p:cNvSpPr>
                <a:spLocks noChangeShapeType="1"/>
              </p:cNvSpPr>
              <p:nvPr/>
            </p:nvSpPr>
            <p:spPr bwMode="auto">
              <a:xfrm flipV="1">
                <a:off x="3640" y="272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0" name="Line 148"/>
              <p:cNvSpPr>
                <a:spLocks noChangeShapeType="1"/>
              </p:cNvSpPr>
              <p:nvPr/>
            </p:nvSpPr>
            <p:spPr bwMode="auto">
              <a:xfrm flipV="1">
                <a:off x="3653" y="2722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1" name="Line 149"/>
              <p:cNvSpPr>
                <a:spLocks noChangeShapeType="1"/>
              </p:cNvSpPr>
              <p:nvPr/>
            </p:nvSpPr>
            <p:spPr bwMode="auto">
              <a:xfrm flipV="1">
                <a:off x="3665" y="2719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2" name="Line 150"/>
              <p:cNvSpPr>
                <a:spLocks noChangeShapeType="1"/>
              </p:cNvSpPr>
              <p:nvPr/>
            </p:nvSpPr>
            <p:spPr bwMode="auto">
              <a:xfrm flipV="1">
                <a:off x="3679" y="2717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3" name="Line 151"/>
              <p:cNvSpPr>
                <a:spLocks noChangeShapeType="1"/>
              </p:cNvSpPr>
              <p:nvPr/>
            </p:nvSpPr>
            <p:spPr bwMode="auto">
              <a:xfrm flipV="1">
                <a:off x="3692" y="271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4" name="Line 152"/>
              <p:cNvSpPr>
                <a:spLocks noChangeShapeType="1"/>
              </p:cNvSpPr>
              <p:nvPr/>
            </p:nvSpPr>
            <p:spPr bwMode="auto">
              <a:xfrm flipV="1">
                <a:off x="3705" y="271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5" name="Line 153"/>
              <p:cNvSpPr>
                <a:spLocks noChangeShapeType="1"/>
              </p:cNvSpPr>
              <p:nvPr/>
            </p:nvSpPr>
            <p:spPr bwMode="auto">
              <a:xfrm flipV="1">
                <a:off x="3718" y="2709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6" name="Line 154"/>
              <p:cNvSpPr>
                <a:spLocks noChangeShapeType="1"/>
              </p:cNvSpPr>
              <p:nvPr/>
            </p:nvSpPr>
            <p:spPr bwMode="auto">
              <a:xfrm flipV="1">
                <a:off x="3732" y="2707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7" name="Line 155"/>
              <p:cNvSpPr>
                <a:spLocks noChangeShapeType="1"/>
              </p:cNvSpPr>
              <p:nvPr/>
            </p:nvSpPr>
            <p:spPr bwMode="auto">
              <a:xfrm flipV="1">
                <a:off x="3744" y="2704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8" name="Line 156"/>
              <p:cNvSpPr>
                <a:spLocks noChangeShapeType="1"/>
              </p:cNvSpPr>
              <p:nvPr/>
            </p:nvSpPr>
            <p:spPr bwMode="auto">
              <a:xfrm flipV="1">
                <a:off x="3758" y="2701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69" name="Line 157"/>
              <p:cNvSpPr>
                <a:spLocks noChangeShapeType="1"/>
              </p:cNvSpPr>
              <p:nvPr/>
            </p:nvSpPr>
            <p:spPr bwMode="auto">
              <a:xfrm flipV="1">
                <a:off x="3771" y="2699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0" name="Line 158"/>
              <p:cNvSpPr>
                <a:spLocks noChangeShapeType="1"/>
              </p:cNvSpPr>
              <p:nvPr/>
            </p:nvSpPr>
            <p:spPr bwMode="auto">
              <a:xfrm flipV="1">
                <a:off x="3784" y="2697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1" name="Line 159"/>
              <p:cNvSpPr>
                <a:spLocks noChangeShapeType="1"/>
              </p:cNvSpPr>
              <p:nvPr/>
            </p:nvSpPr>
            <p:spPr bwMode="auto">
              <a:xfrm flipV="1">
                <a:off x="3796" y="2694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2" name="Line 160"/>
              <p:cNvSpPr>
                <a:spLocks noChangeShapeType="1"/>
              </p:cNvSpPr>
              <p:nvPr/>
            </p:nvSpPr>
            <p:spPr bwMode="auto">
              <a:xfrm flipV="1">
                <a:off x="3810" y="269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3" name="Line 161"/>
              <p:cNvSpPr>
                <a:spLocks noChangeShapeType="1"/>
              </p:cNvSpPr>
              <p:nvPr/>
            </p:nvSpPr>
            <p:spPr bwMode="auto">
              <a:xfrm flipV="1">
                <a:off x="3823" y="2689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4" name="Line 162"/>
              <p:cNvSpPr>
                <a:spLocks noChangeShapeType="1"/>
              </p:cNvSpPr>
              <p:nvPr/>
            </p:nvSpPr>
            <p:spPr bwMode="auto">
              <a:xfrm flipV="1">
                <a:off x="3836" y="2686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5" name="Line 163"/>
              <p:cNvSpPr>
                <a:spLocks noChangeShapeType="1"/>
              </p:cNvSpPr>
              <p:nvPr/>
            </p:nvSpPr>
            <p:spPr bwMode="auto">
              <a:xfrm flipV="1">
                <a:off x="3850" y="2684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6" name="Line 164"/>
              <p:cNvSpPr>
                <a:spLocks noChangeShapeType="1"/>
              </p:cNvSpPr>
              <p:nvPr/>
            </p:nvSpPr>
            <p:spPr bwMode="auto">
              <a:xfrm flipV="1">
                <a:off x="3862" y="2682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7" name="Line 165"/>
              <p:cNvSpPr>
                <a:spLocks noChangeShapeType="1"/>
              </p:cNvSpPr>
              <p:nvPr/>
            </p:nvSpPr>
            <p:spPr bwMode="auto">
              <a:xfrm flipV="1">
                <a:off x="3876" y="2679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8" name="Line 166"/>
              <p:cNvSpPr>
                <a:spLocks noChangeShapeType="1"/>
              </p:cNvSpPr>
              <p:nvPr/>
            </p:nvSpPr>
            <p:spPr bwMode="auto">
              <a:xfrm flipV="1">
                <a:off x="3889" y="2677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79" name="Line 167"/>
              <p:cNvSpPr>
                <a:spLocks noChangeShapeType="1"/>
              </p:cNvSpPr>
              <p:nvPr/>
            </p:nvSpPr>
            <p:spPr bwMode="auto">
              <a:xfrm flipV="1">
                <a:off x="3902" y="267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0" name="Line 168"/>
              <p:cNvSpPr>
                <a:spLocks noChangeShapeType="1"/>
              </p:cNvSpPr>
              <p:nvPr/>
            </p:nvSpPr>
            <p:spPr bwMode="auto">
              <a:xfrm flipV="1">
                <a:off x="3915" y="267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1" name="Line 169"/>
              <p:cNvSpPr>
                <a:spLocks noChangeShapeType="1"/>
              </p:cNvSpPr>
              <p:nvPr/>
            </p:nvSpPr>
            <p:spPr bwMode="auto">
              <a:xfrm flipV="1">
                <a:off x="3928" y="2670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2" name="Line 170"/>
              <p:cNvSpPr>
                <a:spLocks noChangeShapeType="1"/>
              </p:cNvSpPr>
              <p:nvPr/>
            </p:nvSpPr>
            <p:spPr bwMode="auto">
              <a:xfrm flipV="1">
                <a:off x="3941" y="266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3" name="Line 171"/>
              <p:cNvSpPr>
                <a:spLocks noChangeShapeType="1"/>
              </p:cNvSpPr>
              <p:nvPr/>
            </p:nvSpPr>
            <p:spPr bwMode="auto">
              <a:xfrm flipV="1">
                <a:off x="3955" y="2665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4" name="Line 172"/>
              <p:cNvSpPr>
                <a:spLocks noChangeShapeType="1"/>
              </p:cNvSpPr>
              <p:nvPr/>
            </p:nvSpPr>
            <p:spPr bwMode="auto">
              <a:xfrm flipV="1">
                <a:off x="3968" y="2662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5" name="Line 173"/>
              <p:cNvSpPr>
                <a:spLocks noChangeShapeType="1"/>
              </p:cNvSpPr>
              <p:nvPr/>
            </p:nvSpPr>
            <p:spPr bwMode="auto">
              <a:xfrm flipV="1">
                <a:off x="3981" y="2660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6" name="Line 174"/>
              <p:cNvSpPr>
                <a:spLocks noChangeShapeType="1"/>
              </p:cNvSpPr>
              <p:nvPr/>
            </p:nvSpPr>
            <p:spPr bwMode="auto">
              <a:xfrm flipV="1">
                <a:off x="3994" y="2658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7" name="Line 175"/>
              <p:cNvSpPr>
                <a:spLocks noChangeShapeType="1"/>
              </p:cNvSpPr>
              <p:nvPr/>
            </p:nvSpPr>
            <p:spPr bwMode="auto">
              <a:xfrm flipV="1">
                <a:off x="4008" y="2655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8" name="Line 176"/>
              <p:cNvSpPr>
                <a:spLocks noChangeShapeType="1"/>
              </p:cNvSpPr>
              <p:nvPr/>
            </p:nvSpPr>
            <p:spPr bwMode="auto">
              <a:xfrm flipV="1">
                <a:off x="4021" y="2653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89" name="Line 177"/>
              <p:cNvSpPr>
                <a:spLocks noChangeShapeType="1"/>
              </p:cNvSpPr>
              <p:nvPr/>
            </p:nvSpPr>
            <p:spPr bwMode="auto">
              <a:xfrm flipV="1">
                <a:off x="4034" y="265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0" name="Line 178"/>
              <p:cNvSpPr>
                <a:spLocks noChangeShapeType="1"/>
              </p:cNvSpPr>
              <p:nvPr/>
            </p:nvSpPr>
            <p:spPr bwMode="auto">
              <a:xfrm flipV="1">
                <a:off x="4047" y="2648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1" name="Line 179"/>
              <p:cNvSpPr>
                <a:spLocks noChangeShapeType="1"/>
              </p:cNvSpPr>
              <p:nvPr/>
            </p:nvSpPr>
            <p:spPr bwMode="auto">
              <a:xfrm flipV="1">
                <a:off x="4059" y="2646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2" name="Line 180"/>
              <p:cNvSpPr>
                <a:spLocks noChangeShapeType="1"/>
              </p:cNvSpPr>
              <p:nvPr/>
            </p:nvSpPr>
            <p:spPr bwMode="auto">
              <a:xfrm flipV="1">
                <a:off x="4072" y="2644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3" name="Line 181"/>
              <p:cNvSpPr>
                <a:spLocks noChangeShapeType="1"/>
              </p:cNvSpPr>
              <p:nvPr/>
            </p:nvSpPr>
            <p:spPr bwMode="auto">
              <a:xfrm flipV="1">
                <a:off x="4085" y="2641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4" name="Line 182"/>
              <p:cNvSpPr>
                <a:spLocks noChangeShapeType="1"/>
              </p:cNvSpPr>
              <p:nvPr/>
            </p:nvSpPr>
            <p:spPr bwMode="auto">
              <a:xfrm flipV="1">
                <a:off x="4099" y="2639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5" name="Line 183"/>
              <p:cNvSpPr>
                <a:spLocks noChangeShapeType="1"/>
              </p:cNvSpPr>
              <p:nvPr/>
            </p:nvSpPr>
            <p:spPr bwMode="auto">
              <a:xfrm flipV="1">
                <a:off x="4111" y="2637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6" name="Line 184"/>
              <p:cNvSpPr>
                <a:spLocks noChangeShapeType="1"/>
              </p:cNvSpPr>
              <p:nvPr/>
            </p:nvSpPr>
            <p:spPr bwMode="auto">
              <a:xfrm flipV="1">
                <a:off x="4125" y="2634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7" name="Line 185"/>
              <p:cNvSpPr>
                <a:spLocks noChangeShapeType="1"/>
              </p:cNvSpPr>
              <p:nvPr/>
            </p:nvSpPr>
            <p:spPr bwMode="auto">
              <a:xfrm flipV="1">
                <a:off x="4138" y="263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8" name="Line 186"/>
              <p:cNvSpPr>
                <a:spLocks noChangeShapeType="1"/>
              </p:cNvSpPr>
              <p:nvPr/>
            </p:nvSpPr>
            <p:spPr bwMode="auto">
              <a:xfrm flipV="1">
                <a:off x="4151" y="2630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499" name="Line 187"/>
              <p:cNvSpPr>
                <a:spLocks noChangeShapeType="1"/>
              </p:cNvSpPr>
              <p:nvPr/>
            </p:nvSpPr>
            <p:spPr bwMode="auto">
              <a:xfrm flipV="1">
                <a:off x="4164" y="2627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0" name="Line 188"/>
              <p:cNvSpPr>
                <a:spLocks noChangeShapeType="1"/>
              </p:cNvSpPr>
              <p:nvPr/>
            </p:nvSpPr>
            <p:spPr bwMode="auto">
              <a:xfrm flipV="1">
                <a:off x="4178" y="2625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1" name="Line 189"/>
              <p:cNvSpPr>
                <a:spLocks noChangeShapeType="1"/>
              </p:cNvSpPr>
              <p:nvPr/>
            </p:nvSpPr>
            <p:spPr bwMode="auto">
              <a:xfrm flipV="1">
                <a:off x="4191" y="2623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2" name="Line 190"/>
              <p:cNvSpPr>
                <a:spLocks noChangeShapeType="1"/>
              </p:cNvSpPr>
              <p:nvPr/>
            </p:nvSpPr>
            <p:spPr bwMode="auto">
              <a:xfrm flipV="1">
                <a:off x="4204" y="2621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3" name="Line 191"/>
              <p:cNvSpPr>
                <a:spLocks noChangeShapeType="1"/>
              </p:cNvSpPr>
              <p:nvPr/>
            </p:nvSpPr>
            <p:spPr bwMode="auto">
              <a:xfrm flipV="1">
                <a:off x="4217" y="2618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4" name="Line 192"/>
              <p:cNvSpPr>
                <a:spLocks noChangeShapeType="1"/>
              </p:cNvSpPr>
              <p:nvPr/>
            </p:nvSpPr>
            <p:spPr bwMode="auto">
              <a:xfrm flipV="1">
                <a:off x="4231" y="2616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5" name="Line 193"/>
              <p:cNvSpPr>
                <a:spLocks noChangeShapeType="1"/>
              </p:cNvSpPr>
              <p:nvPr/>
            </p:nvSpPr>
            <p:spPr bwMode="auto">
              <a:xfrm flipV="1">
                <a:off x="4243" y="2614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6" name="Line 194"/>
              <p:cNvSpPr>
                <a:spLocks noChangeShapeType="1"/>
              </p:cNvSpPr>
              <p:nvPr/>
            </p:nvSpPr>
            <p:spPr bwMode="auto">
              <a:xfrm flipV="1">
                <a:off x="4257" y="2612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7" name="Line 195"/>
              <p:cNvSpPr>
                <a:spLocks noChangeShapeType="1"/>
              </p:cNvSpPr>
              <p:nvPr/>
            </p:nvSpPr>
            <p:spPr bwMode="auto">
              <a:xfrm flipV="1">
                <a:off x="4269" y="2609"/>
                <a:ext cx="14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8" name="Line 196"/>
              <p:cNvSpPr>
                <a:spLocks noChangeShapeType="1"/>
              </p:cNvSpPr>
              <p:nvPr/>
            </p:nvSpPr>
            <p:spPr bwMode="auto">
              <a:xfrm flipV="1">
                <a:off x="4283" y="2607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09" name="Line 197"/>
              <p:cNvSpPr>
                <a:spLocks noChangeShapeType="1"/>
              </p:cNvSpPr>
              <p:nvPr/>
            </p:nvSpPr>
            <p:spPr bwMode="auto">
              <a:xfrm flipV="1">
                <a:off x="4296" y="2605"/>
                <a:ext cx="12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0" name="Line 198"/>
              <p:cNvSpPr>
                <a:spLocks noChangeShapeType="1"/>
              </p:cNvSpPr>
              <p:nvPr/>
            </p:nvSpPr>
            <p:spPr bwMode="auto">
              <a:xfrm flipV="1">
                <a:off x="4308" y="2603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1" name="Line 199"/>
              <p:cNvSpPr>
                <a:spLocks noChangeShapeType="1"/>
              </p:cNvSpPr>
              <p:nvPr/>
            </p:nvSpPr>
            <p:spPr bwMode="auto">
              <a:xfrm flipV="1">
                <a:off x="4322" y="2600"/>
                <a:ext cx="13" cy="3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2" name="Line 200"/>
              <p:cNvSpPr>
                <a:spLocks noChangeShapeType="1"/>
              </p:cNvSpPr>
              <p:nvPr/>
            </p:nvSpPr>
            <p:spPr bwMode="auto">
              <a:xfrm flipV="1">
                <a:off x="4335" y="2598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3" name="Line 201"/>
              <p:cNvSpPr>
                <a:spLocks noChangeShapeType="1"/>
              </p:cNvSpPr>
              <p:nvPr/>
            </p:nvSpPr>
            <p:spPr bwMode="auto">
              <a:xfrm flipV="1">
                <a:off x="4348" y="2596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4" name="Line 202"/>
              <p:cNvSpPr>
                <a:spLocks noChangeShapeType="1"/>
              </p:cNvSpPr>
              <p:nvPr/>
            </p:nvSpPr>
            <p:spPr bwMode="auto">
              <a:xfrm flipV="1">
                <a:off x="4361" y="2594"/>
                <a:ext cx="14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515" name="Line 203"/>
              <p:cNvSpPr>
                <a:spLocks noChangeShapeType="1"/>
              </p:cNvSpPr>
              <p:nvPr/>
            </p:nvSpPr>
            <p:spPr bwMode="auto">
              <a:xfrm flipV="1">
                <a:off x="4375" y="2592"/>
                <a:ext cx="13" cy="2"/>
              </a:xfrm>
              <a:prstGeom prst="line">
                <a:avLst/>
              </a:prstGeom>
              <a:noFill/>
              <a:ln w="9525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3546" name="Oval 234"/>
            <p:cNvSpPr>
              <a:spLocks noChangeArrowheads="1"/>
            </p:cNvSpPr>
            <p:nvPr/>
          </p:nvSpPr>
          <p:spPr bwMode="auto">
            <a:xfrm>
              <a:off x="2452" y="754"/>
              <a:ext cx="384" cy="1445"/>
            </a:xfrm>
            <a:prstGeom prst="ellips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13547" name="Object 235"/>
          <p:cNvGraphicFramePr>
            <a:graphicFrameLocks noChangeAspect="1"/>
          </p:cNvGraphicFramePr>
          <p:nvPr/>
        </p:nvGraphicFramePr>
        <p:xfrm>
          <a:off x="304800" y="762000"/>
          <a:ext cx="1143000" cy="571500"/>
        </p:xfrm>
        <a:graphic>
          <a:graphicData uri="http://schemas.openxmlformats.org/presentationml/2006/ole">
            <p:oleObj spid="_x0000_s24578" name="Equation" r:id="rId4" imgW="482400" imgH="241200" progId="Equation.DSMT4">
              <p:embed/>
            </p:oleObj>
          </a:graphicData>
        </a:graphic>
      </p:graphicFrame>
      <p:sp>
        <p:nvSpPr>
          <p:cNvPr id="13548" name="Text Box 236"/>
          <p:cNvSpPr txBox="1">
            <a:spLocks noChangeArrowheads="1"/>
          </p:cNvSpPr>
          <p:nvPr/>
        </p:nvSpPr>
        <p:spPr bwMode="auto">
          <a:xfrm>
            <a:off x="1524000" y="813725"/>
            <a:ext cx="29511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rotated about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/>
              <a:t>-axis.</a:t>
            </a:r>
          </a:p>
        </p:txBody>
      </p:sp>
      <p:graphicFrame>
        <p:nvGraphicFramePr>
          <p:cNvPr id="13550" name="Object 238"/>
          <p:cNvGraphicFramePr>
            <a:graphicFrameLocks noChangeAspect="1"/>
          </p:cNvGraphicFramePr>
          <p:nvPr/>
        </p:nvGraphicFramePr>
        <p:xfrm>
          <a:off x="4724400" y="762000"/>
          <a:ext cx="3581400" cy="1145927"/>
        </p:xfrm>
        <a:graphic>
          <a:graphicData uri="http://schemas.openxmlformats.org/presentationml/2006/ole">
            <p:oleObj spid="_x0000_s24579" name="Equation" r:id="rId5" imgW="1587240" imgH="507960" progId="Equation.DSMT4">
              <p:embed/>
            </p:oleObj>
          </a:graphicData>
        </a:graphic>
      </p:graphicFrame>
      <p:graphicFrame>
        <p:nvGraphicFramePr>
          <p:cNvPr id="13558" name="Object 246"/>
          <p:cNvGraphicFramePr>
            <a:graphicFrameLocks noChangeAspect="1"/>
          </p:cNvGraphicFramePr>
          <p:nvPr/>
        </p:nvGraphicFramePr>
        <p:xfrm>
          <a:off x="5257800" y="3078162"/>
          <a:ext cx="1646238" cy="452437"/>
        </p:xfrm>
        <a:graphic>
          <a:graphicData uri="http://schemas.openxmlformats.org/presentationml/2006/ole">
            <p:oleObj spid="_x0000_s24581" name="Equation" r:id="rId6" imgW="647640" imgH="177480" progId="Equation.DSMT4">
              <p:embed/>
            </p:oleObj>
          </a:graphicData>
        </a:graphic>
      </p:graphicFrame>
      <p:sp>
        <p:nvSpPr>
          <p:cNvPr id="13561" name="Oval 249"/>
          <p:cNvSpPr>
            <a:spLocks noChangeArrowheads="1"/>
          </p:cNvSpPr>
          <p:nvPr/>
        </p:nvSpPr>
        <p:spPr bwMode="auto">
          <a:xfrm>
            <a:off x="5029200" y="2925762"/>
            <a:ext cx="2133600" cy="731838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2" name="Text Box 2"/>
          <p:cNvSpPr txBox="1">
            <a:spLocks noChangeArrowheads="1"/>
          </p:cNvSpPr>
          <p:nvPr/>
        </p:nvSpPr>
        <p:spPr bwMode="auto">
          <a:xfrm>
            <a:off x="3581400" y="152400"/>
            <a:ext cx="1984839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Examples</a:t>
            </a:r>
            <a:endParaRPr lang="en-US" sz="3200" dirty="0"/>
          </a:p>
        </p:txBody>
      </p:sp>
      <p:pic>
        <p:nvPicPr>
          <p:cNvPr id="213" name="Picture 3" descr="H7X0FB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52400" y="4876800"/>
            <a:ext cx="2971800" cy="1981200"/>
          </a:xfrm>
          <a:prstGeom prst="rect">
            <a:avLst/>
          </a:prstGeom>
          <a:noFill/>
        </p:spPr>
      </p:pic>
      <p:graphicFrame>
        <p:nvGraphicFramePr>
          <p:cNvPr id="215" name="Object 6"/>
          <p:cNvGraphicFramePr>
            <a:graphicFrameLocks noChangeAspect="1"/>
          </p:cNvGraphicFramePr>
          <p:nvPr/>
        </p:nvGraphicFramePr>
        <p:xfrm>
          <a:off x="228600" y="4343400"/>
          <a:ext cx="1828800" cy="674687"/>
        </p:xfrm>
        <a:graphic>
          <a:graphicData uri="http://schemas.openxmlformats.org/presentationml/2006/ole">
            <p:oleObj spid="_x0000_s24583" name="Equation" r:id="rId8" imgW="723600" imgH="266400" progId="Equation.DSMT4">
              <p:embed/>
            </p:oleObj>
          </a:graphicData>
        </a:graphic>
      </p:graphicFrame>
      <p:graphicFrame>
        <p:nvGraphicFramePr>
          <p:cNvPr id="216" name="Object 8"/>
          <p:cNvGraphicFramePr>
            <a:graphicFrameLocks noChangeAspect="1"/>
          </p:cNvGraphicFramePr>
          <p:nvPr/>
        </p:nvGraphicFramePr>
        <p:xfrm>
          <a:off x="5438775" y="6096000"/>
          <a:ext cx="2790825" cy="449263"/>
        </p:xfrm>
        <a:graphic>
          <a:graphicData uri="http://schemas.openxmlformats.org/presentationml/2006/ole">
            <p:oleObj spid="_x0000_s24584" name="Equation" r:id="rId9" imgW="1104840" imgH="177480" progId="Equation.DSMT4">
              <p:embed/>
            </p:oleObj>
          </a:graphicData>
        </a:graphic>
      </p:graphicFrame>
      <p:sp>
        <p:nvSpPr>
          <p:cNvPr id="217" name="Text Box 11"/>
          <p:cNvSpPr txBox="1">
            <a:spLocks noChangeArrowheads="1"/>
          </p:cNvSpPr>
          <p:nvPr/>
        </p:nvSpPr>
        <p:spPr bwMode="auto">
          <a:xfrm>
            <a:off x="2438400" y="3810000"/>
            <a:ext cx="29511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/>
              <a:t>rotated about </a:t>
            </a:r>
            <a:r>
              <a:rPr lang="en-US" sz="2800" i="1" dirty="0">
                <a:latin typeface="Times New Roman" pitchFamily="18" charset="0"/>
              </a:rPr>
              <a:t>x</a:t>
            </a:r>
            <a:r>
              <a:rPr lang="en-US" dirty="0"/>
              <a:t>-axis.</a:t>
            </a:r>
          </a:p>
        </p:txBody>
      </p:sp>
      <p:graphicFrame>
        <p:nvGraphicFramePr>
          <p:cNvPr id="218" name="Object 12"/>
          <p:cNvGraphicFramePr>
            <a:graphicFrameLocks noChangeAspect="1"/>
          </p:cNvGraphicFramePr>
          <p:nvPr/>
        </p:nvGraphicFramePr>
        <p:xfrm>
          <a:off x="457200" y="3733800"/>
          <a:ext cx="1981200" cy="660400"/>
        </p:xfrm>
        <a:graphic>
          <a:graphicData uri="http://schemas.openxmlformats.org/presentationml/2006/ole">
            <p:oleObj spid="_x0000_s24585" name="Equation" r:id="rId10" imgW="685800" imgH="228600" progId="Equation.DSMT4">
              <p:embed/>
            </p:oleObj>
          </a:graphicData>
        </a:graphic>
      </p:graphicFrame>
      <p:graphicFrame>
        <p:nvGraphicFramePr>
          <p:cNvPr id="219" name="Object 13"/>
          <p:cNvGraphicFramePr>
            <a:graphicFrameLocks noChangeAspect="1"/>
          </p:cNvGraphicFramePr>
          <p:nvPr/>
        </p:nvGraphicFramePr>
        <p:xfrm>
          <a:off x="5334000" y="3733800"/>
          <a:ext cx="3429000" cy="1088435"/>
        </p:xfrm>
        <a:graphic>
          <a:graphicData uri="http://schemas.openxmlformats.org/presentationml/2006/ole">
            <p:oleObj spid="_x0000_s24586" name="Equation" r:id="rId11" imgW="1600200" imgH="507960" progId="Equation.DSMT4">
              <p:embed/>
            </p:oleObj>
          </a:graphicData>
        </a:graphic>
      </p:graphicFrame>
      <p:sp>
        <p:nvSpPr>
          <p:cNvPr id="220" name="AutoShape 46"/>
          <p:cNvSpPr>
            <a:spLocks noChangeArrowheads="1"/>
          </p:cNvSpPr>
          <p:nvPr/>
        </p:nvSpPr>
        <p:spPr bwMode="auto">
          <a:xfrm>
            <a:off x="5334000" y="6019800"/>
            <a:ext cx="2971800" cy="6096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2" name="Straight Connector 221"/>
          <p:cNvCxnSpPr/>
          <p:nvPr/>
        </p:nvCxnSpPr>
        <p:spPr>
          <a:xfrm>
            <a:off x="304800" y="3748314"/>
            <a:ext cx="8686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2743200" y="4747261"/>
          <a:ext cx="4405312" cy="1120139"/>
        </p:xfrm>
        <a:graphic>
          <a:graphicData uri="http://schemas.openxmlformats.org/presentationml/2006/ole">
            <p:oleObj spid="_x0000_s24587" name="Equation" r:id="rId12" imgW="2298600" imgH="583920" progId="Equation.DSMT4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7239000" y="4953000"/>
          <a:ext cx="1606550" cy="708025"/>
        </p:xfrm>
        <a:graphic>
          <a:graphicData uri="http://schemas.openxmlformats.org/presentationml/2006/ole">
            <p:oleObj spid="_x0000_s24588" name="Equation" r:id="rId13" imgW="749160" imgH="330120" progId="Equation.DSMT4">
              <p:embed/>
            </p:oleObj>
          </a:graphicData>
        </a:graphic>
      </p:graphicFrame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4660900" y="1805270"/>
          <a:ext cx="4025900" cy="1134779"/>
        </p:xfrm>
        <a:graphic>
          <a:graphicData uri="http://schemas.openxmlformats.org/presentationml/2006/ole">
            <p:oleObj spid="_x0000_s24590" name="Equation" r:id="rId14" imgW="1892160" imgH="533160" progId="Equation.DSMT4">
              <p:embed/>
            </p:oleObj>
          </a:graphicData>
        </a:graphic>
      </p:graphicFrame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23" presetClass="entr" presetSubtype="27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61" grpId="0" animBg="1"/>
      <p:bldP spid="217" grpId="0"/>
      <p:bldP spid="2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90601"/>
            <a:ext cx="7772400" cy="16764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Set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up, but do not evaluate, an integral for the area of the surface obtained by rotating the curve about the given axis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447800" y="3505200"/>
          <a:ext cx="6043613" cy="596900"/>
        </p:xfrm>
        <a:graphic>
          <a:graphicData uri="http://schemas.openxmlformats.org/presentationml/2006/ole">
            <p:oleObj spid="_x0000_s34818" name="Equation" r:id="rId3" imgW="2057400" imgH="203040" progId="Equation.3">
              <p:embed/>
            </p:oleObj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ph sz="quarter" idx="3"/>
          </p:nvPr>
        </p:nvGraphicFramePr>
        <p:xfrm>
          <a:off x="1447800" y="2362200"/>
          <a:ext cx="5943600" cy="1130300"/>
        </p:xfrm>
        <a:graphic>
          <a:graphicData uri="http://schemas.openxmlformats.org/presentationml/2006/ole">
            <p:oleObj spid="_x0000_s34819" name="Equation" r:id="rId4" imgW="2070000" imgH="393480" progId="Equation.3">
              <p:embed/>
            </p:oleObj>
          </a:graphicData>
        </a:graphic>
      </p:graphicFrame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272961" y="228600"/>
            <a:ext cx="1984839" cy="584775"/>
          </a:xfrm>
          <a:prstGeom prst="rect">
            <a:avLst/>
          </a:prstGeom>
          <a:solidFill>
            <a:srgbClr val="FFFF66"/>
          </a:solidFill>
          <a:ln w="9525">
            <a:solidFill>
              <a:srgbClr val="9900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Examples</a:t>
            </a:r>
            <a:endParaRPr lang="en-US" sz="3200" dirty="0"/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1447800" y="5181600"/>
          <a:ext cx="5795339" cy="684968"/>
        </p:xfrm>
        <a:graphic>
          <a:graphicData uri="http://schemas.openxmlformats.org/presentationml/2006/ole">
            <p:oleObj spid="_x0000_s34821" name="Equation" r:id="rId5" imgW="1930320" imgH="228600" progId="Equation.3">
              <p:embed/>
            </p:oleObj>
          </a:graphicData>
        </a:graphic>
      </p:graphicFrame>
      <p:graphicFrame>
        <p:nvGraphicFramePr>
          <p:cNvPr id="34822" name="Object 6"/>
          <p:cNvGraphicFramePr>
            <a:graphicFrameLocks noChangeAspect="1"/>
          </p:cNvGraphicFramePr>
          <p:nvPr/>
        </p:nvGraphicFramePr>
        <p:xfrm>
          <a:off x="1371601" y="4343400"/>
          <a:ext cx="6248399" cy="673015"/>
        </p:xfrm>
        <a:graphic>
          <a:graphicData uri="http://schemas.openxmlformats.org/presentationml/2006/ole">
            <p:oleObj spid="_x0000_s34822" name="Equation" r:id="rId6" imgW="21207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193</Words>
  <Application>Microsoft Office PowerPoint</Application>
  <PresentationFormat>On-screen Show (4:3)</PresentationFormat>
  <Paragraphs>27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Equation</vt:lpstr>
      <vt:lpstr>Slide 1</vt:lpstr>
      <vt:lpstr>Slide 2</vt:lpstr>
      <vt:lpstr>If a curve has the equation y=f(x) on [a,b], then the length of the curve from a to b is</vt:lpstr>
      <vt:lpstr>Slide 4</vt:lpstr>
      <vt:lpstr>Slide 5</vt:lpstr>
      <vt:lpstr>Slide 6</vt:lpstr>
      <vt:lpstr>Slide 7</vt:lpstr>
      <vt:lpstr>Slide 8</vt:lpstr>
      <vt:lpstr>Slide 9</vt:lpstr>
    </vt:vector>
  </TitlesOfParts>
  <Company>Hanford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 7.4 Day 1</dc:title>
  <dc:subject>Lengths of Curves</dc:subject>
  <dc:creator>Greg Kelly</dc:creator>
  <cp:lastModifiedBy>pqchau</cp:lastModifiedBy>
  <cp:revision>58</cp:revision>
  <dcterms:created xsi:type="dcterms:W3CDTF">2002-12-29T07:44:31Z</dcterms:created>
  <dcterms:modified xsi:type="dcterms:W3CDTF">2012-09-14T19:45:52Z</dcterms:modified>
</cp:coreProperties>
</file>