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3" r:id="rId4"/>
    <p:sldId id="266" r:id="rId5"/>
    <p:sldId id="265" r:id="rId6"/>
    <p:sldId id="257" r:id="rId7"/>
    <p:sldId id="259" r:id="rId8"/>
    <p:sldId id="260" r:id="rId9"/>
    <p:sldId id="262" r:id="rId10"/>
    <p:sldId id="28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8F8F8"/>
    <a:srgbClr val="FFFF99"/>
    <a:srgbClr val="0000FF"/>
    <a:srgbClr val="292929"/>
    <a:srgbClr val="4D4D4D"/>
    <a:srgbClr val="993300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5" autoAdjust="0"/>
  </p:normalViewPr>
  <p:slideViewPr>
    <p:cSldViewPr>
      <p:cViewPr>
        <p:scale>
          <a:sx n="66" d="100"/>
          <a:sy n="66" d="100"/>
        </p:scale>
        <p:origin x="-63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5.wmf"/><Relationship Id="rId7" Type="http://schemas.openxmlformats.org/officeDocument/2006/relationships/image" Target="../media/image8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7.wmf"/><Relationship Id="rId5" Type="http://schemas.openxmlformats.org/officeDocument/2006/relationships/image" Target="../media/image2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1.wmf"/><Relationship Id="rId7" Type="http://schemas.openxmlformats.org/officeDocument/2006/relationships/image" Target="../media/image4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3.wmf"/><Relationship Id="rId10" Type="http://schemas.openxmlformats.org/officeDocument/2006/relationships/image" Target="../media/image44.wmf"/><Relationship Id="rId4" Type="http://schemas.openxmlformats.org/officeDocument/2006/relationships/image" Target="../media/image32.wmf"/><Relationship Id="rId9" Type="http://schemas.openxmlformats.org/officeDocument/2006/relationships/image" Target="../media/image4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998E8-1C60-4D51-AD01-99363C6615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58196-C5BD-472C-833F-9BC1FC967B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16D51-6BAA-448F-8AD7-0528515E12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BF1DC-4E18-4749-B53E-581A302453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99956-DC56-4BC9-AF44-0A744767BA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EC821-A29C-4CBA-B7A8-67518F3E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5C84A-8F4D-489B-B601-E03FDBCE4C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14885-8B6D-45E7-92E1-350D840254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3685D-763F-4F28-A734-3160805587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C644C-1391-4110-9917-188D89A24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307F9-8175-41D4-B7BD-225E9E5C99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5BEE4C6-D3DB-44B4-9905-F1B5924E64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hyperlink" Target="http://www.intmath.com/applications-integration/7-work-variable-force.php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Relationship Id="rId14" Type="http://schemas.openxmlformats.org/officeDocument/2006/relationships/oleObject" Target="../embeddings/oleObject4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988637" y="1905000"/>
            <a:ext cx="303480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Section 7.5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 Work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077200" cy="5135563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>
                <a:latin typeface="Times New Roman" pitchFamily="18" charset="0"/>
              </a:rPr>
              <a:t>A spring has a natural length of 20 cm.  If a 25 </a:t>
            </a:r>
            <a:r>
              <a:rPr lang="en-US" dirty="0" smtClean="0">
                <a:latin typeface="Times New Roman" pitchFamily="18" charset="0"/>
              </a:rPr>
              <a:t>N </a:t>
            </a:r>
            <a:r>
              <a:rPr lang="en-US" dirty="0">
                <a:latin typeface="Times New Roman" pitchFamily="18" charset="0"/>
              </a:rPr>
              <a:t>force is required to keep it stretched to 30 cm, how much work is required to stretch it from 20 cm to 25 cm</a:t>
            </a:r>
            <a:r>
              <a:rPr lang="en-US" dirty="0" smtClean="0">
                <a:latin typeface="Times New Roman" pitchFamily="18" charset="0"/>
              </a:rPr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latin typeface="Times New Roman" pitchFamily="18" charset="0"/>
              </a:rPr>
              <a:t>A tank full of water has a triangular cross section that is  5m high, 3m wide at the top and 8m long.  Given that the density of water is </a:t>
            </a:r>
            <a:r>
              <a:rPr lang="en-US" dirty="0" smtClean="0">
                <a:latin typeface="Times New Roman" pitchFamily="18" charset="0"/>
              </a:rPr>
              <a:t>9800 N/m</a:t>
            </a:r>
            <a:r>
              <a:rPr lang="en-US" baseline="34000" dirty="0" smtClean="0">
                <a:latin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</a:rPr>
              <a:t>, how much work is required in order to empty the tank?</a:t>
            </a:r>
          </a:p>
          <a:p>
            <a:endParaRPr lang="en-US" dirty="0"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81400" y="228600"/>
            <a:ext cx="1984839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Examples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229600" cy="2057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	</a:t>
            </a:r>
            <a:r>
              <a:rPr lang="en-US" sz="2400" kern="1200" dirty="0" smtClean="0">
                <a:latin typeface="Arial" charset="0"/>
              </a:rPr>
              <a:t>In </a:t>
            </a:r>
            <a:r>
              <a:rPr lang="en-US" sz="2400" kern="1200" dirty="0">
                <a:latin typeface="Arial" charset="0"/>
              </a:rPr>
              <a:t>physics the word “work” is used to </a:t>
            </a:r>
            <a:r>
              <a:rPr lang="en-US" sz="2400" kern="1200" dirty="0" smtClean="0">
                <a:latin typeface="Arial" charset="0"/>
              </a:rPr>
              <a:t>describe the </a:t>
            </a:r>
            <a:r>
              <a:rPr lang="en-US" sz="2400" kern="1200" dirty="0">
                <a:latin typeface="Arial" charset="0"/>
              </a:rPr>
              <a:t>work a force has done on an object to move it some </a:t>
            </a:r>
            <a:r>
              <a:rPr lang="en-US" sz="2400" kern="1200" dirty="0" smtClean="0">
                <a:latin typeface="Arial" charset="0"/>
              </a:rPr>
              <a:t>distance.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Work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done = Force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·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Distance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W = F </a:t>
            </a:r>
            <a:r>
              <a:rPr lang="el-GR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·</a:t>
            </a:r>
            <a:r>
              <a:rPr lang="en-US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D</a:t>
            </a:r>
          </a:p>
          <a:p>
            <a:pPr lvl="1" algn="ctr">
              <a:buFontTx/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08" name="Group 36"/>
          <p:cNvGraphicFramePr>
            <a:graphicFrameLocks noGrp="1"/>
          </p:cNvGraphicFramePr>
          <p:nvPr/>
        </p:nvGraphicFramePr>
        <p:xfrm>
          <a:off x="76200" y="2362200"/>
          <a:ext cx="8915400" cy="1386840"/>
        </p:xfrm>
        <a:graphic>
          <a:graphicData uri="http://schemas.openxmlformats.org/drawingml/2006/table">
            <a:tbl>
              <a:tblPr/>
              <a:tblGrid>
                <a:gridCol w="2228850"/>
                <a:gridCol w="2228850"/>
                <a:gridCol w="1985962"/>
                <a:gridCol w="247173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Distance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International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Newton 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Meter (m)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Joule (j)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British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Pound (lb)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Foot (ft)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Foot-pound (ft-lb)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10000" y="177225"/>
            <a:ext cx="1134221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Work</a:t>
            </a:r>
            <a:endParaRPr lang="en-US" sz="3200" dirty="0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>
            <a:off x="3581400" y="4038600"/>
            <a:ext cx="53340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4114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Lifting object vertically: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657600" y="4038600"/>
          <a:ext cx="4978400" cy="617538"/>
        </p:xfrm>
        <a:graphic>
          <a:graphicData uri="http://schemas.openxmlformats.org/presentationml/2006/ole">
            <p:oleObj spid="_x0000_s48130" name="Equation" r:id="rId3" imgW="1637589" imgH="203112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4834592"/>
            <a:ext cx="8915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/>
              <a:t>Example</a:t>
            </a:r>
            <a:r>
              <a:rPr lang="en-US" dirty="0" smtClean="0"/>
              <a:t>:</a:t>
            </a:r>
          </a:p>
          <a:p>
            <a:r>
              <a:rPr lang="en-US" dirty="0" smtClean="0"/>
              <a:t> What is the work done in lifting 120 pound object 4 feet off the ground?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35"/>
          <p:cNvSpPr>
            <a:spLocks noChangeArrowheads="1"/>
          </p:cNvSpPr>
          <p:nvPr/>
        </p:nvSpPr>
        <p:spPr bwMode="auto">
          <a:xfrm>
            <a:off x="3200400" y="1828800"/>
            <a:ext cx="27432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r>
              <a:rPr lang="en-US" sz="4000">
                <a:latin typeface="Times New Roman" pitchFamily="18" charset="0"/>
              </a:rPr>
              <a:t>What if the force is not constant?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29600" cy="4191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kern="1200" dirty="0" smtClean="0">
                <a:latin typeface="Arial" charset="0"/>
              </a:rPr>
              <a:t>If a </a:t>
            </a:r>
            <a:r>
              <a:rPr lang="en-US" sz="2400" kern="1200" dirty="0">
                <a:latin typeface="Arial" charset="0"/>
              </a:rPr>
              <a:t>force </a:t>
            </a:r>
            <a:r>
              <a:rPr lang="en-US" sz="2400" i="1" kern="1200" dirty="0" smtClean="0">
                <a:latin typeface="+mj-lt"/>
              </a:rPr>
              <a:t>F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) </a:t>
            </a:r>
            <a:r>
              <a:rPr lang="en-US" sz="2400" kern="1200" dirty="0" smtClean="0">
                <a:latin typeface="Arial" charset="0"/>
              </a:rPr>
              <a:t>varies </a:t>
            </a:r>
            <a:r>
              <a:rPr lang="en-US" sz="2400" kern="1200" dirty="0">
                <a:latin typeface="Arial" charset="0"/>
              </a:rPr>
              <a:t>along </a:t>
            </a:r>
            <a:r>
              <a:rPr lang="en-US" sz="2400" i="1" kern="1200" dirty="0">
                <a:latin typeface="Arial" charset="0"/>
              </a:rPr>
              <a:t>a</a:t>
            </a:r>
            <a:r>
              <a:rPr lang="en-US" sz="2400" kern="1200" dirty="0">
                <a:latin typeface="Arial" charset="0"/>
              </a:rPr>
              <a:t> to </a:t>
            </a:r>
            <a:r>
              <a:rPr lang="en-US" sz="2400" i="1" kern="1200" dirty="0" smtClean="0">
                <a:latin typeface="Arial" charset="0"/>
              </a:rPr>
              <a:t>b, </a:t>
            </a:r>
            <a:r>
              <a:rPr lang="en-US" sz="2400" kern="1200" dirty="0" smtClean="0">
                <a:latin typeface="Arial" charset="0"/>
              </a:rPr>
              <a:t>then the work done by the force as the object is moved from a to b is:</a:t>
            </a:r>
            <a:endParaRPr lang="en-US" sz="2400" kern="1200" dirty="0">
              <a:latin typeface="Arial" charset="0"/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3276600" y="1981200"/>
          <a:ext cx="2552700" cy="828675"/>
        </p:xfrm>
        <a:graphic>
          <a:graphicData uri="http://schemas.openxmlformats.org/presentationml/2006/ole">
            <p:oleObj spid="_x0000_s32775" name="Equation" r:id="rId3" imgW="1016000" imgH="330200" progId="Equation.DSMT4">
              <p:embed/>
            </p:oleObj>
          </a:graphicData>
        </a:graphic>
      </p:graphicFrame>
      <p:sp>
        <p:nvSpPr>
          <p:cNvPr id="9" name="Rectangle 1035"/>
          <p:cNvSpPr>
            <a:spLocks noChangeArrowheads="1"/>
          </p:cNvSpPr>
          <p:nvPr/>
        </p:nvSpPr>
        <p:spPr bwMode="auto">
          <a:xfrm>
            <a:off x="3657600" y="4100286"/>
            <a:ext cx="14478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29718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Hooke’s Law</a:t>
            </a:r>
            <a:r>
              <a:rPr lang="en-US" dirty="0" smtClean="0"/>
              <a:t>: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force required to maintain a spring stretched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units beyond its natural length is proportional to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          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i="1" dirty="0" smtClean="0">
                <a:latin typeface="+mj-lt"/>
              </a:rPr>
              <a:t>				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</a:rPr>
              <a:t>F = k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where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is called the spring constant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51054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hlinkClick r:id="rId4"/>
              </a:rPr>
              <a:t>http://www.intmath.com/applications-integration/7-work-variable-force.php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9" name="Rectangle 1047"/>
          <p:cNvSpPr>
            <a:spLocks noChangeArrowheads="1"/>
          </p:cNvSpPr>
          <p:nvPr/>
        </p:nvSpPr>
        <p:spPr bwMode="auto">
          <a:xfrm>
            <a:off x="4419600" y="5943600"/>
            <a:ext cx="38862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Rectangle 1035"/>
          <p:cNvSpPr>
            <a:spLocks noChangeArrowheads="1"/>
          </p:cNvSpPr>
          <p:nvPr/>
        </p:nvSpPr>
        <p:spPr bwMode="auto">
          <a:xfrm>
            <a:off x="3886200" y="3124200"/>
            <a:ext cx="14478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Text Box 1028"/>
          <p:cNvSpPr txBox="1">
            <a:spLocks noChangeArrowheads="1"/>
          </p:cNvSpPr>
          <p:nvPr/>
        </p:nvSpPr>
        <p:spPr bwMode="auto">
          <a:xfrm>
            <a:off x="441325" y="828675"/>
            <a:ext cx="63293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 spring has a natural length of </a:t>
            </a:r>
            <a:r>
              <a:rPr lang="en-US" sz="2800" dirty="0">
                <a:latin typeface="Times New Roman" pitchFamily="18" charset="0"/>
              </a:rPr>
              <a:t>1</a:t>
            </a:r>
            <a:r>
              <a:rPr lang="en-US" dirty="0"/>
              <a:t> </a:t>
            </a:r>
            <a:r>
              <a:rPr lang="en-US" sz="2800" dirty="0">
                <a:latin typeface="Times New Roman" pitchFamily="18" charset="0"/>
              </a:rPr>
              <a:t>m</a:t>
            </a:r>
            <a:r>
              <a:rPr lang="en-US" dirty="0"/>
              <a:t>.</a:t>
            </a:r>
          </a:p>
          <a:p>
            <a:r>
              <a:rPr lang="en-US" dirty="0"/>
              <a:t>A force of </a:t>
            </a:r>
            <a:r>
              <a:rPr lang="en-US" sz="2800" dirty="0">
                <a:latin typeface="Times New Roman" pitchFamily="18" charset="0"/>
              </a:rPr>
              <a:t>24</a:t>
            </a:r>
            <a:r>
              <a:rPr lang="en-US" dirty="0"/>
              <a:t> </a:t>
            </a:r>
            <a:r>
              <a:rPr lang="en-US" sz="2800" dirty="0">
                <a:latin typeface="Times New Roman" pitchFamily="18" charset="0"/>
              </a:rPr>
              <a:t>N</a:t>
            </a:r>
            <a:r>
              <a:rPr lang="en-US" dirty="0"/>
              <a:t> stretches the spring to </a:t>
            </a:r>
            <a:r>
              <a:rPr lang="en-US" sz="2800" dirty="0">
                <a:latin typeface="Times New Roman" pitchFamily="18" charset="0"/>
              </a:rPr>
              <a:t>1.8 m</a:t>
            </a:r>
            <a:r>
              <a:rPr lang="en-US" dirty="0"/>
              <a:t>.</a:t>
            </a:r>
          </a:p>
        </p:txBody>
      </p:sp>
      <p:grpSp>
        <p:nvGrpSpPr>
          <p:cNvPr id="14356" name="Group 1044"/>
          <p:cNvGrpSpPr>
            <a:grpSpLocks/>
          </p:cNvGrpSpPr>
          <p:nvPr/>
        </p:nvGrpSpPr>
        <p:grpSpPr bwMode="auto">
          <a:xfrm>
            <a:off x="517525" y="2047875"/>
            <a:ext cx="1441450" cy="519113"/>
            <a:chOff x="326" y="1290"/>
            <a:chExt cx="908" cy="327"/>
          </a:xfrm>
        </p:grpSpPr>
        <p:sp>
          <p:nvSpPr>
            <p:cNvPr id="14341" name="Text Box 1029"/>
            <p:cNvSpPr txBox="1">
              <a:spLocks noChangeArrowheads="1"/>
            </p:cNvSpPr>
            <p:nvPr/>
          </p:nvSpPr>
          <p:spPr bwMode="auto">
            <a:xfrm>
              <a:off x="326" y="1290"/>
              <a:ext cx="9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  Find </a:t>
              </a:r>
              <a:r>
                <a:rPr lang="en-US" sz="2800" i="1">
                  <a:latin typeface="Times New Roman" pitchFamily="18" charset="0"/>
                </a:rPr>
                <a:t>k</a:t>
              </a:r>
              <a:r>
                <a:rPr lang="en-US"/>
                <a:t>:</a:t>
              </a:r>
            </a:p>
          </p:txBody>
        </p:sp>
        <p:sp>
          <p:nvSpPr>
            <p:cNvPr id="14342" name="Freeform 1030"/>
            <p:cNvSpPr>
              <a:spLocks/>
            </p:cNvSpPr>
            <p:nvPr/>
          </p:nvSpPr>
          <p:spPr bwMode="auto">
            <a:xfrm>
              <a:off x="336" y="1344"/>
              <a:ext cx="192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92" y="240"/>
                </a:cxn>
                <a:cxn ang="0">
                  <a:pos x="192" y="0"/>
                </a:cxn>
              </a:cxnLst>
              <a:rect l="0" t="0" r="r" b="b"/>
              <a:pathLst>
                <a:path w="192" h="240">
                  <a:moveTo>
                    <a:pt x="0" y="240"/>
                  </a:moveTo>
                  <a:lnTo>
                    <a:pt x="192" y="240"/>
                  </a:lnTo>
                  <a:lnTo>
                    <a:pt x="19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4343" name="Object 1031"/>
          <p:cNvGraphicFramePr>
            <a:graphicFrameLocks noChangeAspect="1"/>
          </p:cNvGraphicFramePr>
          <p:nvPr/>
        </p:nvGraphicFramePr>
        <p:xfrm>
          <a:off x="2057400" y="2133600"/>
          <a:ext cx="1143000" cy="444500"/>
        </p:xfrm>
        <a:graphic>
          <a:graphicData uri="http://schemas.openxmlformats.org/presentationml/2006/ole">
            <p:oleObj spid="_x0000_s14355" name="Equation" r:id="rId3" imgW="457002" imgH="177723" progId="Equation.DSMT4">
              <p:embed/>
            </p:oleObj>
          </a:graphicData>
        </a:graphic>
      </p:graphicFrame>
      <p:graphicFrame>
        <p:nvGraphicFramePr>
          <p:cNvPr id="14344" name="Object 1032"/>
          <p:cNvGraphicFramePr>
            <a:graphicFrameLocks noChangeAspect="1"/>
          </p:cNvGraphicFramePr>
          <p:nvPr/>
        </p:nvGraphicFramePr>
        <p:xfrm>
          <a:off x="1981200" y="2508250"/>
          <a:ext cx="1682750" cy="635000"/>
        </p:xfrm>
        <a:graphic>
          <a:graphicData uri="http://schemas.openxmlformats.org/presentationml/2006/ole">
            <p:oleObj spid="_x0000_s14356" name="Equation" r:id="rId4" imgW="672808" imgH="253890" progId="Equation.DSMT4">
              <p:embed/>
            </p:oleObj>
          </a:graphicData>
        </a:graphic>
      </p:graphicFrame>
      <p:graphicFrame>
        <p:nvGraphicFramePr>
          <p:cNvPr id="14345" name="Object 1033"/>
          <p:cNvGraphicFramePr>
            <a:graphicFrameLocks noChangeAspect="1"/>
          </p:cNvGraphicFramePr>
          <p:nvPr/>
        </p:nvGraphicFramePr>
        <p:xfrm>
          <a:off x="1981200" y="3213100"/>
          <a:ext cx="1079500" cy="444500"/>
        </p:xfrm>
        <a:graphic>
          <a:graphicData uri="http://schemas.openxmlformats.org/presentationml/2006/ole">
            <p:oleObj spid="_x0000_s14357" name="Equation" r:id="rId5" imgW="431425" imgH="177646" progId="Equation.DSMT4">
              <p:embed/>
            </p:oleObj>
          </a:graphicData>
        </a:graphic>
      </p:graphicFrame>
      <p:graphicFrame>
        <p:nvGraphicFramePr>
          <p:cNvPr id="14346" name="Object 1034"/>
          <p:cNvGraphicFramePr>
            <a:graphicFrameLocks noChangeAspect="1"/>
          </p:cNvGraphicFramePr>
          <p:nvPr/>
        </p:nvGraphicFramePr>
        <p:xfrm>
          <a:off x="3959225" y="3200400"/>
          <a:ext cx="1365250" cy="444500"/>
        </p:xfrm>
        <a:graphic>
          <a:graphicData uri="http://schemas.openxmlformats.org/presentationml/2006/ole">
            <p:oleObj spid="_x0000_s14358" name="Equation" r:id="rId6" imgW="545626" imgH="177646" progId="Equation.DSMT4">
              <p:embed/>
            </p:oleObj>
          </a:graphicData>
        </a:graphic>
      </p:graphicFrame>
      <p:grpSp>
        <p:nvGrpSpPr>
          <p:cNvPr id="14357" name="Group 1045"/>
          <p:cNvGrpSpPr>
            <a:grpSpLocks/>
          </p:cNvGrpSpPr>
          <p:nvPr/>
        </p:nvGrpSpPr>
        <p:grpSpPr bwMode="auto">
          <a:xfrm>
            <a:off x="533400" y="4025900"/>
            <a:ext cx="8382000" cy="1231900"/>
            <a:chOff x="336" y="2536"/>
            <a:chExt cx="5280" cy="776"/>
          </a:xfrm>
        </p:grpSpPr>
        <p:sp>
          <p:nvSpPr>
            <p:cNvPr id="14348" name="Text Box 1036"/>
            <p:cNvSpPr txBox="1">
              <a:spLocks noChangeArrowheads="1"/>
            </p:cNvSpPr>
            <p:nvPr/>
          </p:nvSpPr>
          <p:spPr bwMode="auto">
            <a:xfrm>
              <a:off x="336" y="2536"/>
              <a:ext cx="50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4349" name="Freeform 1037"/>
            <p:cNvSpPr>
              <a:spLocks/>
            </p:cNvSpPr>
            <p:nvPr/>
          </p:nvSpPr>
          <p:spPr bwMode="auto">
            <a:xfrm>
              <a:off x="346" y="2559"/>
              <a:ext cx="192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92" y="240"/>
                </a:cxn>
                <a:cxn ang="0">
                  <a:pos x="192" y="0"/>
                </a:cxn>
              </a:cxnLst>
              <a:rect l="0" t="0" r="r" b="b"/>
              <a:pathLst>
                <a:path w="192" h="240">
                  <a:moveTo>
                    <a:pt x="0" y="240"/>
                  </a:moveTo>
                  <a:lnTo>
                    <a:pt x="192" y="240"/>
                  </a:lnTo>
                  <a:lnTo>
                    <a:pt x="19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Text Box 1038"/>
            <p:cNvSpPr txBox="1">
              <a:spLocks noChangeArrowheads="1"/>
            </p:cNvSpPr>
            <p:nvPr/>
          </p:nvSpPr>
          <p:spPr bwMode="auto">
            <a:xfrm>
              <a:off x="576" y="2564"/>
              <a:ext cx="504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How much work would be needed to stretch the spring 3m beyond its natural length?</a:t>
              </a:r>
            </a:p>
            <a:p>
              <a:endParaRPr lang="en-US"/>
            </a:p>
          </p:txBody>
        </p:sp>
      </p:grpSp>
      <p:graphicFrame>
        <p:nvGraphicFramePr>
          <p:cNvPr id="14351" name="Object 1039"/>
          <p:cNvGraphicFramePr>
            <a:graphicFrameLocks noChangeAspect="1"/>
          </p:cNvGraphicFramePr>
          <p:nvPr/>
        </p:nvGraphicFramePr>
        <p:xfrm>
          <a:off x="965200" y="4914900"/>
          <a:ext cx="2540000" cy="825500"/>
        </p:xfrm>
        <a:graphic>
          <a:graphicData uri="http://schemas.openxmlformats.org/presentationml/2006/ole">
            <p:oleObj spid="_x0000_s14359" name="Equation" r:id="rId7" imgW="1016000" imgH="330200" progId="Equation.DSMT4">
              <p:embed/>
            </p:oleObj>
          </a:graphicData>
        </a:graphic>
      </p:graphicFrame>
      <p:graphicFrame>
        <p:nvGraphicFramePr>
          <p:cNvPr id="14352" name="Object 1040"/>
          <p:cNvGraphicFramePr>
            <a:graphicFrameLocks noChangeAspect="1"/>
          </p:cNvGraphicFramePr>
          <p:nvPr/>
        </p:nvGraphicFramePr>
        <p:xfrm>
          <a:off x="990600" y="5803900"/>
          <a:ext cx="2254250" cy="825500"/>
        </p:xfrm>
        <a:graphic>
          <a:graphicData uri="http://schemas.openxmlformats.org/presentationml/2006/ole">
            <p:oleObj spid="_x0000_s14360" name="Equation" r:id="rId8" imgW="901309" imgH="330057" progId="Equation.DSMT4">
              <p:embed/>
            </p:oleObj>
          </a:graphicData>
        </a:graphic>
      </p:graphicFrame>
      <p:graphicFrame>
        <p:nvGraphicFramePr>
          <p:cNvPr id="14353" name="Object 1041"/>
          <p:cNvGraphicFramePr>
            <a:graphicFrameLocks noChangeAspect="1"/>
          </p:cNvGraphicFramePr>
          <p:nvPr/>
        </p:nvGraphicFramePr>
        <p:xfrm>
          <a:off x="4568825" y="4889500"/>
          <a:ext cx="1714500" cy="825500"/>
        </p:xfrm>
        <a:graphic>
          <a:graphicData uri="http://schemas.openxmlformats.org/presentationml/2006/ole">
            <p:oleObj spid="_x0000_s14361" name="Equation" r:id="rId9" imgW="685800" imgH="330200" progId="Equation.DSMT4">
              <p:embed/>
            </p:oleObj>
          </a:graphicData>
        </a:graphic>
      </p:graphicFrame>
      <p:graphicFrame>
        <p:nvGraphicFramePr>
          <p:cNvPr id="14354" name="Object 1042"/>
          <p:cNvGraphicFramePr>
            <a:graphicFrameLocks noChangeAspect="1"/>
          </p:cNvGraphicFramePr>
          <p:nvPr/>
        </p:nvGraphicFramePr>
        <p:xfrm>
          <a:off x="4518025" y="5994400"/>
          <a:ext cx="3714750" cy="444500"/>
        </p:xfrm>
        <a:graphic>
          <a:graphicData uri="http://schemas.openxmlformats.org/presentationml/2006/ole">
            <p:oleObj spid="_x0000_s14362" name="Equation" r:id="rId10" imgW="1485255" imgH="177723" progId="Equation.DSMT4">
              <p:embed/>
            </p:oleObj>
          </a:graphicData>
        </a:graphic>
      </p:graphicFrame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3352800" y="152400"/>
            <a:ext cx="1779654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9" grpId="0" animBg="1"/>
      <p:bldP spid="14347" grpId="0" animBg="1"/>
      <p:bldP spid="1434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1026"/>
          <p:cNvSpPr>
            <a:spLocks noChangeShapeType="1"/>
          </p:cNvSpPr>
          <p:nvPr/>
        </p:nvSpPr>
        <p:spPr bwMode="auto">
          <a:xfrm>
            <a:off x="1817688" y="1143000"/>
            <a:ext cx="0" cy="3733800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5" name="Freeform 1027"/>
          <p:cNvSpPr>
            <a:spLocks/>
          </p:cNvSpPr>
          <p:nvPr/>
        </p:nvSpPr>
        <p:spPr bwMode="auto">
          <a:xfrm>
            <a:off x="219075" y="1000125"/>
            <a:ext cx="1457325" cy="6350"/>
          </a:xfrm>
          <a:custGeom>
            <a:avLst/>
            <a:gdLst/>
            <a:ahLst/>
            <a:cxnLst>
              <a:cxn ang="0">
                <a:pos x="918" y="4"/>
              </a:cxn>
              <a:cxn ang="0">
                <a:pos x="0" y="0"/>
              </a:cxn>
            </a:cxnLst>
            <a:rect l="0" t="0" r="r" b="b"/>
            <a:pathLst>
              <a:path w="918" h="4">
                <a:moveTo>
                  <a:pt x="918" y="4"/>
                </a:moveTo>
                <a:lnTo>
                  <a:pt x="0" y="0"/>
                </a:lnTo>
              </a:path>
            </a:pathLst>
          </a:custGeom>
          <a:noFill/>
          <a:ln w="25400">
            <a:solidFill>
              <a:srgbClr val="9933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6" name="Rectangle 1028" descr="Horizontal brick"/>
          <p:cNvSpPr>
            <a:spLocks noChangeArrowheads="1"/>
          </p:cNvSpPr>
          <p:nvPr/>
        </p:nvSpPr>
        <p:spPr bwMode="auto">
          <a:xfrm>
            <a:off x="0" y="1447800"/>
            <a:ext cx="1447800" cy="4724400"/>
          </a:xfrm>
          <a:prstGeom prst="rect">
            <a:avLst/>
          </a:prstGeom>
          <a:pattFill prst="horzBrick">
            <a:fgClr>
              <a:schemeClr val="folHlink"/>
            </a:fgClr>
            <a:bgClr>
              <a:srgbClr val="FF6600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Oval 1029"/>
          <p:cNvSpPr>
            <a:spLocks noChangeArrowheads="1"/>
          </p:cNvSpPr>
          <p:nvPr/>
        </p:nvSpPr>
        <p:spPr bwMode="auto">
          <a:xfrm>
            <a:off x="1447800" y="990600"/>
            <a:ext cx="381000" cy="3810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Freeform 1030"/>
          <p:cNvSpPr>
            <a:spLocks/>
          </p:cNvSpPr>
          <p:nvPr/>
        </p:nvSpPr>
        <p:spPr bwMode="auto">
          <a:xfrm>
            <a:off x="1138238" y="1109663"/>
            <a:ext cx="566737" cy="333375"/>
          </a:xfrm>
          <a:custGeom>
            <a:avLst/>
            <a:gdLst/>
            <a:ahLst/>
            <a:cxnLst>
              <a:cxn ang="0">
                <a:pos x="183" y="210"/>
              </a:cxn>
              <a:cxn ang="0">
                <a:pos x="357" y="51"/>
              </a:cxn>
              <a:cxn ang="0">
                <a:pos x="309" y="0"/>
              </a:cxn>
              <a:cxn ang="0">
                <a:pos x="0" y="210"/>
              </a:cxn>
              <a:cxn ang="0">
                <a:pos x="183" y="210"/>
              </a:cxn>
            </a:cxnLst>
            <a:rect l="0" t="0" r="r" b="b"/>
            <a:pathLst>
              <a:path w="357" h="210">
                <a:moveTo>
                  <a:pt x="183" y="210"/>
                </a:moveTo>
                <a:lnTo>
                  <a:pt x="357" y="51"/>
                </a:lnTo>
                <a:lnTo>
                  <a:pt x="309" y="0"/>
                </a:lnTo>
                <a:lnTo>
                  <a:pt x="0" y="210"/>
                </a:lnTo>
                <a:lnTo>
                  <a:pt x="183" y="210"/>
                </a:lnTo>
                <a:close/>
              </a:path>
            </a:pathLst>
          </a:custGeom>
          <a:solidFill>
            <a:srgbClr val="C0C0C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Oval 1031"/>
          <p:cNvSpPr>
            <a:spLocks noChangeArrowheads="1"/>
          </p:cNvSpPr>
          <p:nvPr/>
        </p:nvSpPr>
        <p:spPr bwMode="auto">
          <a:xfrm>
            <a:off x="1635125" y="4876800"/>
            <a:ext cx="381000" cy="4572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1032"/>
          <p:cNvSpPr>
            <a:spLocks noChangeArrowheads="1"/>
          </p:cNvSpPr>
          <p:nvPr/>
        </p:nvSpPr>
        <p:spPr bwMode="auto">
          <a:xfrm>
            <a:off x="0" y="6172200"/>
            <a:ext cx="3124200" cy="685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Oval 1033"/>
          <p:cNvSpPr>
            <a:spLocks noChangeArrowheads="1"/>
          </p:cNvSpPr>
          <p:nvPr/>
        </p:nvSpPr>
        <p:spPr bwMode="auto">
          <a:xfrm>
            <a:off x="1662113" y="5429250"/>
            <a:ext cx="328612" cy="76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Freeform 1034"/>
          <p:cNvSpPr>
            <a:spLocks/>
          </p:cNvSpPr>
          <p:nvPr/>
        </p:nvSpPr>
        <p:spPr bwMode="auto">
          <a:xfrm>
            <a:off x="1633538" y="5100638"/>
            <a:ext cx="385762" cy="376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3" y="0"/>
              </a:cxn>
              <a:cxn ang="0">
                <a:pos x="224" y="234"/>
              </a:cxn>
              <a:cxn ang="0">
                <a:pos x="18" y="237"/>
              </a:cxn>
              <a:cxn ang="0">
                <a:pos x="0" y="0"/>
              </a:cxn>
            </a:cxnLst>
            <a:rect l="0" t="0" r="r" b="b"/>
            <a:pathLst>
              <a:path w="243" h="237">
                <a:moveTo>
                  <a:pt x="0" y="0"/>
                </a:moveTo>
                <a:lnTo>
                  <a:pt x="243" y="0"/>
                </a:lnTo>
                <a:lnTo>
                  <a:pt x="224" y="234"/>
                </a:lnTo>
                <a:lnTo>
                  <a:pt x="18" y="237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3" name="Oval 1035"/>
          <p:cNvSpPr>
            <a:spLocks noChangeArrowheads="1"/>
          </p:cNvSpPr>
          <p:nvPr/>
        </p:nvSpPr>
        <p:spPr bwMode="auto">
          <a:xfrm>
            <a:off x="1635125" y="5054600"/>
            <a:ext cx="384175" cy="76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Freeform 1036"/>
          <p:cNvSpPr>
            <a:spLocks/>
          </p:cNvSpPr>
          <p:nvPr/>
        </p:nvSpPr>
        <p:spPr bwMode="auto">
          <a:xfrm>
            <a:off x="1990725" y="5094288"/>
            <a:ext cx="28575" cy="376237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0" y="237"/>
              </a:cxn>
            </a:cxnLst>
            <a:rect l="0" t="0" r="r" b="b"/>
            <a:pathLst>
              <a:path w="18" h="237">
                <a:moveTo>
                  <a:pt x="18" y="0"/>
                </a:moveTo>
                <a:lnTo>
                  <a:pt x="0" y="23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Freeform 1037"/>
          <p:cNvSpPr>
            <a:spLocks/>
          </p:cNvSpPr>
          <p:nvPr/>
        </p:nvSpPr>
        <p:spPr bwMode="auto">
          <a:xfrm>
            <a:off x="1633538" y="5089525"/>
            <a:ext cx="28575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" y="240"/>
              </a:cxn>
            </a:cxnLst>
            <a:rect l="0" t="0" r="r" b="b"/>
            <a:pathLst>
              <a:path w="18" h="240">
                <a:moveTo>
                  <a:pt x="0" y="0"/>
                </a:moveTo>
                <a:lnTo>
                  <a:pt x="18" y="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6" name="Freeform 1038"/>
          <p:cNvSpPr>
            <a:spLocks/>
          </p:cNvSpPr>
          <p:nvPr/>
        </p:nvSpPr>
        <p:spPr bwMode="auto">
          <a:xfrm>
            <a:off x="1660525" y="5087938"/>
            <a:ext cx="330200" cy="49212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31" y="5"/>
              </a:cxn>
              <a:cxn ang="0">
                <a:pos x="84" y="1"/>
              </a:cxn>
              <a:cxn ang="0">
                <a:pos x="165" y="4"/>
              </a:cxn>
              <a:cxn ang="0">
                <a:pos x="208" y="13"/>
              </a:cxn>
              <a:cxn ang="0">
                <a:pos x="174" y="25"/>
              </a:cxn>
              <a:cxn ang="0">
                <a:pos x="144" y="28"/>
              </a:cxn>
              <a:cxn ang="0">
                <a:pos x="39" y="25"/>
              </a:cxn>
              <a:cxn ang="0">
                <a:pos x="0" y="14"/>
              </a:cxn>
            </a:cxnLst>
            <a:rect l="0" t="0" r="r" b="b"/>
            <a:pathLst>
              <a:path w="208" h="31">
                <a:moveTo>
                  <a:pt x="0" y="14"/>
                </a:moveTo>
                <a:cubicBezTo>
                  <a:pt x="9" y="11"/>
                  <a:pt x="16" y="8"/>
                  <a:pt x="31" y="5"/>
                </a:cubicBezTo>
                <a:cubicBezTo>
                  <a:pt x="54" y="2"/>
                  <a:pt x="66" y="2"/>
                  <a:pt x="84" y="1"/>
                </a:cubicBezTo>
                <a:cubicBezTo>
                  <a:pt x="124" y="0"/>
                  <a:pt x="127" y="1"/>
                  <a:pt x="165" y="4"/>
                </a:cubicBezTo>
                <a:cubicBezTo>
                  <a:pt x="187" y="7"/>
                  <a:pt x="203" y="11"/>
                  <a:pt x="208" y="13"/>
                </a:cubicBezTo>
                <a:cubicBezTo>
                  <a:pt x="200" y="19"/>
                  <a:pt x="189" y="22"/>
                  <a:pt x="174" y="25"/>
                </a:cubicBezTo>
                <a:cubicBezTo>
                  <a:pt x="162" y="26"/>
                  <a:pt x="129" y="28"/>
                  <a:pt x="144" y="28"/>
                </a:cubicBezTo>
                <a:cubicBezTo>
                  <a:pt x="102" y="30"/>
                  <a:pt x="87" y="31"/>
                  <a:pt x="39" y="25"/>
                </a:cubicBezTo>
                <a:cubicBezTo>
                  <a:pt x="65" y="29"/>
                  <a:pt x="5" y="16"/>
                  <a:pt x="0" y="14"/>
                </a:cubicBezTo>
                <a:close/>
              </a:path>
            </a:pathLst>
          </a:custGeom>
          <a:solidFill>
            <a:srgbClr val="3366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7" name="Freeform 1039"/>
          <p:cNvSpPr>
            <a:spLocks/>
          </p:cNvSpPr>
          <p:nvPr/>
        </p:nvSpPr>
        <p:spPr bwMode="auto">
          <a:xfrm>
            <a:off x="1657350" y="5108575"/>
            <a:ext cx="347663" cy="2540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45" y="12"/>
              </a:cxn>
              <a:cxn ang="0">
                <a:pos x="111" y="16"/>
              </a:cxn>
              <a:cxn ang="0">
                <a:pos x="159" y="13"/>
              </a:cxn>
              <a:cxn ang="0">
                <a:pos x="219" y="0"/>
              </a:cxn>
            </a:cxnLst>
            <a:rect l="0" t="0" r="r" b="b"/>
            <a:pathLst>
              <a:path w="219" h="16">
                <a:moveTo>
                  <a:pt x="0" y="1"/>
                </a:moveTo>
                <a:cubicBezTo>
                  <a:pt x="7" y="3"/>
                  <a:pt x="27" y="10"/>
                  <a:pt x="45" y="12"/>
                </a:cubicBezTo>
                <a:cubicBezTo>
                  <a:pt x="63" y="14"/>
                  <a:pt x="92" y="16"/>
                  <a:pt x="111" y="16"/>
                </a:cubicBezTo>
                <a:cubicBezTo>
                  <a:pt x="130" y="16"/>
                  <a:pt x="141" y="16"/>
                  <a:pt x="159" y="13"/>
                </a:cubicBezTo>
                <a:cubicBezTo>
                  <a:pt x="177" y="10"/>
                  <a:pt x="207" y="3"/>
                  <a:pt x="21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8" name="Freeform 1040"/>
          <p:cNvSpPr>
            <a:spLocks/>
          </p:cNvSpPr>
          <p:nvPr/>
        </p:nvSpPr>
        <p:spPr bwMode="auto">
          <a:xfrm>
            <a:off x="1784350" y="4846638"/>
            <a:ext cx="77788" cy="65087"/>
          </a:xfrm>
          <a:custGeom>
            <a:avLst/>
            <a:gdLst/>
            <a:ahLst/>
            <a:cxnLst>
              <a:cxn ang="0">
                <a:pos x="12" y="10"/>
              </a:cxn>
              <a:cxn ang="0">
                <a:pos x="0" y="12"/>
              </a:cxn>
              <a:cxn ang="0">
                <a:pos x="9" y="30"/>
              </a:cxn>
              <a:cxn ang="0">
                <a:pos x="36" y="36"/>
              </a:cxn>
              <a:cxn ang="0">
                <a:pos x="45" y="24"/>
              </a:cxn>
              <a:cxn ang="0">
                <a:pos x="40" y="6"/>
              </a:cxn>
              <a:cxn ang="0">
                <a:pos x="22" y="7"/>
              </a:cxn>
              <a:cxn ang="0">
                <a:pos x="12" y="10"/>
              </a:cxn>
            </a:cxnLst>
            <a:rect l="0" t="0" r="r" b="b"/>
            <a:pathLst>
              <a:path w="49" h="41">
                <a:moveTo>
                  <a:pt x="12" y="10"/>
                </a:moveTo>
                <a:cubicBezTo>
                  <a:pt x="9" y="0"/>
                  <a:pt x="2" y="3"/>
                  <a:pt x="0" y="12"/>
                </a:cubicBezTo>
                <a:cubicBezTo>
                  <a:pt x="1" y="22"/>
                  <a:pt x="1" y="25"/>
                  <a:pt x="9" y="30"/>
                </a:cubicBezTo>
                <a:cubicBezTo>
                  <a:pt x="17" y="41"/>
                  <a:pt x="19" y="37"/>
                  <a:pt x="36" y="36"/>
                </a:cubicBezTo>
                <a:cubicBezTo>
                  <a:pt x="41" y="32"/>
                  <a:pt x="42" y="29"/>
                  <a:pt x="45" y="24"/>
                </a:cubicBezTo>
                <a:cubicBezTo>
                  <a:pt x="46" y="16"/>
                  <a:pt x="49" y="8"/>
                  <a:pt x="40" y="6"/>
                </a:cubicBezTo>
                <a:cubicBezTo>
                  <a:pt x="35" y="3"/>
                  <a:pt x="22" y="7"/>
                  <a:pt x="22" y="7"/>
                </a:cubicBezTo>
                <a:cubicBezTo>
                  <a:pt x="17" y="10"/>
                  <a:pt x="12" y="4"/>
                  <a:pt x="12" y="10"/>
                </a:cubicBezTo>
                <a:close/>
              </a:path>
            </a:pathLst>
          </a:custGeom>
          <a:solidFill>
            <a:srgbClr val="99330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2" name="Text Box 1044"/>
          <p:cNvSpPr txBox="1">
            <a:spLocks noChangeArrowheads="1"/>
          </p:cNvSpPr>
          <p:nvPr/>
        </p:nvSpPr>
        <p:spPr bwMode="auto">
          <a:xfrm>
            <a:off x="3168650" y="1108075"/>
            <a:ext cx="56778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</a:rPr>
              <a:t>1) </a:t>
            </a:r>
            <a:r>
              <a:rPr lang="en-US" dirty="0" smtClean="0">
                <a:latin typeface="Times New Roman" pitchFamily="18" charset="0"/>
              </a:rPr>
              <a:t>A 5 </a:t>
            </a:r>
            <a:r>
              <a:rPr lang="en-US" dirty="0">
                <a:latin typeface="Times New Roman" pitchFamily="18" charset="0"/>
              </a:rPr>
              <a:t>lb bucket is raised 20 </a:t>
            </a:r>
            <a:r>
              <a:rPr lang="en-US" dirty="0" smtClean="0">
                <a:latin typeface="Times New Roman" pitchFamily="18" charset="0"/>
              </a:rPr>
              <a:t>feet. How much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3333" name="Text Box 1045"/>
          <p:cNvSpPr txBox="1">
            <a:spLocks noChangeArrowheads="1"/>
          </p:cNvSpPr>
          <p:nvPr/>
        </p:nvSpPr>
        <p:spPr bwMode="auto">
          <a:xfrm>
            <a:off x="3168650" y="1641475"/>
            <a:ext cx="54040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</a:rPr>
              <a:t>work is done if the </a:t>
            </a:r>
            <a:r>
              <a:rPr lang="en-US" dirty="0">
                <a:latin typeface="Times New Roman" pitchFamily="18" charset="0"/>
              </a:rPr>
              <a:t>rope weighs 0.08 </a:t>
            </a:r>
            <a:r>
              <a:rPr lang="en-US" dirty="0" smtClean="0">
                <a:latin typeface="Times New Roman" pitchFamily="18" charset="0"/>
              </a:rPr>
              <a:t>lb/ft?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3335" name="Rectangle 1047"/>
          <p:cNvSpPr>
            <a:spLocks noChangeArrowheads="1"/>
          </p:cNvSpPr>
          <p:nvPr/>
        </p:nvSpPr>
        <p:spPr bwMode="auto">
          <a:xfrm>
            <a:off x="3108325" y="1066800"/>
            <a:ext cx="5715000" cy="1066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Text Box 1048"/>
          <p:cNvSpPr txBox="1">
            <a:spLocks noChangeArrowheads="1"/>
          </p:cNvSpPr>
          <p:nvPr/>
        </p:nvSpPr>
        <p:spPr bwMode="auto">
          <a:xfrm>
            <a:off x="2990850" y="2286000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Work:</a:t>
            </a:r>
          </a:p>
        </p:txBody>
      </p:sp>
      <p:sp>
        <p:nvSpPr>
          <p:cNvPr id="13337" name="Text Box 1049"/>
          <p:cNvSpPr txBox="1">
            <a:spLocks noChangeArrowheads="1"/>
          </p:cNvSpPr>
          <p:nvPr/>
        </p:nvSpPr>
        <p:spPr bwMode="auto">
          <a:xfrm>
            <a:off x="3032125" y="2782888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Bucket:</a:t>
            </a:r>
          </a:p>
        </p:txBody>
      </p:sp>
      <p:graphicFrame>
        <p:nvGraphicFramePr>
          <p:cNvPr id="13338" name="Object 1050"/>
          <p:cNvGraphicFramePr>
            <a:graphicFrameLocks noChangeAspect="1"/>
          </p:cNvGraphicFramePr>
          <p:nvPr/>
        </p:nvGraphicFramePr>
        <p:xfrm>
          <a:off x="4267200" y="2819400"/>
          <a:ext cx="3200400" cy="403225"/>
        </p:xfrm>
        <a:graphic>
          <a:graphicData uri="http://schemas.openxmlformats.org/presentationml/2006/ole">
            <p:oleObj spid="_x0000_s13364" name="Equation" r:id="rId3" imgW="1409088" imgH="177723" progId="Equation.DSMT4">
              <p:embed/>
            </p:oleObj>
          </a:graphicData>
        </a:graphic>
      </p:graphicFrame>
      <p:grpSp>
        <p:nvGrpSpPr>
          <p:cNvPr id="13340" name="Group 1052"/>
          <p:cNvGrpSpPr>
            <a:grpSpLocks/>
          </p:cNvGrpSpPr>
          <p:nvPr/>
        </p:nvGrpSpPr>
        <p:grpSpPr bwMode="auto">
          <a:xfrm>
            <a:off x="2133600" y="4648200"/>
            <a:ext cx="623888" cy="447675"/>
            <a:chOff x="1344" y="2928"/>
            <a:chExt cx="393" cy="282"/>
          </a:xfrm>
        </p:grpSpPr>
        <p:sp>
          <p:nvSpPr>
            <p:cNvPr id="13341" name="Line 1053"/>
            <p:cNvSpPr>
              <a:spLocks noChangeShapeType="1"/>
            </p:cNvSpPr>
            <p:nvPr/>
          </p:nvSpPr>
          <p:spPr bwMode="auto">
            <a:xfrm>
              <a:off x="1344" y="307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42" name="Object 1054"/>
            <p:cNvGraphicFramePr>
              <a:graphicFrameLocks noChangeAspect="1"/>
            </p:cNvGraphicFramePr>
            <p:nvPr/>
          </p:nvGraphicFramePr>
          <p:xfrm>
            <a:off x="1536" y="2928"/>
            <a:ext cx="201" cy="282"/>
          </p:xfrm>
          <a:graphic>
            <a:graphicData uri="http://schemas.openxmlformats.org/presentationml/2006/ole">
              <p:oleObj spid="_x0000_s13365" name="Equation" r:id="rId4" imgW="126725" imgH="177415" progId="Equation.DSMT4">
                <p:embed/>
              </p:oleObj>
            </a:graphicData>
          </a:graphic>
        </p:graphicFrame>
      </p:grpSp>
      <p:grpSp>
        <p:nvGrpSpPr>
          <p:cNvPr id="13343" name="Group 1055"/>
          <p:cNvGrpSpPr>
            <a:grpSpLocks/>
          </p:cNvGrpSpPr>
          <p:nvPr/>
        </p:nvGrpSpPr>
        <p:grpSpPr bwMode="auto">
          <a:xfrm>
            <a:off x="2133600" y="1219200"/>
            <a:ext cx="739775" cy="447675"/>
            <a:chOff x="1344" y="768"/>
            <a:chExt cx="466" cy="282"/>
          </a:xfrm>
        </p:grpSpPr>
        <p:sp>
          <p:nvSpPr>
            <p:cNvPr id="13344" name="Line 1056"/>
            <p:cNvSpPr>
              <a:spLocks noChangeShapeType="1"/>
            </p:cNvSpPr>
            <p:nvPr/>
          </p:nvSpPr>
          <p:spPr bwMode="auto">
            <a:xfrm>
              <a:off x="1344" y="91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45" name="Object 1057"/>
            <p:cNvGraphicFramePr>
              <a:graphicFrameLocks noChangeAspect="1"/>
            </p:cNvGraphicFramePr>
            <p:nvPr/>
          </p:nvGraphicFramePr>
          <p:xfrm>
            <a:off x="1488" y="768"/>
            <a:ext cx="322" cy="282"/>
          </p:xfrm>
          <a:graphic>
            <a:graphicData uri="http://schemas.openxmlformats.org/presentationml/2006/ole">
              <p:oleObj spid="_x0000_s13366" name="Equation" r:id="rId5" imgW="202936" imgH="177569" progId="Equation.DSMT4">
                <p:embed/>
              </p:oleObj>
            </a:graphicData>
          </a:graphic>
        </p:graphicFrame>
      </p:grpSp>
      <p:sp>
        <p:nvSpPr>
          <p:cNvPr id="13350" name="Text Box 1062"/>
          <p:cNvSpPr txBox="1">
            <a:spLocks noChangeArrowheads="1"/>
          </p:cNvSpPr>
          <p:nvPr/>
        </p:nvSpPr>
        <p:spPr bwMode="auto">
          <a:xfrm>
            <a:off x="3048000" y="3352800"/>
            <a:ext cx="998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Rope:</a:t>
            </a:r>
          </a:p>
        </p:txBody>
      </p:sp>
      <p:graphicFrame>
        <p:nvGraphicFramePr>
          <p:cNvPr id="13351" name="Object 1063"/>
          <p:cNvGraphicFramePr>
            <a:graphicFrameLocks noChangeAspect="1"/>
          </p:cNvGraphicFramePr>
          <p:nvPr/>
        </p:nvGraphicFramePr>
        <p:xfrm>
          <a:off x="4040188" y="3352800"/>
          <a:ext cx="3198812" cy="576263"/>
        </p:xfrm>
        <a:graphic>
          <a:graphicData uri="http://schemas.openxmlformats.org/presentationml/2006/ole">
            <p:oleObj spid="_x0000_s13367" name="Equation" r:id="rId6" imgW="1409088" imgH="253890" progId="Equation.DSMT4">
              <p:embed/>
            </p:oleObj>
          </a:graphicData>
        </a:graphic>
      </p:graphicFrame>
      <p:graphicFrame>
        <p:nvGraphicFramePr>
          <p:cNvPr id="13352" name="Object 1064"/>
          <p:cNvGraphicFramePr>
            <a:graphicFrameLocks noChangeAspect="1"/>
          </p:cNvGraphicFramePr>
          <p:nvPr/>
        </p:nvGraphicFramePr>
        <p:xfrm>
          <a:off x="5491163" y="4800600"/>
          <a:ext cx="2738437" cy="460375"/>
        </p:xfrm>
        <a:graphic>
          <a:graphicData uri="http://schemas.openxmlformats.org/presentationml/2006/ole">
            <p:oleObj spid="_x0000_s13368" name="Equation" r:id="rId7" imgW="1206500" imgH="203200" progId="Equation.DSMT4">
              <p:embed/>
            </p:oleObj>
          </a:graphicData>
        </a:graphic>
      </p:graphicFrame>
      <p:graphicFrame>
        <p:nvGraphicFramePr>
          <p:cNvPr id="13353" name="Object 1065"/>
          <p:cNvGraphicFramePr>
            <a:graphicFrameLocks noChangeAspect="1"/>
          </p:cNvGraphicFramePr>
          <p:nvPr/>
        </p:nvGraphicFramePr>
        <p:xfrm>
          <a:off x="5486400" y="5257800"/>
          <a:ext cx="2308225" cy="460375"/>
        </p:xfrm>
        <a:graphic>
          <a:graphicData uri="http://schemas.openxmlformats.org/presentationml/2006/ole">
            <p:oleObj spid="_x0000_s13369" name="Equation" r:id="rId8" imgW="1016000" imgH="203200" progId="Equation.DSMT4">
              <p:embed/>
            </p:oleObj>
          </a:graphicData>
        </a:graphic>
      </p:graphicFrame>
      <p:grpSp>
        <p:nvGrpSpPr>
          <p:cNvPr id="13354" name="Group 1066"/>
          <p:cNvGrpSpPr>
            <a:grpSpLocks/>
          </p:cNvGrpSpPr>
          <p:nvPr/>
        </p:nvGrpSpPr>
        <p:grpSpPr bwMode="auto">
          <a:xfrm>
            <a:off x="4267200" y="4724400"/>
            <a:ext cx="4267200" cy="990600"/>
            <a:chOff x="2688" y="3408"/>
            <a:chExt cx="2688" cy="624"/>
          </a:xfrm>
        </p:grpSpPr>
        <p:sp>
          <p:nvSpPr>
            <p:cNvPr id="13355" name="Text Box 1067"/>
            <p:cNvSpPr txBox="1">
              <a:spLocks noChangeArrowheads="1"/>
            </p:cNvSpPr>
            <p:nvPr/>
          </p:nvSpPr>
          <p:spPr bwMode="auto">
            <a:xfrm>
              <a:off x="2736" y="3433"/>
              <a:ext cx="7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Check:</a:t>
              </a:r>
            </a:p>
          </p:txBody>
        </p:sp>
        <p:sp>
          <p:nvSpPr>
            <p:cNvPr id="13356" name="Rectangle 1068"/>
            <p:cNvSpPr>
              <a:spLocks noChangeArrowheads="1"/>
            </p:cNvSpPr>
            <p:nvPr/>
          </p:nvSpPr>
          <p:spPr bwMode="auto">
            <a:xfrm>
              <a:off x="2688" y="3408"/>
              <a:ext cx="2688" cy="624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57" name="Rectangle 1069"/>
          <p:cNvSpPr>
            <a:spLocks noChangeArrowheads="1"/>
          </p:cNvSpPr>
          <p:nvPr/>
        </p:nvSpPr>
        <p:spPr bwMode="auto">
          <a:xfrm>
            <a:off x="4114800" y="4572000"/>
            <a:ext cx="44958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59" name="Object 1071"/>
          <p:cNvGraphicFramePr>
            <a:graphicFrameLocks noChangeAspect="1"/>
          </p:cNvGraphicFramePr>
          <p:nvPr/>
        </p:nvGraphicFramePr>
        <p:xfrm>
          <a:off x="4114800" y="4038600"/>
          <a:ext cx="3228975" cy="747713"/>
        </p:xfrm>
        <a:graphic>
          <a:graphicData uri="http://schemas.openxmlformats.org/presentationml/2006/ole">
            <p:oleObj spid="_x0000_s13370" name="Equation" r:id="rId9" imgW="1422400" imgH="330200" progId="Equation.DSMT4">
              <p:embed/>
            </p:oleObj>
          </a:graphicData>
        </a:graphic>
      </p:graphicFrame>
      <p:graphicFrame>
        <p:nvGraphicFramePr>
          <p:cNvPr id="13360" name="Object 1072"/>
          <p:cNvGraphicFramePr>
            <a:graphicFrameLocks noChangeAspect="1"/>
          </p:cNvGraphicFramePr>
          <p:nvPr/>
        </p:nvGraphicFramePr>
        <p:xfrm>
          <a:off x="4114800" y="4800600"/>
          <a:ext cx="2652713" cy="747713"/>
        </p:xfrm>
        <a:graphic>
          <a:graphicData uri="http://schemas.openxmlformats.org/presentationml/2006/ole">
            <p:oleObj spid="_x0000_s13371" name="Equation" r:id="rId10" imgW="1168400" imgH="330200" progId="Equation.DSMT4">
              <p:embed/>
            </p:oleObj>
          </a:graphicData>
        </a:graphic>
      </p:graphicFrame>
      <p:graphicFrame>
        <p:nvGraphicFramePr>
          <p:cNvPr id="13361" name="Object 1073"/>
          <p:cNvGraphicFramePr>
            <a:graphicFrameLocks noChangeAspect="1"/>
          </p:cNvGraphicFramePr>
          <p:nvPr/>
        </p:nvGraphicFramePr>
        <p:xfrm>
          <a:off x="6769100" y="4953000"/>
          <a:ext cx="1384300" cy="401638"/>
        </p:xfrm>
        <a:graphic>
          <a:graphicData uri="http://schemas.openxmlformats.org/presentationml/2006/ole">
            <p:oleObj spid="_x0000_s13372" name="Equation" r:id="rId11" imgW="609336" imgH="177723" progId="Equation.DSMT4">
              <p:embed/>
            </p:oleObj>
          </a:graphicData>
        </a:graphic>
      </p:graphicFrame>
      <p:sp>
        <p:nvSpPr>
          <p:cNvPr id="13362" name="Text Box 1074"/>
          <p:cNvSpPr txBox="1">
            <a:spLocks noChangeArrowheads="1"/>
          </p:cNvSpPr>
          <p:nvPr/>
        </p:nvSpPr>
        <p:spPr bwMode="auto">
          <a:xfrm>
            <a:off x="3559175" y="5562600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Total:</a:t>
            </a:r>
          </a:p>
        </p:txBody>
      </p:sp>
      <p:graphicFrame>
        <p:nvGraphicFramePr>
          <p:cNvPr id="13363" name="Object 1075"/>
          <p:cNvGraphicFramePr>
            <a:graphicFrameLocks noChangeAspect="1"/>
          </p:cNvGraphicFramePr>
          <p:nvPr/>
        </p:nvGraphicFramePr>
        <p:xfrm>
          <a:off x="5037138" y="5618163"/>
          <a:ext cx="2770187" cy="401637"/>
        </p:xfrm>
        <a:graphic>
          <a:graphicData uri="http://schemas.openxmlformats.org/presentationml/2006/ole">
            <p:oleObj spid="_x0000_s13373" name="Equation" r:id="rId12" imgW="1218671" imgH="177723" progId="Equation.DSMT4">
              <p:embed/>
            </p:oleObj>
          </a:graphicData>
        </a:graphic>
      </p:graphicFrame>
      <p:sp>
        <p:nvSpPr>
          <p:cNvPr id="13364" name="AutoShape 1076"/>
          <p:cNvSpPr>
            <a:spLocks noChangeArrowheads="1"/>
          </p:cNvSpPr>
          <p:nvPr/>
        </p:nvSpPr>
        <p:spPr bwMode="auto">
          <a:xfrm>
            <a:off x="6487884" y="5621338"/>
            <a:ext cx="1371600" cy="420687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3501561" y="152400"/>
            <a:ext cx="1779654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7" grpId="0"/>
      <p:bldP spid="13350" grpId="0"/>
      <p:bldP spid="13357" grpId="0" animBg="1"/>
      <p:bldP spid="13362" grpId="0" autoUpdateAnimBg="0"/>
      <p:bldP spid="133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579916" y="428174"/>
            <a:ext cx="105228" cy="68579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320675" y="1143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01675" y="1143000"/>
            <a:ext cx="1981200" cy="1981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701675" y="914400"/>
            <a:ext cx="1981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701675" y="2895600"/>
            <a:ext cx="1981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>
            <a:off x="706438" y="3133725"/>
            <a:ext cx="1981200" cy="220663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30" y="36"/>
              </a:cxn>
              <a:cxn ang="0">
                <a:pos x="96" y="72"/>
              </a:cxn>
              <a:cxn ang="0">
                <a:pos x="171" y="96"/>
              </a:cxn>
              <a:cxn ang="0">
                <a:pos x="264" y="114"/>
              </a:cxn>
              <a:cxn ang="0">
                <a:pos x="354" y="123"/>
              </a:cxn>
              <a:cxn ang="0">
                <a:pos x="444" y="132"/>
              </a:cxn>
              <a:cxn ang="0">
                <a:pos x="573" y="138"/>
              </a:cxn>
              <a:cxn ang="0">
                <a:pos x="669" y="138"/>
              </a:cxn>
              <a:cxn ang="0">
                <a:pos x="765" y="138"/>
              </a:cxn>
              <a:cxn ang="0">
                <a:pos x="846" y="129"/>
              </a:cxn>
              <a:cxn ang="0">
                <a:pos x="921" y="120"/>
              </a:cxn>
              <a:cxn ang="0">
                <a:pos x="1008" y="108"/>
              </a:cxn>
              <a:cxn ang="0">
                <a:pos x="1131" y="78"/>
              </a:cxn>
              <a:cxn ang="0">
                <a:pos x="1209" y="36"/>
              </a:cxn>
              <a:cxn ang="0">
                <a:pos x="1248" y="0"/>
              </a:cxn>
            </a:cxnLst>
            <a:rect l="0" t="0" r="r" b="b"/>
            <a:pathLst>
              <a:path w="1248" h="139">
                <a:moveTo>
                  <a:pt x="0" y="9"/>
                </a:moveTo>
                <a:cubicBezTo>
                  <a:pt x="5" y="14"/>
                  <a:pt x="14" y="26"/>
                  <a:pt x="30" y="36"/>
                </a:cubicBezTo>
                <a:cubicBezTo>
                  <a:pt x="46" y="46"/>
                  <a:pt x="72" y="62"/>
                  <a:pt x="96" y="72"/>
                </a:cubicBezTo>
                <a:cubicBezTo>
                  <a:pt x="120" y="82"/>
                  <a:pt x="143" y="89"/>
                  <a:pt x="171" y="96"/>
                </a:cubicBezTo>
                <a:cubicBezTo>
                  <a:pt x="199" y="103"/>
                  <a:pt x="234" y="110"/>
                  <a:pt x="264" y="114"/>
                </a:cubicBezTo>
                <a:cubicBezTo>
                  <a:pt x="294" y="118"/>
                  <a:pt x="324" y="120"/>
                  <a:pt x="354" y="123"/>
                </a:cubicBezTo>
                <a:cubicBezTo>
                  <a:pt x="384" y="126"/>
                  <a:pt x="408" y="130"/>
                  <a:pt x="444" y="132"/>
                </a:cubicBezTo>
                <a:cubicBezTo>
                  <a:pt x="480" y="134"/>
                  <a:pt x="536" y="137"/>
                  <a:pt x="573" y="138"/>
                </a:cubicBezTo>
                <a:cubicBezTo>
                  <a:pt x="610" y="139"/>
                  <a:pt x="637" y="138"/>
                  <a:pt x="669" y="138"/>
                </a:cubicBezTo>
                <a:cubicBezTo>
                  <a:pt x="701" y="138"/>
                  <a:pt x="736" y="139"/>
                  <a:pt x="765" y="138"/>
                </a:cubicBezTo>
                <a:cubicBezTo>
                  <a:pt x="794" y="137"/>
                  <a:pt x="820" y="132"/>
                  <a:pt x="846" y="129"/>
                </a:cubicBezTo>
                <a:cubicBezTo>
                  <a:pt x="872" y="126"/>
                  <a:pt x="894" y="123"/>
                  <a:pt x="921" y="120"/>
                </a:cubicBezTo>
                <a:cubicBezTo>
                  <a:pt x="948" y="117"/>
                  <a:pt x="973" y="115"/>
                  <a:pt x="1008" y="108"/>
                </a:cubicBezTo>
                <a:cubicBezTo>
                  <a:pt x="1043" y="101"/>
                  <a:pt x="1098" y="90"/>
                  <a:pt x="1131" y="78"/>
                </a:cubicBezTo>
                <a:cubicBezTo>
                  <a:pt x="1164" y="66"/>
                  <a:pt x="1189" y="49"/>
                  <a:pt x="1209" y="36"/>
                </a:cubicBezTo>
                <a:cubicBezTo>
                  <a:pt x="1229" y="23"/>
                  <a:pt x="1240" y="7"/>
                  <a:pt x="1248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579916" y="428172"/>
            <a:ext cx="228600" cy="7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2953885" y="407988"/>
            <a:ext cx="63500" cy="460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2804886" y="428172"/>
            <a:ext cx="55563" cy="76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1600200" y="685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1920875" y="5334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905000" y="471488"/>
            <a:ext cx="549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5 ft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92075" y="19812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194151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10 ft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3368675" y="114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3368675" y="45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3597275" y="457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3368675" y="685800"/>
            <a:ext cx="5334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3368675" y="6096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4 ft</a:t>
            </a:r>
          </a:p>
        </p:txBody>
      </p:sp>
      <p:grpSp>
        <p:nvGrpSpPr>
          <p:cNvPr id="4171" name="Group 75"/>
          <p:cNvGrpSpPr>
            <a:grpSpLocks/>
          </p:cNvGrpSpPr>
          <p:nvPr/>
        </p:nvGrpSpPr>
        <p:grpSpPr bwMode="auto">
          <a:xfrm>
            <a:off x="701675" y="3962400"/>
            <a:ext cx="1985963" cy="2439988"/>
            <a:chOff x="442" y="2496"/>
            <a:chExt cx="1251" cy="1537"/>
          </a:xfrm>
        </p:grpSpPr>
        <p:sp>
          <p:nvSpPr>
            <p:cNvPr id="4122" name="Rectangle 26"/>
            <p:cNvSpPr>
              <a:spLocks noChangeArrowheads="1"/>
            </p:cNvSpPr>
            <p:nvPr/>
          </p:nvSpPr>
          <p:spPr bwMode="auto">
            <a:xfrm>
              <a:off x="442" y="2640"/>
              <a:ext cx="1248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442" y="2496"/>
              <a:ext cx="124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442" y="3744"/>
              <a:ext cx="124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auto">
            <a:xfrm>
              <a:off x="445" y="3894"/>
              <a:ext cx="1248" cy="13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0" y="36"/>
                </a:cxn>
                <a:cxn ang="0">
                  <a:pos x="96" y="72"/>
                </a:cxn>
                <a:cxn ang="0">
                  <a:pos x="171" y="96"/>
                </a:cxn>
                <a:cxn ang="0">
                  <a:pos x="264" y="114"/>
                </a:cxn>
                <a:cxn ang="0">
                  <a:pos x="354" y="123"/>
                </a:cxn>
                <a:cxn ang="0">
                  <a:pos x="444" y="132"/>
                </a:cxn>
                <a:cxn ang="0">
                  <a:pos x="573" y="138"/>
                </a:cxn>
                <a:cxn ang="0">
                  <a:pos x="669" y="138"/>
                </a:cxn>
                <a:cxn ang="0">
                  <a:pos x="765" y="138"/>
                </a:cxn>
                <a:cxn ang="0">
                  <a:pos x="846" y="129"/>
                </a:cxn>
                <a:cxn ang="0">
                  <a:pos x="921" y="120"/>
                </a:cxn>
                <a:cxn ang="0">
                  <a:pos x="1008" y="108"/>
                </a:cxn>
                <a:cxn ang="0">
                  <a:pos x="1131" y="78"/>
                </a:cxn>
                <a:cxn ang="0">
                  <a:pos x="1209" y="36"/>
                </a:cxn>
                <a:cxn ang="0">
                  <a:pos x="1248" y="0"/>
                </a:cxn>
              </a:cxnLst>
              <a:rect l="0" t="0" r="r" b="b"/>
              <a:pathLst>
                <a:path w="1248" h="139">
                  <a:moveTo>
                    <a:pt x="0" y="9"/>
                  </a:moveTo>
                  <a:cubicBezTo>
                    <a:pt x="5" y="14"/>
                    <a:pt x="14" y="26"/>
                    <a:pt x="30" y="36"/>
                  </a:cubicBezTo>
                  <a:cubicBezTo>
                    <a:pt x="46" y="46"/>
                    <a:pt x="72" y="62"/>
                    <a:pt x="96" y="72"/>
                  </a:cubicBezTo>
                  <a:cubicBezTo>
                    <a:pt x="120" y="82"/>
                    <a:pt x="143" y="89"/>
                    <a:pt x="171" y="96"/>
                  </a:cubicBezTo>
                  <a:cubicBezTo>
                    <a:pt x="199" y="103"/>
                    <a:pt x="234" y="110"/>
                    <a:pt x="264" y="114"/>
                  </a:cubicBezTo>
                  <a:cubicBezTo>
                    <a:pt x="294" y="118"/>
                    <a:pt x="324" y="120"/>
                    <a:pt x="354" y="123"/>
                  </a:cubicBezTo>
                  <a:cubicBezTo>
                    <a:pt x="384" y="126"/>
                    <a:pt x="408" y="130"/>
                    <a:pt x="444" y="132"/>
                  </a:cubicBezTo>
                  <a:cubicBezTo>
                    <a:pt x="480" y="134"/>
                    <a:pt x="536" y="137"/>
                    <a:pt x="573" y="138"/>
                  </a:cubicBezTo>
                  <a:cubicBezTo>
                    <a:pt x="610" y="139"/>
                    <a:pt x="637" y="138"/>
                    <a:pt x="669" y="138"/>
                  </a:cubicBezTo>
                  <a:cubicBezTo>
                    <a:pt x="701" y="138"/>
                    <a:pt x="736" y="139"/>
                    <a:pt x="765" y="138"/>
                  </a:cubicBezTo>
                  <a:cubicBezTo>
                    <a:pt x="794" y="137"/>
                    <a:pt x="820" y="132"/>
                    <a:pt x="846" y="129"/>
                  </a:cubicBezTo>
                  <a:cubicBezTo>
                    <a:pt x="872" y="126"/>
                    <a:pt x="894" y="123"/>
                    <a:pt x="921" y="120"/>
                  </a:cubicBezTo>
                  <a:cubicBezTo>
                    <a:pt x="948" y="117"/>
                    <a:pt x="973" y="115"/>
                    <a:pt x="1008" y="108"/>
                  </a:cubicBezTo>
                  <a:cubicBezTo>
                    <a:pt x="1043" y="101"/>
                    <a:pt x="1098" y="90"/>
                    <a:pt x="1131" y="78"/>
                  </a:cubicBezTo>
                  <a:cubicBezTo>
                    <a:pt x="1164" y="66"/>
                    <a:pt x="1189" y="49"/>
                    <a:pt x="1209" y="36"/>
                  </a:cubicBezTo>
                  <a:cubicBezTo>
                    <a:pt x="1229" y="23"/>
                    <a:pt x="1240" y="7"/>
                    <a:pt x="1248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72" name="Group 76"/>
          <p:cNvGrpSpPr>
            <a:grpSpLocks/>
          </p:cNvGrpSpPr>
          <p:nvPr/>
        </p:nvGrpSpPr>
        <p:grpSpPr bwMode="auto">
          <a:xfrm>
            <a:off x="0" y="3505200"/>
            <a:ext cx="3470275" cy="3287713"/>
            <a:chOff x="0" y="2208"/>
            <a:chExt cx="2186" cy="2071"/>
          </a:xfrm>
        </p:grpSpPr>
        <p:sp>
          <p:nvSpPr>
            <p:cNvPr id="4132" name="Line 36"/>
            <p:cNvSpPr>
              <a:spLocks noChangeShapeType="1"/>
            </p:cNvSpPr>
            <p:nvPr/>
          </p:nvSpPr>
          <p:spPr bwMode="auto">
            <a:xfrm>
              <a:off x="1066" y="417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Rectangle 37"/>
            <p:cNvSpPr>
              <a:spLocks noChangeArrowheads="1"/>
            </p:cNvSpPr>
            <p:nvPr/>
          </p:nvSpPr>
          <p:spPr bwMode="auto">
            <a:xfrm>
              <a:off x="1210" y="4080"/>
              <a:ext cx="28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Text Box 38"/>
            <p:cNvSpPr txBox="1">
              <a:spLocks noChangeArrowheads="1"/>
            </p:cNvSpPr>
            <p:nvPr/>
          </p:nvSpPr>
          <p:spPr bwMode="auto">
            <a:xfrm>
              <a:off x="1200" y="4048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/>
                <a:t>5 ft</a:t>
              </a:r>
            </a:p>
          </p:txBody>
        </p:sp>
        <p:sp>
          <p:nvSpPr>
            <p:cNvPr id="4136" name="Text Box 40"/>
            <p:cNvSpPr txBox="1">
              <a:spLocks noChangeArrowheads="1"/>
            </p:cNvSpPr>
            <p:nvPr/>
          </p:nvSpPr>
          <p:spPr bwMode="auto">
            <a:xfrm>
              <a:off x="0" y="3245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10 ft</a:t>
              </a:r>
            </a:p>
          </p:txBody>
        </p:sp>
        <p:sp>
          <p:nvSpPr>
            <p:cNvPr id="4142" name="Line 46"/>
            <p:cNvSpPr>
              <a:spLocks noChangeShapeType="1"/>
            </p:cNvSpPr>
            <p:nvPr/>
          </p:nvSpPr>
          <p:spPr bwMode="auto">
            <a:xfrm>
              <a:off x="1728" y="388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Text Box 47"/>
            <p:cNvSpPr txBox="1">
              <a:spLocks noChangeArrowheads="1"/>
            </p:cNvSpPr>
            <p:nvPr/>
          </p:nvSpPr>
          <p:spPr bwMode="auto">
            <a:xfrm>
              <a:off x="1910" y="3767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10</a:t>
              </a:r>
            </a:p>
          </p:txBody>
        </p:sp>
        <p:sp>
          <p:nvSpPr>
            <p:cNvPr id="4144" name="Line 48"/>
            <p:cNvSpPr>
              <a:spLocks noChangeShapeType="1"/>
            </p:cNvSpPr>
            <p:nvPr/>
          </p:nvSpPr>
          <p:spPr bwMode="auto">
            <a:xfrm>
              <a:off x="1728" y="26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Text Box 49"/>
            <p:cNvSpPr txBox="1">
              <a:spLocks noChangeArrowheads="1"/>
            </p:cNvSpPr>
            <p:nvPr/>
          </p:nvSpPr>
          <p:spPr bwMode="auto">
            <a:xfrm>
              <a:off x="1872" y="2544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 0</a:t>
              </a:r>
            </a:p>
          </p:txBody>
        </p:sp>
        <p:sp>
          <p:nvSpPr>
            <p:cNvPr id="4146" name="Line 50"/>
            <p:cNvSpPr>
              <a:spLocks noChangeShapeType="1"/>
            </p:cNvSpPr>
            <p:nvPr/>
          </p:nvSpPr>
          <p:spPr bwMode="auto">
            <a:xfrm>
              <a:off x="1728" y="220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Line 51"/>
            <p:cNvSpPr>
              <a:spLocks noChangeShapeType="1"/>
            </p:cNvSpPr>
            <p:nvPr/>
          </p:nvSpPr>
          <p:spPr bwMode="auto">
            <a:xfrm>
              <a:off x="1872" y="220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Rectangle 52"/>
            <p:cNvSpPr>
              <a:spLocks noChangeArrowheads="1"/>
            </p:cNvSpPr>
            <p:nvPr/>
          </p:nvSpPr>
          <p:spPr bwMode="auto">
            <a:xfrm>
              <a:off x="1728" y="2352"/>
              <a:ext cx="336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9" name="Text Box 53"/>
            <p:cNvSpPr txBox="1">
              <a:spLocks noChangeArrowheads="1"/>
            </p:cNvSpPr>
            <p:nvPr/>
          </p:nvSpPr>
          <p:spPr bwMode="auto">
            <a:xfrm>
              <a:off x="1728" y="2304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/>
                <a:t>4 ft</a:t>
              </a:r>
            </a:p>
          </p:txBody>
        </p:sp>
      </p:grpSp>
      <p:grpSp>
        <p:nvGrpSpPr>
          <p:cNvPr id="4156" name="Group 60"/>
          <p:cNvGrpSpPr>
            <a:grpSpLocks/>
          </p:cNvGrpSpPr>
          <p:nvPr/>
        </p:nvGrpSpPr>
        <p:grpSpPr bwMode="auto">
          <a:xfrm>
            <a:off x="693738" y="5029200"/>
            <a:ext cx="1981200" cy="533400"/>
            <a:chOff x="432" y="3168"/>
            <a:chExt cx="1248" cy="336"/>
          </a:xfrm>
        </p:grpSpPr>
        <p:sp>
          <p:nvSpPr>
            <p:cNvPr id="4150" name="Oval 54"/>
            <p:cNvSpPr>
              <a:spLocks noChangeArrowheads="1"/>
            </p:cNvSpPr>
            <p:nvPr/>
          </p:nvSpPr>
          <p:spPr bwMode="auto">
            <a:xfrm>
              <a:off x="432" y="3216"/>
              <a:ext cx="1248" cy="288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2" name="Rectangle 56"/>
            <p:cNvSpPr>
              <a:spLocks noChangeArrowheads="1"/>
            </p:cNvSpPr>
            <p:nvPr/>
          </p:nvSpPr>
          <p:spPr bwMode="auto">
            <a:xfrm>
              <a:off x="432" y="3312"/>
              <a:ext cx="1248" cy="48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auto">
            <a:xfrm>
              <a:off x="432" y="3168"/>
              <a:ext cx="1248" cy="288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3" name="Line 57"/>
            <p:cNvSpPr>
              <a:spLocks noChangeShapeType="1"/>
            </p:cNvSpPr>
            <p:nvPr/>
          </p:nvSpPr>
          <p:spPr bwMode="auto">
            <a:xfrm>
              <a:off x="1680" y="331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auto">
            <a:xfrm>
              <a:off x="432" y="331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74" name="Group 78"/>
          <p:cNvGrpSpPr>
            <a:grpSpLocks/>
          </p:cNvGrpSpPr>
          <p:nvPr/>
        </p:nvGrpSpPr>
        <p:grpSpPr bwMode="auto">
          <a:xfrm>
            <a:off x="2724150" y="5029200"/>
            <a:ext cx="403225" cy="827088"/>
            <a:chOff x="1716" y="3168"/>
            <a:chExt cx="254" cy="521"/>
          </a:xfrm>
        </p:grpSpPr>
        <p:sp>
          <p:nvSpPr>
            <p:cNvPr id="4157" name="Line 61"/>
            <p:cNvSpPr>
              <a:spLocks noChangeShapeType="1"/>
            </p:cNvSpPr>
            <p:nvPr/>
          </p:nvSpPr>
          <p:spPr bwMode="auto">
            <a:xfrm>
              <a:off x="1728" y="33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8" name="Line 62"/>
            <p:cNvSpPr>
              <a:spLocks noChangeShapeType="1"/>
            </p:cNvSpPr>
            <p:nvPr/>
          </p:nvSpPr>
          <p:spPr bwMode="auto">
            <a:xfrm>
              <a:off x="1728" y="331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9" name="Line 63"/>
            <p:cNvSpPr>
              <a:spLocks noChangeShapeType="1"/>
            </p:cNvSpPr>
            <p:nvPr/>
          </p:nvSpPr>
          <p:spPr bwMode="auto">
            <a:xfrm flipV="1">
              <a:off x="1824" y="33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5" name="Line 69"/>
            <p:cNvSpPr>
              <a:spLocks noChangeShapeType="1"/>
            </p:cNvSpPr>
            <p:nvPr/>
          </p:nvSpPr>
          <p:spPr bwMode="auto">
            <a:xfrm>
              <a:off x="1824" y="31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6" name="Text Box 70"/>
            <p:cNvSpPr txBox="1">
              <a:spLocks noChangeArrowheads="1"/>
            </p:cNvSpPr>
            <p:nvPr/>
          </p:nvSpPr>
          <p:spPr bwMode="auto">
            <a:xfrm>
              <a:off x="1716" y="3456"/>
              <a:ext cx="25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1" dirty="0" err="1" smtClean="0">
                  <a:latin typeface="Times New Roman" pitchFamily="18" charset="0"/>
                </a:rPr>
                <a:t>dy</a:t>
              </a:r>
              <a:endParaRPr lang="en-US" sz="1800" i="1" dirty="0">
                <a:latin typeface="Times New Roman" pitchFamily="18" charset="0"/>
              </a:endParaRPr>
            </a:p>
          </p:txBody>
        </p:sp>
      </p:grp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4327525" y="268288"/>
            <a:ext cx="4816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</a:rPr>
              <a:t>2) </a:t>
            </a:r>
            <a:r>
              <a:rPr lang="en-US" dirty="0" smtClean="0">
                <a:latin typeface="Times New Roman" pitchFamily="18" charset="0"/>
              </a:rPr>
              <a:t>I </a:t>
            </a:r>
            <a:r>
              <a:rPr lang="en-US" dirty="0">
                <a:latin typeface="Times New Roman" pitchFamily="18" charset="0"/>
              </a:rPr>
              <a:t>want to pump the water out of this tank.  How much work is done</a:t>
            </a:r>
            <a:r>
              <a:rPr lang="en-US" dirty="0" smtClean="0">
                <a:latin typeface="Times New Roman" pitchFamily="18" charset="0"/>
              </a:rPr>
              <a:t>?</a:t>
            </a:r>
          </a:p>
          <a:p>
            <a:r>
              <a:rPr lang="en-US" dirty="0" smtClean="0">
                <a:latin typeface="Times New Roman" pitchFamily="18" charset="0"/>
              </a:rPr>
              <a:t>(Water weighs 62.5 lb per cubic foot)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168" name="Rectangle 72"/>
          <p:cNvSpPr>
            <a:spLocks noChangeArrowheads="1"/>
          </p:cNvSpPr>
          <p:nvPr/>
        </p:nvSpPr>
        <p:spPr bwMode="auto">
          <a:xfrm>
            <a:off x="4343400" y="228600"/>
            <a:ext cx="4648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3810000" y="1676400"/>
            <a:ext cx="5105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force is the weight of the water.  The water at the bottom of the tank must be moved further than the water at the top.</a:t>
            </a:r>
          </a:p>
        </p:txBody>
      </p:sp>
      <p:sp>
        <p:nvSpPr>
          <p:cNvPr id="4173" name="Text Box 77"/>
          <p:cNvSpPr txBox="1">
            <a:spLocks noChangeArrowheads="1"/>
          </p:cNvSpPr>
          <p:nvPr/>
        </p:nvSpPr>
        <p:spPr bwMode="auto">
          <a:xfrm>
            <a:off x="3794125" y="3276600"/>
            <a:ext cx="5349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Consider the work to move one “slab” of water:</a:t>
            </a:r>
          </a:p>
        </p:txBody>
      </p:sp>
      <p:graphicFrame>
        <p:nvGraphicFramePr>
          <p:cNvPr id="4175" name="Object 79"/>
          <p:cNvGraphicFramePr>
            <a:graphicFrameLocks noChangeAspect="1"/>
          </p:cNvGraphicFramePr>
          <p:nvPr/>
        </p:nvGraphicFramePr>
        <p:xfrm>
          <a:off x="3886200" y="4191000"/>
          <a:ext cx="4724400" cy="473075"/>
        </p:xfrm>
        <a:graphic>
          <a:graphicData uri="http://schemas.openxmlformats.org/presentationml/2006/ole">
            <p:oleObj spid="_x0000_s4179" name="Equation" r:id="rId3" imgW="2032000" imgH="203200" progId="Equation.DSMT4">
              <p:embed/>
            </p:oleObj>
          </a:graphicData>
        </a:graphic>
      </p:graphicFrame>
      <p:graphicFrame>
        <p:nvGraphicFramePr>
          <p:cNvPr id="4176" name="Object 80"/>
          <p:cNvGraphicFramePr>
            <a:graphicFrameLocks noChangeAspect="1"/>
          </p:cNvGraphicFramePr>
          <p:nvPr/>
        </p:nvGraphicFramePr>
        <p:xfrm>
          <a:off x="5895975" y="4619625"/>
          <a:ext cx="2301875" cy="531813"/>
        </p:xfrm>
        <a:graphic>
          <a:graphicData uri="http://schemas.openxmlformats.org/presentationml/2006/ole">
            <p:oleObj spid="_x0000_s4180" name="Equation" r:id="rId4" imgW="990600" imgH="228600" progId="Equation.DSMT4">
              <p:embed/>
            </p:oleObj>
          </a:graphicData>
        </a:graphic>
      </p:graphicFrame>
      <p:graphicFrame>
        <p:nvGraphicFramePr>
          <p:cNvPr id="4177" name="Object 81"/>
          <p:cNvGraphicFramePr>
            <a:graphicFrameLocks noChangeAspect="1"/>
          </p:cNvGraphicFramePr>
          <p:nvPr/>
        </p:nvGraphicFramePr>
        <p:xfrm>
          <a:off x="5932488" y="5229225"/>
          <a:ext cx="2008187" cy="473075"/>
        </p:xfrm>
        <a:graphic>
          <a:graphicData uri="http://schemas.openxmlformats.org/presentationml/2006/ole">
            <p:oleObj spid="_x0000_s4181" name="Equation" r:id="rId5" imgW="863225" imgH="203112" progId="Equation.DSMT4">
              <p:embed/>
            </p:oleObj>
          </a:graphicData>
        </a:graphic>
      </p:graphicFrame>
      <p:graphicFrame>
        <p:nvGraphicFramePr>
          <p:cNvPr id="4178" name="Object 82"/>
          <p:cNvGraphicFramePr>
            <a:graphicFrameLocks noChangeAspect="1"/>
          </p:cNvGraphicFramePr>
          <p:nvPr/>
        </p:nvGraphicFramePr>
        <p:xfrm>
          <a:off x="3933825" y="5838825"/>
          <a:ext cx="2362200" cy="473075"/>
        </p:xfrm>
        <a:graphic>
          <a:graphicData uri="http://schemas.openxmlformats.org/presentationml/2006/ole">
            <p:oleObj spid="_x0000_s4182" name="Equation" r:id="rId6" imgW="1016000" imgH="203200" progId="Equation.DSMT4">
              <p:embed/>
            </p:oleObj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0" grpId="0" autoUpdateAnimBg="0"/>
      <p:bldP spid="417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0" y="194151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10 ft</a:t>
            </a:r>
          </a:p>
        </p:txBody>
      </p:sp>
      <p:grpSp>
        <p:nvGrpSpPr>
          <p:cNvPr id="6167" name="Group 23"/>
          <p:cNvGrpSpPr>
            <a:grpSpLocks/>
          </p:cNvGrpSpPr>
          <p:nvPr/>
        </p:nvGrpSpPr>
        <p:grpSpPr bwMode="auto">
          <a:xfrm>
            <a:off x="701675" y="3962400"/>
            <a:ext cx="1985963" cy="2439988"/>
            <a:chOff x="442" y="2496"/>
            <a:chExt cx="1251" cy="1537"/>
          </a:xfrm>
        </p:grpSpPr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442" y="2640"/>
              <a:ext cx="1248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Oval 25"/>
            <p:cNvSpPr>
              <a:spLocks noChangeArrowheads="1"/>
            </p:cNvSpPr>
            <p:nvPr/>
          </p:nvSpPr>
          <p:spPr bwMode="auto">
            <a:xfrm>
              <a:off x="442" y="2496"/>
              <a:ext cx="124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Oval 26"/>
            <p:cNvSpPr>
              <a:spLocks noChangeArrowheads="1"/>
            </p:cNvSpPr>
            <p:nvPr/>
          </p:nvSpPr>
          <p:spPr bwMode="auto">
            <a:xfrm>
              <a:off x="442" y="3744"/>
              <a:ext cx="124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auto">
            <a:xfrm>
              <a:off x="445" y="3894"/>
              <a:ext cx="1248" cy="13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0" y="36"/>
                </a:cxn>
                <a:cxn ang="0">
                  <a:pos x="96" y="72"/>
                </a:cxn>
                <a:cxn ang="0">
                  <a:pos x="171" y="96"/>
                </a:cxn>
                <a:cxn ang="0">
                  <a:pos x="264" y="114"/>
                </a:cxn>
                <a:cxn ang="0">
                  <a:pos x="354" y="123"/>
                </a:cxn>
                <a:cxn ang="0">
                  <a:pos x="444" y="132"/>
                </a:cxn>
                <a:cxn ang="0">
                  <a:pos x="573" y="138"/>
                </a:cxn>
                <a:cxn ang="0">
                  <a:pos x="669" y="138"/>
                </a:cxn>
                <a:cxn ang="0">
                  <a:pos x="765" y="138"/>
                </a:cxn>
                <a:cxn ang="0">
                  <a:pos x="846" y="129"/>
                </a:cxn>
                <a:cxn ang="0">
                  <a:pos x="921" y="120"/>
                </a:cxn>
                <a:cxn ang="0">
                  <a:pos x="1008" y="108"/>
                </a:cxn>
                <a:cxn ang="0">
                  <a:pos x="1131" y="78"/>
                </a:cxn>
                <a:cxn ang="0">
                  <a:pos x="1209" y="36"/>
                </a:cxn>
                <a:cxn ang="0">
                  <a:pos x="1248" y="0"/>
                </a:cxn>
              </a:cxnLst>
              <a:rect l="0" t="0" r="r" b="b"/>
              <a:pathLst>
                <a:path w="1248" h="139">
                  <a:moveTo>
                    <a:pt x="0" y="9"/>
                  </a:moveTo>
                  <a:cubicBezTo>
                    <a:pt x="5" y="14"/>
                    <a:pt x="14" y="26"/>
                    <a:pt x="30" y="36"/>
                  </a:cubicBezTo>
                  <a:cubicBezTo>
                    <a:pt x="46" y="46"/>
                    <a:pt x="72" y="62"/>
                    <a:pt x="96" y="72"/>
                  </a:cubicBezTo>
                  <a:cubicBezTo>
                    <a:pt x="120" y="82"/>
                    <a:pt x="143" y="89"/>
                    <a:pt x="171" y="96"/>
                  </a:cubicBezTo>
                  <a:cubicBezTo>
                    <a:pt x="199" y="103"/>
                    <a:pt x="234" y="110"/>
                    <a:pt x="264" y="114"/>
                  </a:cubicBezTo>
                  <a:cubicBezTo>
                    <a:pt x="294" y="118"/>
                    <a:pt x="324" y="120"/>
                    <a:pt x="354" y="123"/>
                  </a:cubicBezTo>
                  <a:cubicBezTo>
                    <a:pt x="384" y="126"/>
                    <a:pt x="408" y="130"/>
                    <a:pt x="444" y="132"/>
                  </a:cubicBezTo>
                  <a:cubicBezTo>
                    <a:pt x="480" y="134"/>
                    <a:pt x="536" y="137"/>
                    <a:pt x="573" y="138"/>
                  </a:cubicBezTo>
                  <a:cubicBezTo>
                    <a:pt x="610" y="139"/>
                    <a:pt x="637" y="138"/>
                    <a:pt x="669" y="138"/>
                  </a:cubicBezTo>
                  <a:cubicBezTo>
                    <a:pt x="701" y="138"/>
                    <a:pt x="736" y="139"/>
                    <a:pt x="765" y="138"/>
                  </a:cubicBezTo>
                  <a:cubicBezTo>
                    <a:pt x="794" y="137"/>
                    <a:pt x="820" y="132"/>
                    <a:pt x="846" y="129"/>
                  </a:cubicBezTo>
                  <a:cubicBezTo>
                    <a:pt x="872" y="126"/>
                    <a:pt x="894" y="123"/>
                    <a:pt x="921" y="120"/>
                  </a:cubicBezTo>
                  <a:cubicBezTo>
                    <a:pt x="948" y="117"/>
                    <a:pt x="973" y="115"/>
                    <a:pt x="1008" y="108"/>
                  </a:cubicBezTo>
                  <a:cubicBezTo>
                    <a:pt x="1043" y="101"/>
                    <a:pt x="1098" y="90"/>
                    <a:pt x="1131" y="78"/>
                  </a:cubicBezTo>
                  <a:cubicBezTo>
                    <a:pt x="1164" y="66"/>
                    <a:pt x="1189" y="49"/>
                    <a:pt x="1209" y="36"/>
                  </a:cubicBezTo>
                  <a:cubicBezTo>
                    <a:pt x="1229" y="23"/>
                    <a:pt x="1240" y="7"/>
                    <a:pt x="1248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72" name="Group 28"/>
          <p:cNvGrpSpPr>
            <a:grpSpLocks/>
          </p:cNvGrpSpPr>
          <p:nvPr/>
        </p:nvGrpSpPr>
        <p:grpSpPr bwMode="auto">
          <a:xfrm>
            <a:off x="0" y="3505200"/>
            <a:ext cx="3470275" cy="3287713"/>
            <a:chOff x="0" y="2208"/>
            <a:chExt cx="2186" cy="2071"/>
          </a:xfrm>
        </p:grpSpPr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>
              <a:off x="1066" y="417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Rectangle 30"/>
            <p:cNvSpPr>
              <a:spLocks noChangeArrowheads="1"/>
            </p:cNvSpPr>
            <p:nvPr/>
          </p:nvSpPr>
          <p:spPr bwMode="auto">
            <a:xfrm>
              <a:off x="1210" y="4080"/>
              <a:ext cx="28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1200" y="4048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/>
                <a:t>5 ft</a:t>
              </a:r>
            </a:p>
          </p:txBody>
        </p:sp>
        <p:sp>
          <p:nvSpPr>
            <p:cNvPr id="6176" name="Text Box 32"/>
            <p:cNvSpPr txBox="1">
              <a:spLocks noChangeArrowheads="1"/>
            </p:cNvSpPr>
            <p:nvPr/>
          </p:nvSpPr>
          <p:spPr bwMode="auto">
            <a:xfrm>
              <a:off x="0" y="3245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10 ft</a:t>
              </a:r>
            </a:p>
          </p:txBody>
        </p:sp>
        <p:sp>
          <p:nvSpPr>
            <p:cNvPr id="6177" name="Line 33"/>
            <p:cNvSpPr>
              <a:spLocks noChangeShapeType="1"/>
            </p:cNvSpPr>
            <p:nvPr/>
          </p:nvSpPr>
          <p:spPr bwMode="auto">
            <a:xfrm>
              <a:off x="1728" y="388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Text Box 34"/>
            <p:cNvSpPr txBox="1">
              <a:spLocks noChangeArrowheads="1"/>
            </p:cNvSpPr>
            <p:nvPr/>
          </p:nvSpPr>
          <p:spPr bwMode="auto">
            <a:xfrm>
              <a:off x="1910" y="3767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10</a:t>
              </a:r>
            </a:p>
          </p:txBody>
        </p:sp>
        <p:sp>
          <p:nvSpPr>
            <p:cNvPr id="6179" name="Line 35"/>
            <p:cNvSpPr>
              <a:spLocks noChangeShapeType="1"/>
            </p:cNvSpPr>
            <p:nvPr/>
          </p:nvSpPr>
          <p:spPr bwMode="auto">
            <a:xfrm>
              <a:off x="1728" y="26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Text Box 36"/>
            <p:cNvSpPr txBox="1">
              <a:spLocks noChangeArrowheads="1"/>
            </p:cNvSpPr>
            <p:nvPr/>
          </p:nvSpPr>
          <p:spPr bwMode="auto">
            <a:xfrm>
              <a:off x="1872" y="2544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 0</a:t>
              </a:r>
            </a:p>
          </p:txBody>
        </p:sp>
        <p:sp>
          <p:nvSpPr>
            <p:cNvPr id="6181" name="Line 37"/>
            <p:cNvSpPr>
              <a:spLocks noChangeShapeType="1"/>
            </p:cNvSpPr>
            <p:nvPr/>
          </p:nvSpPr>
          <p:spPr bwMode="auto">
            <a:xfrm>
              <a:off x="1728" y="220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Line 38"/>
            <p:cNvSpPr>
              <a:spLocks noChangeShapeType="1"/>
            </p:cNvSpPr>
            <p:nvPr/>
          </p:nvSpPr>
          <p:spPr bwMode="auto">
            <a:xfrm>
              <a:off x="1872" y="220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Rectangle 39"/>
            <p:cNvSpPr>
              <a:spLocks noChangeArrowheads="1"/>
            </p:cNvSpPr>
            <p:nvPr/>
          </p:nvSpPr>
          <p:spPr bwMode="auto">
            <a:xfrm>
              <a:off x="1728" y="2352"/>
              <a:ext cx="336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4" name="Text Box 40"/>
            <p:cNvSpPr txBox="1">
              <a:spLocks noChangeArrowheads="1"/>
            </p:cNvSpPr>
            <p:nvPr/>
          </p:nvSpPr>
          <p:spPr bwMode="auto">
            <a:xfrm>
              <a:off x="1728" y="2304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/>
                <a:t>4 ft</a:t>
              </a:r>
            </a:p>
          </p:txBody>
        </p:sp>
      </p:grpSp>
      <p:grpSp>
        <p:nvGrpSpPr>
          <p:cNvPr id="6185" name="Group 41"/>
          <p:cNvGrpSpPr>
            <a:grpSpLocks/>
          </p:cNvGrpSpPr>
          <p:nvPr/>
        </p:nvGrpSpPr>
        <p:grpSpPr bwMode="auto">
          <a:xfrm>
            <a:off x="693738" y="5029200"/>
            <a:ext cx="1981200" cy="533400"/>
            <a:chOff x="432" y="3168"/>
            <a:chExt cx="1248" cy="336"/>
          </a:xfrm>
        </p:grpSpPr>
        <p:sp>
          <p:nvSpPr>
            <p:cNvPr id="6186" name="Oval 42"/>
            <p:cNvSpPr>
              <a:spLocks noChangeArrowheads="1"/>
            </p:cNvSpPr>
            <p:nvPr/>
          </p:nvSpPr>
          <p:spPr bwMode="auto">
            <a:xfrm>
              <a:off x="432" y="3216"/>
              <a:ext cx="1248" cy="288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7" name="Rectangle 43"/>
            <p:cNvSpPr>
              <a:spLocks noChangeArrowheads="1"/>
            </p:cNvSpPr>
            <p:nvPr/>
          </p:nvSpPr>
          <p:spPr bwMode="auto">
            <a:xfrm>
              <a:off x="432" y="3312"/>
              <a:ext cx="1248" cy="48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8" name="Oval 44"/>
            <p:cNvSpPr>
              <a:spLocks noChangeArrowheads="1"/>
            </p:cNvSpPr>
            <p:nvPr/>
          </p:nvSpPr>
          <p:spPr bwMode="auto">
            <a:xfrm>
              <a:off x="432" y="3168"/>
              <a:ext cx="1248" cy="288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9" name="Line 45"/>
            <p:cNvSpPr>
              <a:spLocks noChangeShapeType="1"/>
            </p:cNvSpPr>
            <p:nvPr/>
          </p:nvSpPr>
          <p:spPr bwMode="auto">
            <a:xfrm>
              <a:off x="1680" y="331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Line 46"/>
            <p:cNvSpPr>
              <a:spLocks noChangeShapeType="1"/>
            </p:cNvSpPr>
            <p:nvPr/>
          </p:nvSpPr>
          <p:spPr bwMode="auto">
            <a:xfrm>
              <a:off x="432" y="331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91" name="Group 47"/>
          <p:cNvGrpSpPr>
            <a:grpSpLocks/>
          </p:cNvGrpSpPr>
          <p:nvPr/>
        </p:nvGrpSpPr>
        <p:grpSpPr bwMode="auto">
          <a:xfrm>
            <a:off x="2724150" y="5029200"/>
            <a:ext cx="400050" cy="823913"/>
            <a:chOff x="1716" y="3168"/>
            <a:chExt cx="252" cy="519"/>
          </a:xfrm>
        </p:grpSpPr>
        <p:sp>
          <p:nvSpPr>
            <p:cNvPr id="6192" name="Line 48"/>
            <p:cNvSpPr>
              <a:spLocks noChangeShapeType="1"/>
            </p:cNvSpPr>
            <p:nvPr/>
          </p:nvSpPr>
          <p:spPr bwMode="auto">
            <a:xfrm>
              <a:off x="1728" y="33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Line 49"/>
            <p:cNvSpPr>
              <a:spLocks noChangeShapeType="1"/>
            </p:cNvSpPr>
            <p:nvPr/>
          </p:nvSpPr>
          <p:spPr bwMode="auto">
            <a:xfrm>
              <a:off x="1728" y="331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Line 50"/>
            <p:cNvSpPr>
              <a:spLocks noChangeShapeType="1"/>
            </p:cNvSpPr>
            <p:nvPr/>
          </p:nvSpPr>
          <p:spPr bwMode="auto">
            <a:xfrm flipV="1">
              <a:off x="1824" y="33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Line 51"/>
            <p:cNvSpPr>
              <a:spLocks noChangeShapeType="1"/>
            </p:cNvSpPr>
            <p:nvPr/>
          </p:nvSpPr>
          <p:spPr bwMode="auto">
            <a:xfrm>
              <a:off x="1824" y="31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Text Box 52"/>
            <p:cNvSpPr txBox="1">
              <a:spLocks noChangeArrowheads="1"/>
            </p:cNvSpPr>
            <p:nvPr/>
          </p:nvSpPr>
          <p:spPr bwMode="auto">
            <a:xfrm>
              <a:off x="1716" y="3456"/>
              <a:ext cx="2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Times New Roman" pitchFamily="18" charset="0"/>
                </a:rPr>
                <a:t>dx</a:t>
              </a:r>
            </a:p>
          </p:txBody>
        </p:sp>
      </p:grpSp>
      <p:graphicFrame>
        <p:nvGraphicFramePr>
          <p:cNvPr id="6209" name="Object 65"/>
          <p:cNvGraphicFramePr>
            <a:graphicFrameLocks noChangeAspect="1"/>
          </p:cNvGraphicFramePr>
          <p:nvPr/>
        </p:nvGraphicFramePr>
        <p:xfrm>
          <a:off x="4075113" y="2870200"/>
          <a:ext cx="3863975" cy="762000"/>
        </p:xfrm>
        <a:graphic>
          <a:graphicData uri="http://schemas.openxmlformats.org/presentationml/2006/ole">
            <p:oleObj spid="_x0000_s6219" name="Equation" r:id="rId3" imgW="1663560" imgH="330120" progId="Equation.DSMT4">
              <p:embed/>
            </p:oleObj>
          </a:graphicData>
        </a:graphic>
      </p:graphicFrame>
      <p:graphicFrame>
        <p:nvGraphicFramePr>
          <p:cNvPr id="6210" name="Object 66"/>
          <p:cNvGraphicFramePr>
            <a:graphicFrameLocks noChangeAspect="1"/>
          </p:cNvGraphicFramePr>
          <p:nvPr/>
        </p:nvGraphicFramePr>
        <p:xfrm>
          <a:off x="4056063" y="3702050"/>
          <a:ext cx="3898900" cy="1123950"/>
        </p:xfrm>
        <a:graphic>
          <a:graphicData uri="http://schemas.openxmlformats.org/presentationml/2006/ole">
            <p:oleObj spid="_x0000_s6220" name="Equation" r:id="rId4" imgW="1676400" imgH="482600" progId="Equation.DSMT4">
              <p:embed/>
            </p:oleObj>
          </a:graphicData>
        </a:graphic>
      </p:graphicFrame>
      <p:graphicFrame>
        <p:nvGraphicFramePr>
          <p:cNvPr id="6211" name="Object 67"/>
          <p:cNvGraphicFramePr>
            <a:graphicFrameLocks noChangeAspect="1"/>
          </p:cNvGraphicFramePr>
          <p:nvPr/>
        </p:nvGraphicFramePr>
        <p:xfrm>
          <a:off x="4114800" y="5010150"/>
          <a:ext cx="3219450" cy="590550"/>
        </p:xfrm>
        <a:graphic>
          <a:graphicData uri="http://schemas.openxmlformats.org/presentationml/2006/ole">
            <p:oleObj spid="_x0000_s6221" name="Equation" r:id="rId5" imgW="1384300" imgH="254000" progId="Equation.DSMT4">
              <p:embed/>
            </p:oleObj>
          </a:graphicData>
        </a:graphic>
      </p:graphicFrame>
      <p:graphicFrame>
        <p:nvGraphicFramePr>
          <p:cNvPr id="6212" name="Object 68"/>
          <p:cNvGraphicFramePr>
            <a:graphicFrameLocks noChangeAspect="1"/>
          </p:cNvGraphicFramePr>
          <p:nvPr/>
        </p:nvGraphicFramePr>
        <p:xfrm>
          <a:off x="4410075" y="5868988"/>
          <a:ext cx="2628900" cy="473075"/>
        </p:xfrm>
        <a:graphic>
          <a:graphicData uri="http://schemas.openxmlformats.org/presentationml/2006/ole">
            <p:oleObj spid="_x0000_s6222" name="Equation" r:id="rId6" imgW="1129810" imgH="203112" progId="Equation.DSMT4">
              <p:embed/>
            </p:oleObj>
          </a:graphicData>
        </a:graphic>
      </p:graphicFrame>
      <p:sp>
        <p:nvSpPr>
          <p:cNvPr id="6213" name="AutoShape 69"/>
          <p:cNvSpPr>
            <a:spLocks noChangeArrowheads="1"/>
          </p:cNvSpPr>
          <p:nvPr/>
        </p:nvSpPr>
        <p:spPr bwMode="auto">
          <a:xfrm>
            <a:off x="4267200" y="5715000"/>
            <a:ext cx="2971800" cy="762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17" name="Group 73"/>
          <p:cNvGrpSpPr>
            <a:grpSpLocks/>
          </p:cNvGrpSpPr>
          <p:nvPr/>
        </p:nvGrpSpPr>
        <p:grpSpPr bwMode="auto">
          <a:xfrm>
            <a:off x="90488" y="3505200"/>
            <a:ext cx="3581400" cy="3171825"/>
            <a:chOff x="57" y="2208"/>
            <a:chExt cx="2256" cy="1998"/>
          </a:xfrm>
        </p:grpSpPr>
        <p:sp>
          <p:nvSpPr>
            <p:cNvPr id="6214" name="Rectangle 70"/>
            <p:cNvSpPr>
              <a:spLocks noChangeArrowheads="1"/>
            </p:cNvSpPr>
            <p:nvPr/>
          </p:nvSpPr>
          <p:spPr bwMode="auto">
            <a:xfrm>
              <a:off x="57" y="2208"/>
              <a:ext cx="2256" cy="199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216" name="Text Box 72"/>
            <p:cNvSpPr txBox="1">
              <a:spLocks noChangeArrowheads="1"/>
            </p:cNvSpPr>
            <p:nvPr/>
          </p:nvSpPr>
          <p:spPr bwMode="auto">
            <a:xfrm>
              <a:off x="192" y="2640"/>
              <a:ext cx="2074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A 1 horsepower pump, rated at 550 ft-lb/sec, could empty the tank in just under 14 minutes!</a:t>
              </a:r>
            </a:p>
          </p:txBody>
        </p:sp>
      </p:grpSp>
      <p:graphicFrame>
        <p:nvGraphicFramePr>
          <p:cNvPr id="6218" name="Object 74"/>
          <p:cNvGraphicFramePr>
            <a:graphicFrameLocks noChangeAspect="1"/>
          </p:cNvGraphicFramePr>
          <p:nvPr/>
        </p:nvGraphicFramePr>
        <p:xfrm>
          <a:off x="4019550" y="1325563"/>
          <a:ext cx="3868738" cy="592137"/>
        </p:xfrm>
        <a:graphic>
          <a:graphicData uri="http://schemas.openxmlformats.org/presentationml/2006/ole">
            <p:oleObj spid="_x0000_s6223" name="Equation" r:id="rId7" imgW="1663700" imgH="254000" progId="Equation.DSMT4">
              <p:embed/>
            </p:oleObj>
          </a:graphicData>
        </a:graphic>
      </p:graphicFrame>
      <p:sp>
        <p:nvSpPr>
          <p:cNvPr id="6219" name="AutoShape 75"/>
          <p:cNvSpPr>
            <a:spLocks/>
          </p:cNvSpPr>
          <p:nvPr/>
        </p:nvSpPr>
        <p:spPr bwMode="auto">
          <a:xfrm rot="-5400000">
            <a:off x="5524500" y="1638300"/>
            <a:ext cx="304800" cy="838200"/>
          </a:xfrm>
          <a:prstGeom prst="leftBrace">
            <a:avLst>
              <a:gd name="adj1" fmla="val 22917"/>
              <a:gd name="adj2" fmla="val 50000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20" name="AutoShape 76"/>
          <p:cNvSpPr>
            <a:spLocks/>
          </p:cNvSpPr>
          <p:nvPr/>
        </p:nvSpPr>
        <p:spPr bwMode="auto">
          <a:xfrm rot="-5400000">
            <a:off x="6858000" y="1219200"/>
            <a:ext cx="304800" cy="1676400"/>
          </a:xfrm>
          <a:prstGeom prst="leftBrace">
            <a:avLst>
              <a:gd name="adj1" fmla="val 45833"/>
              <a:gd name="adj2" fmla="val 50000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21" name="Text Box 77"/>
          <p:cNvSpPr txBox="1">
            <a:spLocks noChangeArrowheads="1"/>
          </p:cNvSpPr>
          <p:nvPr/>
        </p:nvSpPr>
        <p:spPr bwMode="auto">
          <a:xfrm>
            <a:off x="6629400" y="2209800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force</a:t>
            </a:r>
          </a:p>
        </p:txBody>
      </p:sp>
      <p:sp>
        <p:nvSpPr>
          <p:cNvPr id="6222" name="Text Box 78"/>
          <p:cNvSpPr txBox="1">
            <a:spLocks noChangeArrowheads="1"/>
          </p:cNvSpPr>
          <p:nvPr/>
        </p:nvSpPr>
        <p:spPr bwMode="auto">
          <a:xfrm>
            <a:off x="5029200" y="2209800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distance</a:t>
            </a:r>
          </a:p>
        </p:txBody>
      </p:sp>
      <p:sp>
        <p:nvSpPr>
          <p:cNvPr id="81" name="Rectangle 9"/>
          <p:cNvSpPr>
            <a:spLocks noChangeArrowheads="1"/>
          </p:cNvSpPr>
          <p:nvPr/>
        </p:nvSpPr>
        <p:spPr bwMode="auto">
          <a:xfrm>
            <a:off x="2579916" y="428174"/>
            <a:ext cx="105228" cy="68579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18"/>
          <p:cNvSpPr>
            <a:spLocks noChangeShapeType="1"/>
          </p:cNvSpPr>
          <p:nvPr/>
        </p:nvSpPr>
        <p:spPr bwMode="auto">
          <a:xfrm>
            <a:off x="320675" y="1143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Rectangle 2"/>
          <p:cNvSpPr>
            <a:spLocks noChangeArrowheads="1"/>
          </p:cNvSpPr>
          <p:nvPr/>
        </p:nvSpPr>
        <p:spPr bwMode="auto">
          <a:xfrm>
            <a:off x="701675" y="1143000"/>
            <a:ext cx="1981200" cy="1981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Oval 3"/>
          <p:cNvSpPr>
            <a:spLocks noChangeArrowheads="1"/>
          </p:cNvSpPr>
          <p:nvPr/>
        </p:nvSpPr>
        <p:spPr bwMode="auto">
          <a:xfrm>
            <a:off x="701675" y="914400"/>
            <a:ext cx="1981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5"/>
          <p:cNvSpPr>
            <a:spLocks noChangeArrowheads="1"/>
          </p:cNvSpPr>
          <p:nvPr/>
        </p:nvSpPr>
        <p:spPr bwMode="auto">
          <a:xfrm>
            <a:off x="701675" y="2895600"/>
            <a:ext cx="1981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Freeform 6"/>
          <p:cNvSpPr>
            <a:spLocks/>
          </p:cNvSpPr>
          <p:nvPr/>
        </p:nvSpPr>
        <p:spPr bwMode="auto">
          <a:xfrm>
            <a:off x="706438" y="3133725"/>
            <a:ext cx="1981200" cy="220663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30" y="36"/>
              </a:cxn>
              <a:cxn ang="0">
                <a:pos x="96" y="72"/>
              </a:cxn>
              <a:cxn ang="0">
                <a:pos x="171" y="96"/>
              </a:cxn>
              <a:cxn ang="0">
                <a:pos x="264" y="114"/>
              </a:cxn>
              <a:cxn ang="0">
                <a:pos x="354" y="123"/>
              </a:cxn>
              <a:cxn ang="0">
                <a:pos x="444" y="132"/>
              </a:cxn>
              <a:cxn ang="0">
                <a:pos x="573" y="138"/>
              </a:cxn>
              <a:cxn ang="0">
                <a:pos x="669" y="138"/>
              </a:cxn>
              <a:cxn ang="0">
                <a:pos x="765" y="138"/>
              </a:cxn>
              <a:cxn ang="0">
                <a:pos x="846" y="129"/>
              </a:cxn>
              <a:cxn ang="0">
                <a:pos x="921" y="120"/>
              </a:cxn>
              <a:cxn ang="0">
                <a:pos x="1008" y="108"/>
              </a:cxn>
              <a:cxn ang="0">
                <a:pos x="1131" y="78"/>
              </a:cxn>
              <a:cxn ang="0">
                <a:pos x="1209" y="36"/>
              </a:cxn>
              <a:cxn ang="0">
                <a:pos x="1248" y="0"/>
              </a:cxn>
            </a:cxnLst>
            <a:rect l="0" t="0" r="r" b="b"/>
            <a:pathLst>
              <a:path w="1248" h="139">
                <a:moveTo>
                  <a:pt x="0" y="9"/>
                </a:moveTo>
                <a:cubicBezTo>
                  <a:pt x="5" y="14"/>
                  <a:pt x="14" y="26"/>
                  <a:pt x="30" y="36"/>
                </a:cubicBezTo>
                <a:cubicBezTo>
                  <a:pt x="46" y="46"/>
                  <a:pt x="72" y="62"/>
                  <a:pt x="96" y="72"/>
                </a:cubicBezTo>
                <a:cubicBezTo>
                  <a:pt x="120" y="82"/>
                  <a:pt x="143" y="89"/>
                  <a:pt x="171" y="96"/>
                </a:cubicBezTo>
                <a:cubicBezTo>
                  <a:pt x="199" y="103"/>
                  <a:pt x="234" y="110"/>
                  <a:pt x="264" y="114"/>
                </a:cubicBezTo>
                <a:cubicBezTo>
                  <a:pt x="294" y="118"/>
                  <a:pt x="324" y="120"/>
                  <a:pt x="354" y="123"/>
                </a:cubicBezTo>
                <a:cubicBezTo>
                  <a:pt x="384" y="126"/>
                  <a:pt x="408" y="130"/>
                  <a:pt x="444" y="132"/>
                </a:cubicBezTo>
                <a:cubicBezTo>
                  <a:pt x="480" y="134"/>
                  <a:pt x="536" y="137"/>
                  <a:pt x="573" y="138"/>
                </a:cubicBezTo>
                <a:cubicBezTo>
                  <a:pt x="610" y="139"/>
                  <a:pt x="637" y="138"/>
                  <a:pt x="669" y="138"/>
                </a:cubicBezTo>
                <a:cubicBezTo>
                  <a:pt x="701" y="138"/>
                  <a:pt x="736" y="139"/>
                  <a:pt x="765" y="138"/>
                </a:cubicBezTo>
                <a:cubicBezTo>
                  <a:pt x="794" y="137"/>
                  <a:pt x="820" y="132"/>
                  <a:pt x="846" y="129"/>
                </a:cubicBezTo>
                <a:cubicBezTo>
                  <a:pt x="872" y="126"/>
                  <a:pt x="894" y="123"/>
                  <a:pt x="921" y="120"/>
                </a:cubicBezTo>
                <a:cubicBezTo>
                  <a:pt x="948" y="117"/>
                  <a:pt x="973" y="115"/>
                  <a:pt x="1008" y="108"/>
                </a:cubicBezTo>
                <a:cubicBezTo>
                  <a:pt x="1043" y="101"/>
                  <a:pt x="1098" y="90"/>
                  <a:pt x="1131" y="78"/>
                </a:cubicBezTo>
                <a:cubicBezTo>
                  <a:pt x="1164" y="66"/>
                  <a:pt x="1189" y="49"/>
                  <a:pt x="1209" y="36"/>
                </a:cubicBezTo>
                <a:cubicBezTo>
                  <a:pt x="1229" y="23"/>
                  <a:pt x="1240" y="7"/>
                  <a:pt x="1248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" name="Rectangle 10"/>
          <p:cNvSpPr>
            <a:spLocks noChangeArrowheads="1"/>
          </p:cNvSpPr>
          <p:nvPr/>
        </p:nvSpPr>
        <p:spPr bwMode="auto">
          <a:xfrm>
            <a:off x="2579916" y="428172"/>
            <a:ext cx="228600" cy="7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11"/>
          <p:cNvSpPr>
            <a:spLocks noChangeArrowheads="1"/>
          </p:cNvSpPr>
          <p:nvPr/>
        </p:nvSpPr>
        <p:spPr bwMode="auto">
          <a:xfrm>
            <a:off x="2953885" y="407988"/>
            <a:ext cx="63500" cy="460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2804886" y="428172"/>
            <a:ext cx="55563" cy="76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14"/>
          <p:cNvSpPr>
            <a:spLocks noChangeShapeType="1"/>
          </p:cNvSpPr>
          <p:nvPr/>
        </p:nvSpPr>
        <p:spPr bwMode="auto">
          <a:xfrm>
            <a:off x="1600200" y="685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Rectangle 16"/>
          <p:cNvSpPr>
            <a:spLocks noChangeArrowheads="1"/>
          </p:cNvSpPr>
          <p:nvPr/>
        </p:nvSpPr>
        <p:spPr bwMode="auto">
          <a:xfrm>
            <a:off x="1920875" y="5334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Text Box 15"/>
          <p:cNvSpPr txBox="1">
            <a:spLocks noChangeArrowheads="1"/>
          </p:cNvSpPr>
          <p:nvPr/>
        </p:nvSpPr>
        <p:spPr bwMode="auto">
          <a:xfrm>
            <a:off x="1905000" y="471488"/>
            <a:ext cx="549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5 ft</a:t>
            </a:r>
          </a:p>
        </p:txBody>
      </p:sp>
      <p:sp>
        <p:nvSpPr>
          <p:cNvPr id="93" name="Rectangle 19"/>
          <p:cNvSpPr>
            <a:spLocks noChangeArrowheads="1"/>
          </p:cNvSpPr>
          <p:nvPr/>
        </p:nvSpPr>
        <p:spPr bwMode="auto">
          <a:xfrm>
            <a:off x="92075" y="19812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Text Box 17"/>
          <p:cNvSpPr txBox="1">
            <a:spLocks noChangeArrowheads="1"/>
          </p:cNvSpPr>
          <p:nvPr/>
        </p:nvSpPr>
        <p:spPr bwMode="auto">
          <a:xfrm>
            <a:off x="0" y="194151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10 ft</a:t>
            </a:r>
          </a:p>
        </p:txBody>
      </p:sp>
      <p:sp>
        <p:nvSpPr>
          <p:cNvPr id="95" name="Line 20"/>
          <p:cNvSpPr>
            <a:spLocks noChangeShapeType="1"/>
          </p:cNvSpPr>
          <p:nvPr/>
        </p:nvSpPr>
        <p:spPr bwMode="auto">
          <a:xfrm>
            <a:off x="3368675" y="114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" name="Line 21"/>
          <p:cNvSpPr>
            <a:spLocks noChangeShapeType="1"/>
          </p:cNvSpPr>
          <p:nvPr/>
        </p:nvSpPr>
        <p:spPr bwMode="auto">
          <a:xfrm>
            <a:off x="3368675" y="45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" name="Line 22"/>
          <p:cNvSpPr>
            <a:spLocks noChangeShapeType="1"/>
          </p:cNvSpPr>
          <p:nvPr/>
        </p:nvSpPr>
        <p:spPr bwMode="auto">
          <a:xfrm>
            <a:off x="3597275" y="457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" name="Rectangle 23"/>
          <p:cNvSpPr>
            <a:spLocks noChangeArrowheads="1"/>
          </p:cNvSpPr>
          <p:nvPr/>
        </p:nvSpPr>
        <p:spPr bwMode="auto">
          <a:xfrm>
            <a:off x="3368675" y="685800"/>
            <a:ext cx="5334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 Box 24"/>
          <p:cNvSpPr txBox="1">
            <a:spLocks noChangeArrowheads="1"/>
          </p:cNvSpPr>
          <p:nvPr/>
        </p:nvSpPr>
        <p:spPr bwMode="auto">
          <a:xfrm>
            <a:off x="3368675" y="6096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4 ft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9" name="Freeform 31"/>
          <p:cNvSpPr>
            <a:spLocks/>
          </p:cNvSpPr>
          <p:nvPr/>
        </p:nvSpPr>
        <p:spPr bwMode="auto">
          <a:xfrm>
            <a:off x="1077913" y="4572000"/>
            <a:ext cx="1654175" cy="428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42" y="0"/>
              </a:cxn>
              <a:cxn ang="0">
                <a:pos x="1025" y="27"/>
              </a:cxn>
              <a:cxn ang="0">
                <a:pos x="14" y="27"/>
              </a:cxn>
              <a:cxn ang="0">
                <a:pos x="0" y="0"/>
              </a:cxn>
            </a:cxnLst>
            <a:rect l="0" t="0" r="r" b="b"/>
            <a:pathLst>
              <a:path w="1042" h="27">
                <a:moveTo>
                  <a:pt x="0" y="0"/>
                </a:moveTo>
                <a:lnTo>
                  <a:pt x="1042" y="0"/>
                </a:lnTo>
                <a:lnTo>
                  <a:pt x="1025" y="27"/>
                </a:lnTo>
                <a:lnTo>
                  <a:pt x="14" y="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889000" y="990600"/>
            <a:ext cx="2032000" cy="2051050"/>
            <a:chOff x="560" y="624"/>
            <a:chExt cx="1280" cy="1292"/>
          </a:xfrm>
        </p:grpSpPr>
        <p:sp>
          <p:nvSpPr>
            <p:cNvPr id="7176" name="Freeform 8"/>
            <p:cNvSpPr>
              <a:spLocks/>
            </p:cNvSpPr>
            <p:nvPr/>
          </p:nvSpPr>
          <p:spPr bwMode="auto">
            <a:xfrm>
              <a:off x="560" y="668"/>
              <a:ext cx="1280" cy="124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280" y="0"/>
                </a:cxn>
                <a:cxn ang="0">
                  <a:pos x="640" y="1248"/>
                </a:cxn>
                <a:cxn ang="0">
                  <a:pos x="0" y="8"/>
                </a:cxn>
              </a:cxnLst>
              <a:rect l="0" t="0" r="r" b="b"/>
              <a:pathLst>
                <a:path w="1280" h="1248">
                  <a:moveTo>
                    <a:pt x="0" y="8"/>
                  </a:moveTo>
                  <a:lnTo>
                    <a:pt x="1280" y="0"/>
                  </a:lnTo>
                  <a:lnTo>
                    <a:pt x="640" y="124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570" y="624"/>
              <a:ext cx="1255" cy="1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3" name="Freeform 5"/>
          <p:cNvSpPr>
            <a:spLocks/>
          </p:cNvSpPr>
          <p:nvPr/>
        </p:nvSpPr>
        <p:spPr bwMode="auto">
          <a:xfrm>
            <a:off x="685800" y="685800"/>
            <a:ext cx="24384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68" y="1488"/>
              </a:cxn>
              <a:cxn ang="0">
                <a:pos x="1536" y="0"/>
              </a:cxn>
              <a:cxn ang="0">
                <a:pos x="0" y="0"/>
              </a:cxn>
            </a:cxnLst>
            <a:rect l="0" t="0" r="r" b="b"/>
            <a:pathLst>
              <a:path w="1536" h="1488">
                <a:moveTo>
                  <a:pt x="0" y="0"/>
                </a:moveTo>
                <a:lnTo>
                  <a:pt x="768" y="1488"/>
                </a:lnTo>
                <a:lnTo>
                  <a:pt x="1536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>
            <a:off x="685800" y="3810000"/>
            <a:ext cx="24384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68" y="1488"/>
              </a:cxn>
              <a:cxn ang="0">
                <a:pos x="1536" y="0"/>
              </a:cxn>
              <a:cxn ang="0">
                <a:pos x="0" y="0"/>
              </a:cxn>
            </a:cxnLst>
            <a:rect l="0" t="0" r="r" b="b"/>
            <a:pathLst>
              <a:path w="1536" h="1488">
                <a:moveTo>
                  <a:pt x="0" y="0"/>
                </a:moveTo>
                <a:lnTo>
                  <a:pt x="768" y="1488"/>
                </a:lnTo>
                <a:lnTo>
                  <a:pt x="1536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685800" y="533400"/>
            <a:ext cx="243205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228600" y="68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3048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457200" y="6858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52400" y="1687513"/>
            <a:ext cx="67627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10 ft</a:t>
            </a:r>
          </a:p>
        </p:txBody>
      </p:sp>
      <p:grpSp>
        <p:nvGrpSpPr>
          <p:cNvPr id="7195" name="Group 27"/>
          <p:cNvGrpSpPr>
            <a:grpSpLocks/>
          </p:cNvGrpSpPr>
          <p:nvPr/>
        </p:nvGrpSpPr>
        <p:grpSpPr bwMode="auto">
          <a:xfrm>
            <a:off x="3200400" y="304800"/>
            <a:ext cx="685800" cy="1143000"/>
            <a:chOff x="2016" y="192"/>
            <a:chExt cx="432" cy="720"/>
          </a:xfrm>
        </p:grpSpPr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2016" y="4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>
              <a:off x="2016" y="67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2054" y="439"/>
              <a:ext cx="3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2 ft</a:t>
              </a:r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2208" y="67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 flipV="1">
              <a:off x="2208" y="19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9" name="Line 21"/>
          <p:cNvSpPr>
            <a:spLocks noChangeShapeType="1"/>
          </p:cNvSpPr>
          <p:nvPr/>
        </p:nvSpPr>
        <p:spPr bwMode="auto">
          <a:xfrm flipV="1">
            <a:off x="685800" y="22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V="1">
            <a:off x="3124200" y="22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685800" y="381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1600200" y="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600200" y="152400"/>
            <a:ext cx="67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10 ft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4038600" y="396875"/>
            <a:ext cx="4953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</a:rPr>
              <a:t>3)  </a:t>
            </a:r>
            <a:r>
              <a:rPr lang="en-US" dirty="0" smtClean="0">
                <a:latin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</a:rPr>
              <a:t>conical tank is filled to within 2 ft of the top with salad oil weighing 57 lb/ft</a:t>
            </a:r>
            <a:r>
              <a:rPr lang="en-US" baseline="30000" dirty="0">
                <a:latin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</a:rPr>
              <a:t>. How much work is required to pump the oil to the rim?</a:t>
            </a:r>
          </a:p>
          <a:p>
            <a:endParaRPr lang="en-US" dirty="0">
              <a:latin typeface="Times New Roman" pitchFamily="18" charset="0"/>
            </a:endParaRP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4022725" y="2401888"/>
            <a:ext cx="420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Consider one slice (slab) first:</a:t>
            </a:r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457200" y="6172200"/>
            <a:ext cx="2971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 flipV="1">
            <a:off x="1905000" y="3429000"/>
            <a:ext cx="0" cy="3048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7408" name="Object 0"/>
          <p:cNvGraphicFramePr>
            <a:graphicFrameLocks noChangeAspect="1"/>
          </p:cNvGraphicFramePr>
          <p:nvPr/>
        </p:nvGraphicFramePr>
        <p:xfrm>
          <a:off x="2590800" y="5121275"/>
          <a:ext cx="914400" cy="746125"/>
        </p:xfrm>
        <a:graphic>
          <a:graphicData uri="http://schemas.openxmlformats.org/presentationml/2006/ole">
            <p:oleObj spid="_x0000_s17422" name="Equation" r:id="rId3" imgW="482391" imgH="393529" progId="Equation.DSMT4">
              <p:embed/>
            </p:oleObj>
          </a:graphicData>
        </a:graphic>
      </p:graphicFrame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3200400" y="3557588"/>
          <a:ext cx="795338" cy="481012"/>
        </p:xfrm>
        <a:graphic>
          <a:graphicData uri="http://schemas.openxmlformats.org/presentationml/2006/ole">
            <p:oleObj spid="_x0000_s17423" name="Equation" r:id="rId4" imgW="418918" imgH="253890" progId="Equation.DSMT4">
              <p:embed/>
            </p:oleObj>
          </a:graphicData>
        </a:graphic>
      </p:graphicFrame>
      <p:grpSp>
        <p:nvGrpSpPr>
          <p:cNvPr id="7234" name="Group 66"/>
          <p:cNvGrpSpPr>
            <a:grpSpLocks/>
          </p:cNvGrpSpPr>
          <p:nvPr/>
        </p:nvGrpSpPr>
        <p:grpSpPr bwMode="auto">
          <a:xfrm>
            <a:off x="0" y="3810000"/>
            <a:ext cx="846138" cy="762000"/>
            <a:chOff x="0" y="2400"/>
            <a:chExt cx="533" cy="480"/>
          </a:xfrm>
        </p:grpSpPr>
        <p:sp>
          <p:nvSpPr>
            <p:cNvPr id="7204" name="Line 36"/>
            <p:cNvSpPr>
              <a:spLocks noChangeShapeType="1"/>
            </p:cNvSpPr>
            <p:nvPr/>
          </p:nvSpPr>
          <p:spPr bwMode="auto">
            <a:xfrm flipH="1">
              <a:off x="144" y="240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38"/>
            <p:cNvSpPr>
              <a:spLocks noChangeShapeType="1"/>
            </p:cNvSpPr>
            <p:nvPr/>
          </p:nvSpPr>
          <p:spPr bwMode="auto">
            <a:xfrm>
              <a:off x="288" y="240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Rectangle 41"/>
            <p:cNvSpPr>
              <a:spLocks noChangeArrowheads="1"/>
            </p:cNvSpPr>
            <p:nvPr/>
          </p:nvSpPr>
          <p:spPr bwMode="auto">
            <a:xfrm>
              <a:off x="0" y="2592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7421" name="Object 13"/>
            <p:cNvGraphicFramePr>
              <a:graphicFrameLocks noChangeAspect="1"/>
            </p:cNvGraphicFramePr>
            <p:nvPr/>
          </p:nvGraphicFramePr>
          <p:xfrm>
            <a:off x="48" y="2544"/>
            <a:ext cx="485" cy="243"/>
          </p:xfrm>
          <a:graphic>
            <a:graphicData uri="http://schemas.openxmlformats.org/presentationml/2006/ole">
              <p:oleObj spid="_x0000_s17424" name="Equation" r:id="rId5" imgW="406048" imgH="203024" progId="Equation.DSMT4">
                <p:embed/>
              </p:oleObj>
            </a:graphicData>
          </a:graphic>
        </p:graphicFrame>
      </p:grpSp>
      <p:grpSp>
        <p:nvGrpSpPr>
          <p:cNvPr id="7225" name="Group 57"/>
          <p:cNvGrpSpPr>
            <a:grpSpLocks/>
          </p:cNvGrpSpPr>
          <p:nvPr/>
        </p:nvGrpSpPr>
        <p:grpSpPr bwMode="auto">
          <a:xfrm>
            <a:off x="228600" y="4572000"/>
            <a:ext cx="685800" cy="1600200"/>
            <a:chOff x="144" y="2880"/>
            <a:chExt cx="432" cy="1008"/>
          </a:xfrm>
        </p:grpSpPr>
        <p:sp>
          <p:nvSpPr>
            <p:cNvPr id="7205" name="Line 37"/>
            <p:cNvSpPr>
              <a:spLocks noChangeShapeType="1"/>
            </p:cNvSpPr>
            <p:nvPr/>
          </p:nvSpPr>
          <p:spPr bwMode="auto">
            <a:xfrm flipH="1">
              <a:off x="144" y="288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Line 42"/>
            <p:cNvSpPr>
              <a:spLocks noChangeShapeType="1"/>
            </p:cNvSpPr>
            <p:nvPr/>
          </p:nvSpPr>
          <p:spPr bwMode="auto">
            <a:xfrm flipV="1">
              <a:off x="432" y="288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Rectangle 44"/>
            <p:cNvSpPr>
              <a:spLocks noChangeArrowheads="1"/>
            </p:cNvSpPr>
            <p:nvPr/>
          </p:nvSpPr>
          <p:spPr bwMode="auto">
            <a:xfrm>
              <a:off x="288" y="3216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7420" name="Object 12"/>
            <p:cNvGraphicFramePr>
              <a:graphicFrameLocks noChangeAspect="1"/>
            </p:cNvGraphicFramePr>
            <p:nvPr/>
          </p:nvGraphicFramePr>
          <p:xfrm>
            <a:off x="362" y="3284"/>
            <a:ext cx="166" cy="197"/>
          </p:xfrm>
          <a:graphic>
            <a:graphicData uri="http://schemas.openxmlformats.org/presentationml/2006/ole">
              <p:oleObj spid="_x0000_s17425" name="Equation" r:id="rId6" imgW="139579" imgH="164957" progId="Equation.DSMT4">
                <p:embed/>
              </p:oleObj>
            </a:graphicData>
          </a:graphic>
        </p:graphicFrame>
      </p:grpSp>
      <p:grpSp>
        <p:nvGrpSpPr>
          <p:cNvPr id="7230" name="Group 62"/>
          <p:cNvGrpSpPr>
            <a:grpSpLocks/>
          </p:cNvGrpSpPr>
          <p:nvPr/>
        </p:nvGrpSpPr>
        <p:grpSpPr bwMode="auto">
          <a:xfrm>
            <a:off x="1905000" y="4114800"/>
            <a:ext cx="809625" cy="473075"/>
            <a:chOff x="1200" y="2592"/>
            <a:chExt cx="510" cy="298"/>
          </a:xfrm>
        </p:grpSpPr>
        <p:sp>
          <p:nvSpPr>
            <p:cNvPr id="7213" name="Line 45"/>
            <p:cNvSpPr>
              <a:spLocks noChangeShapeType="1"/>
            </p:cNvSpPr>
            <p:nvPr/>
          </p:nvSpPr>
          <p:spPr bwMode="auto">
            <a:xfrm flipV="1">
              <a:off x="1710" y="26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Line 46"/>
            <p:cNvSpPr>
              <a:spLocks noChangeShapeType="1"/>
            </p:cNvSpPr>
            <p:nvPr/>
          </p:nvSpPr>
          <p:spPr bwMode="auto">
            <a:xfrm>
              <a:off x="1200" y="2784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Rectangle 47"/>
            <p:cNvSpPr>
              <a:spLocks noChangeArrowheads="1"/>
            </p:cNvSpPr>
            <p:nvPr/>
          </p:nvSpPr>
          <p:spPr bwMode="auto">
            <a:xfrm>
              <a:off x="1354" y="2592"/>
              <a:ext cx="230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7419" name="Object 11"/>
            <p:cNvGraphicFramePr>
              <a:graphicFrameLocks noChangeAspect="1"/>
            </p:cNvGraphicFramePr>
            <p:nvPr/>
          </p:nvGraphicFramePr>
          <p:xfrm>
            <a:off x="1399" y="2723"/>
            <a:ext cx="151" cy="167"/>
          </p:xfrm>
          <a:graphic>
            <a:graphicData uri="http://schemas.openxmlformats.org/presentationml/2006/ole">
              <p:oleObj spid="_x0000_s17426" name="Equation" r:id="rId7" imgW="126835" imgH="139518" progId="Equation.DSMT4">
                <p:embed/>
              </p:oleObj>
            </a:graphicData>
          </a:graphic>
        </p:graphicFrame>
      </p:grp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495800" y="3048000"/>
          <a:ext cx="1752600" cy="612775"/>
        </p:xfrm>
        <a:graphic>
          <a:graphicData uri="http://schemas.openxmlformats.org/presentationml/2006/ole">
            <p:oleObj spid="_x0000_s17427" name="Equation" r:id="rId8" imgW="723586" imgH="253890" progId="Equation.DSMT4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4114800" y="3657600"/>
          <a:ext cx="4797425" cy="612775"/>
        </p:xfrm>
        <a:graphic>
          <a:graphicData uri="http://schemas.openxmlformats.org/presentationml/2006/ole">
            <p:oleObj spid="_x0000_s17428" name="Equation" r:id="rId9" imgW="1981200" imgH="254000" progId="Equation.DSMT4">
              <p:embed/>
            </p:oleObj>
          </a:graphicData>
        </a:graphic>
      </p:graphicFrame>
      <p:sp>
        <p:nvSpPr>
          <p:cNvPr id="7220" name="Line 52"/>
          <p:cNvSpPr>
            <a:spLocks noChangeShapeType="1"/>
          </p:cNvSpPr>
          <p:nvPr/>
        </p:nvSpPr>
        <p:spPr bwMode="auto">
          <a:xfrm flipH="1">
            <a:off x="5334000" y="4114800"/>
            <a:ext cx="152400" cy="609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1" name="AutoShape 53"/>
          <p:cNvSpPr>
            <a:spLocks/>
          </p:cNvSpPr>
          <p:nvPr/>
        </p:nvSpPr>
        <p:spPr bwMode="auto">
          <a:xfrm rot="-5400000">
            <a:off x="6477000" y="3200400"/>
            <a:ext cx="228600" cy="1905000"/>
          </a:xfrm>
          <a:prstGeom prst="rightBrace">
            <a:avLst>
              <a:gd name="adj1" fmla="val 69444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32" name="Group 64"/>
          <p:cNvGrpSpPr>
            <a:grpSpLocks/>
          </p:cNvGrpSpPr>
          <p:nvPr/>
        </p:nvGrpSpPr>
        <p:grpSpPr bwMode="auto">
          <a:xfrm>
            <a:off x="7696200" y="4057650"/>
            <a:ext cx="990600" cy="590550"/>
            <a:chOff x="4848" y="2556"/>
            <a:chExt cx="624" cy="372"/>
          </a:xfrm>
        </p:grpSpPr>
        <p:sp>
          <p:nvSpPr>
            <p:cNvPr id="7222" name="AutoShape 54"/>
            <p:cNvSpPr>
              <a:spLocks/>
            </p:cNvSpPr>
            <p:nvPr/>
          </p:nvSpPr>
          <p:spPr bwMode="auto">
            <a:xfrm rot="-5400000">
              <a:off x="5088" y="2544"/>
              <a:ext cx="144" cy="624"/>
            </a:xfrm>
            <a:prstGeom prst="rightBrace">
              <a:avLst>
                <a:gd name="adj1" fmla="val 36111"/>
                <a:gd name="adj2" fmla="val 50000"/>
              </a:avLst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Freeform 56"/>
            <p:cNvSpPr>
              <a:spLocks/>
            </p:cNvSpPr>
            <p:nvPr/>
          </p:nvSpPr>
          <p:spPr bwMode="auto">
            <a:xfrm>
              <a:off x="5159" y="2556"/>
              <a:ext cx="1" cy="2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4"/>
                </a:cxn>
              </a:cxnLst>
              <a:rect l="0" t="0" r="r" b="b"/>
              <a:pathLst>
                <a:path w="1" h="204">
                  <a:moveTo>
                    <a:pt x="0" y="0"/>
                  </a:moveTo>
                  <a:lnTo>
                    <a:pt x="0" y="204"/>
                  </a:ln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4044950" y="4648200"/>
          <a:ext cx="984250" cy="612775"/>
        </p:xfrm>
        <a:graphic>
          <a:graphicData uri="http://schemas.openxmlformats.org/presentationml/2006/ole">
            <p:oleObj spid="_x0000_s17429" name="Equation" r:id="rId10" imgW="406048" imgH="253780" progId="Equation.DSMT4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5070475" y="4724400"/>
          <a:ext cx="492125" cy="428625"/>
        </p:xfrm>
        <a:graphic>
          <a:graphicData uri="http://schemas.openxmlformats.org/presentationml/2006/ole">
            <p:oleObj spid="_x0000_s17430" name="Equation" r:id="rId11" imgW="202936" imgH="177569" progId="Equation.DSMT4">
              <p:embed/>
            </p:oleObj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5543550" y="4275138"/>
          <a:ext cx="2152650" cy="1287462"/>
        </p:xfrm>
        <a:graphic>
          <a:graphicData uri="http://schemas.openxmlformats.org/presentationml/2006/ole">
            <p:oleObj spid="_x0000_s17431" name="Equation" r:id="rId12" imgW="888614" imgH="533169" progId="Equation.DSMT4">
              <p:embed/>
            </p:oleObj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7577138" y="4648200"/>
          <a:ext cx="1262062" cy="612775"/>
        </p:xfrm>
        <a:graphic>
          <a:graphicData uri="http://schemas.openxmlformats.org/presentationml/2006/ole">
            <p:oleObj spid="_x0000_s17432" name="Equation" r:id="rId13" imgW="520474" imgH="253890" progId="Equation.DSMT4">
              <p:embed/>
            </p:oleObj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2855913" y="4643438"/>
          <a:ext cx="841375" cy="385762"/>
        </p:xfrm>
        <a:graphic>
          <a:graphicData uri="http://schemas.openxmlformats.org/presentationml/2006/ole">
            <p:oleObj spid="_x0000_s17433" name="Equation" r:id="rId14" imgW="444307" imgH="203112" progId="Equation.DSMT4">
              <p:embed/>
            </p:oleObj>
          </a:graphicData>
        </a:graphic>
      </p:graphicFrame>
      <p:sp>
        <p:nvSpPr>
          <p:cNvPr id="59" name="Rectangle 72"/>
          <p:cNvSpPr>
            <a:spLocks noChangeArrowheads="1"/>
          </p:cNvSpPr>
          <p:nvPr/>
        </p:nvSpPr>
        <p:spPr bwMode="auto">
          <a:xfrm>
            <a:off x="3962400" y="304800"/>
            <a:ext cx="50292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" grpId="0" animBg="1"/>
      <p:bldP spid="7174" grpId="0" animBg="1"/>
      <p:bldP spid="7198" grpId="0" autoUpdateAnimBg="0"/>
      <p:bldP spid="7200" grpId="0" animBg="1"/>
      <p:bldP spid="7201" grpId="0" animBg="1"/>
      <p:bldP spid="7220" grpId="0" animBg="1"/>
      <p:bldP spid="72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>
            <a:off x="1077913" y="4572000"/>
            <a:ext cx="1654175" cy="428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42" y="0"/>
              </a:cxn>
              <a:cxn ang="0">
                <a:pos x="1025" y="27"/>
              </a:cxn>
              <a:cxn ang="0">
                <a:pos x="14" y="27"/>
              </a:cxn>
              <a:cxn ang="0">
                <a:pos x="0" y="0"/>
              </a:cxn>
            </a:cxnLst>
            <a:rect l="0" t="0" r="r" b="b"/>
            <a:pathLst>
              <a:path w="1042" h="27">
                <a:moveTo>
                  <a:pt x="0" y="0"/>
                </a:moveTo>
                <a:lnTo>
                  <a:pt x="1042" y="0"/>
                </a:lnTo>
                <a:lnTo>
                  <a:pt x="1025" y="27"/>
                </a:lnTo>
                <a:lnTo>
                  <a:pt x="14" y="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889000" y="990600"/>
            <a:ext cx="2032000" cy="2051050"/>
            <a:chOff x="560" y="624"/>
            <a:chExt cx="1280" cy="1292"/>
          </a:xfrm>
        </p:grpSpPr>
        <p:sp>
          <p:nvSpPr>
            <p:cNvPr id="9220" name="Freeform 4"/>
            <p:cNvSpPr>
              <a:spLocks/>
            </p:cNvSpPr>
            <p:nvPr/>
          </p:nvSpPr>
          <p:spPr bwMode="auto">
            <a:xfrm>
              <a:off x="560" y="668"/>
              <a:ext cx="1280" cy="124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280" y="0"/>
                </a:cxn>
                <a:cxn ang="0">
                  <a:pos x="640" y="1248"/>
                </a:cxn>
                <a:cxn ang="0">
                  <a:pos x="0" y="8"/>
                </a:cxn>
              </a:cxnLst>
              <a:rect l="0" t="0" r="r" b="b"/>
              <a:pathLst>
                <a:path w="1280" h="1248">
                  <a:moveTo>
                    <a:pt x="0" y="8"/>
                  </a:moveTo>
                  <a:lnTo>
                    <a:pt x="1280" y="0"/>
                  </a:lnTo>
                  <a:lnTo>
                    <a:pt x="640" y="124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1" name="Oval 5"/>
            <p:cNvSpPr>
              <a:spLocks noChangeArrowheads="1"/>
            </p:cNvSpPr>
            <p:nvPr/>
          </p:nvSpPr>
          <p:spPr bwMode="auto">
            <a:xfrm>
              <a:off x="570" y="624"/>
              <a:ext cx="1255" cy="1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2" name="Freeform 6"/>
          <p:cNvSpPr>
            <a:spLocks/>
          </p:cNvSpPr>
          <p:nvPr/>
        </p:nvSpPr>
        <p:spPr bwMode="auto">
          <a:xfrm>
            <a:off x="685800" y="685800"/>
            <a:ext cx="24384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68" y="1488"/>
              </a:cxn>
              <a:cxn ang="0">
                <a:pos x="1536" y="0"/>
              </a:cxn>
              <a:cxn ang="0">
                <a:pos x="0" y="0"/>
              </a:cxn>
            </a:cxnLst>
            <a:rect l="0" t="0" r="r" b="b"/>
            <a:pathLst>
              <a:path w="1536" h="1488">
                <a:moveTo>
                  <a:pt x="0" y="0"/>
                </a:moveTo>
                <a:lnTo>
                  <a:pt x="768" y="1488"/>
                </a:lnTo>
                <a:lnTo>
                  <a:pt x="1536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3" name="Freeform 7"/>
          <p:cNvSpPr>
            <a:spLocks/>
          </p:cNvSpPr>
          <p:nvPr/>
        </p:nvSpPr>
        <p:spPr bwMode="auto">
          <a:xfrm>
            <a:off x="685800" y="3810000"/>
            <a:ext cx="24384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68" y="1488"/>
              </a:cxn>
              <a:cxn ang="0">
                <a:pos x="1536" y="0"/>
              </a:cxn>
              <a:cxn ang="0">
                <a:pos x="0" y="0"/>
              </a:cxn>
            </a:cxnLst>
            <a:rect l="0" t="0" r="r" b="b"/>
            <a:pathLst>
              <a:path w="1536" h="1488">
                <a:moveTo>
                  <a:pt x="0" y="0"/>
                </a:moveTo>
                <a:lnTo>
                  <a:pt x="768" y="1488"/>
                </a:lnTo>
                <a:lnTo>
                  <a:pt x="1536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685800" y="533400"/>
            <a:ext cx="243205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228600" y="68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3048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57200" y="6858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52400" y="1687513"/>
            <a:ext cx="67627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10 ft</a:t>
            </a:r>
          </a:p>
        </p:txBody>
      </p:sp>
      <p:grpSp>
        <p:nvGrpSpPr>
          <p:cNvPr id="9229" name="Group 13"/>
          <p:cNvGrpSpPr>
            <a:grpSpLocks/>
          </p:cNvGrpSpPr>
          <p:nvPr/>
        </p:nvGrpSpPr>
        <p:grpSpPr bwMode="auto">
          <a:xfrm>
            <a:off x="3200400" y="304800"/>
            <a:ext cx="685800" cy="1143000"/>
            <a:chOff x="2016" y="192"/>
            <a:chExt cx="432" cy="720"/>
          </a:xfrm>
        </p:grpSpPr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>
              <a:off x="2016" y="4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2016" y="67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2054" y="439"/>
              <a:ext cx="3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2 ft</a:t>
              </a:r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>
              <a:off x="2208" y="67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 flipV="1">
              <a:off x="2208" y="19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5" name="Line 19"/>
          <p:cNvSpPr>
            <a:spLocks noChangeShapeType="1"/>
          </p:cNvSpPr>
          <p:nvPr/>
        </p:nvSpPr>
        <p:spPr bwMode="auto">
          <a:xfrm flipV="1">
            <a:off x="685800" y="22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V="1">
            <a:off x="3124200" y="22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685800" y="381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1600200" y="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1600200" y="152400"/>
            <a:ext cx="67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10 ft</a:t>
            </a:r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457200" y="6172200"/>
            <a:ext cx="2971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 flipV="1">
            <a:off x="1905000" y="3429000"/>
            <a:ext cx="0" cy="3048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244" name="Object 28"/>
          <p:cNvGraphicFramePr>
            <a:graphicFrameLocks noChangeAspect="1"/>
          </p:cNvGraphicFramePr>
          <p:nvPr/>
        </p:nvGraphicFramePr>
        <p:xfrm>
          <a:off x="2590800" y="5121275"/>
          <a:ext cx="914400" cy="746125"/>
        </p:xfrm>
        <a:graphic>
          <a:graphicData uri="http://schemas.openxmlformats.org/presentationml/2006/ole">
            <p:oleObj spid="_x0000_s9272" name="Equation" r:id="rId3" imgW="482391" imgH="393529" progId="Equation.DSMT4">
              <p:embed/>
            </p:oleObj>
          </a:graphicData>
        </a:graphic>
      </p:graphicFrame>
      <p:graphicFrame>
        <p:nvGraphicFramePr>
          <p:cNvPr id="9245" name="Object 29"/>
          <p:cNvGraphicFramePr>
            <a:graphicFrameLocks noChangeAspect="1"/>
          </p:cNvGraphicFramePr>
          <p:nvPr/>
        </p:nvGraphicFramePr>
        <p:xfrm>
          <a:off x="3200400" y="3557588"/>
          <a:ext cx="795338" cy="481012"/>
        </p:xfrm>
        <a:graphic>
          <a:graphicData uri="http://schemas.openxmlformats.org/presentationml/2006/ole">
            <p:oleObj spid="_x0000_s9273" name="Equation" r:id="rId4" imgW="418918" imgH="253890" progId="Equation.DSMT4">
              <p:embed/>
            </p:oleObj>
          </a:graphicData>
        </a:graphic>
      </p:graphicFrame>
      <p:grpSp>
        <p:nvGrpSpPr>
          <p:cNvPr id="9246" name="Group 30"/>
          <p:cNvGrpSpPr>
            <a:grpSpLocks/>
          </p:cNvGrpSpPr>
          <p:nvPr/>
        </p:nvGrpSpPr>
        <p:grpSpPr bwMode="auto">
          <a:xfrm>
            <a:off x="0" y="3810000"/>
            <a:ext cx="846138" cy="762000"/>
            <a:chOff x="0" y="2400"/>
            <a:chExt cx="533" cy="480"/>
          </a:xfrm>
        </p:grpSpPr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 flipH="1">
              <a:off x="144" y="240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>
              <a:off x="288" y="240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Rectangle 33"/>
            <p:cNvSpPr>
              <a:spLocks noChangeArrowheads="1"/>
            </p:cNvSpPr>
            <p:nvPr/>
          </p:nvSpPr>
          <p:spPr bwMode="auto">
            <a:xfrm>
              <a:off x="0" y="2592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50" name="Object 34"/>
            <p:cNvGraphicFramePr>
              <a:graphicFrameLocks noChangeAspect="1"/>
            </p:cNvGraphicFramePr>
            <p:nvPr/>
          </p:nvGraphicFramePr>
          <p:xfrm>
            <a:off x="48" y="2544"/>
            <a:ext cx="485" cy="243"/>
          </p:xfrm>
          <a:graphic>
            <a:graphicData uri="http://schemas.openxmlformats.org/presentationml/2006/ole">
              <p:oleObj spid="_x0000_s9274" name="Equation" r:id="rId5" imgW="406048" imgH="203024" progId="Equation.DSMT4">
                <p:embed/>
              </p:oleObj>
            </a:graphicData>
          </a:graphic>
        </p:graphicFrame>
      </p:grpSp>
      <p:grpSp>
        <p:nvGrpSpPr>
          <p:cNvPr id="9251" name="Group 35"/>
          <p:cNvGrpSpPr>
            <a:grpSpLocks/>
          </p:cNvGrpSpPr>
          <p:nvPr/>
        </p:nvGrpSpPr>
        <p:grpSpPr bwMode="auto">
          <a:xfrm>
            <a:off x="228600" y="4572000"/>
            <a:ext cx="685800" cy="1600200"/>
            <a:chOff x="144" y="2880"/>
            <a:chExt cx="432" cy="1008"/>
          </a:xfrm>
        </p:grpSpPr>
        <p:sp>
          <p:nvSpPr>
            <p:cNvPr id="9252" name="Line 36"/>
            <p:cNvSpPr>
              <a:spLocks noChangeShapeType="1"/>
            </p:cNvSpPr>
            <p:nvPr/>
          </p:nvSpPr>
          <p:spPr bwMode="auto">
            <a:xfrm flipH="1">
              <a:off x="144" y="288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37"/>
            <p:cNvSpPr>
              <a:spLocks noChangeShapeType="1"/>
            </p:cNvSpPr>
            <p:nvPr/>
          </p:nvSpPr>
          <p:spPr bwMode="auto">
            <a:xfrm flipV="1">
              <a:off x="432" y="288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Rectangle 38"/>
            <p:cNvSpPr>
              <a:spLocks noChangeArrowheads="1"/>
            </p:cNvSpPr>
            <p:nvPr/>
          </p:nvSpPr>
          <p:spPr bwMode="auto">
            <a:xfrm>
              <a:off x="288" y="3216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55" name="Object 39"/>
            <p:cNvGraphicFramePr>
              <a:graphicFrameLocks noChangeAspect="1"/>
            </p:cNvGraphicFramePr>
            <p:nvPr/>
          </p:nvGraphicFramePr>
          <p:xfrm>
            <a:off x="362" y="3284"/>
            <a:ext cx="166" cy="197"/>
          </p:xfrm>
          <a:graphic>
            <a:graphicData uri="http://schemas.openxmlformats.org/presentationml/2006/ole">
              <p:oleObj spid="_x0000_s9275" name="Equation" r:id="rId6" imgW="139579" imgH="164957" progId="Equation.DSMT4">
                <p:embed/>
              </p:oleObj>
            </a:graphicData>
          </a:graphic>
        </p:graphicFrame>
      </p:grpSp>
      <p:grpSp>
        <p:nvGrpSpPr>
          <p:cNvPr id="9256" name="Group 40"/>
          <p:cNvGrpSpPr>
            <a:grpSpLocks/>
          </p:cNvGrpSpPr>
          <p:nvPr/>
        </p:nvGrpSpPr>
        <p:grpSpPr bwMode="auto">
          <a:xfrm>
            <a:off x="1905000" y="4114800"/>
            <a:ext cx="809625" cy="473075"/>
            <a:chOff x="1200" y="2592"/>
            <a:chExt cx="510" cy="298"/>
          </a:xfrm>
        </p:grpSpPr>
        <p:sp>
          <p:nvSpPr>
            <p:cNvPr id="9257" name="Line 41"/>
            <p:cNvSpPr>
              <a:spLocks noChangeShapeType="1"/>
            </p:cNvSpPr>
            <p:nvPr/>
          </p:nvSpPr>
          <p:spPr bwMode="auto">
            <a:xfrm flipV="1">
              <a:off x="1710" y="26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42"/>
            <p:cNvSpPr>
              <a:spLocks noChangeShapeType="1"/>
            </p:cNvSpPr>
            <p:nvPr/>
          </p:nvSpPr>
          <p:spPr bwMode="auto">
            <a:xfrm>
              <a:off x="1200" y="2784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1354" y="2592"/>
              <a:ext cx="230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60" name="Object 44"/>
            <p:cNvGraphicFramePr>
              <a:graphicFrameLocks noChangeAspect="1"/>
            </p:cNvGraphicFramePr>
            <p:nvPr/>
          </p:nvGraphicFramePr>
          <p:xfrm>
            <a:off x="1399" y="2723"/>
            <a:ext cx="151" cy="167"/>
          </p:xfrm>
          <a:graphic>
            <a:graphicData uri="http://schemas.openxmlformats.org/presentationml/2006/ole">
              <p:oleObj spid="_x0000_s9276" name="Equation" r:id="rId7" imgW="126835" imgH="139518" progId="Equation.DSMT4">
                <p:embed/>
              </p:oleObj>
            </a:graphicData>
          </a:graphic>
        </p:graphicFrame>
      </p:grpSp>
      <p:graphicFrame>
        <p:nvGraphicFramePr>
          <p:cNvPr id="9266" name="Object 50"/>
          <p:cNvGraphicFramePr>
            <a:graphicFrameLocks noChangeAspect="1"/>
          </p:cNvGraphicFramePr>
          <p:nvPr/>
        </p:nvGraphicFramePr>
        <p:xfrm>
          <a:off x="2855913" y="4643438"/>
          <a:ext cx="841375" cy="385762"/>
        </p:xfrm>
        <a:graphic>
          <a:graphicData uri="http://schemas.openxmlformats.org/presentationml/2006/ole">
            <p:oleObj spid="_x0000_s9277" name="Equation" r:id="rId8" imgW="444307" imgH="203112" progId="Equation.DSMT4">
              <p:embed/>
            </p:oleObj>
          </a:graphicData>
        </a:graphic>
      </p:graphicFrame>
      <p:graphicFrame>
        <p:nvGraphicFramePr>
          <p:cNvPr id="9267" name="Object 51"/>
          <p:cNvGraphicFramePr>
            <a:graphicFrameLocks noChangeAspect="1"/>
          </p:cNvGraphicFramePr>
          <p:nvPr/>
        </p:nvGraphicFramePr>
        <p:xfrm>
          <a:off x="4543425" y="1143000"/>
          <a:ext cx="3721100" cy="950913"/>
        </p:xfrm>
        <a:graphic>
          <a:graphicData uri="http://schemas.openxmlformats.org/presentationml/2006/ole">
            <p:oleObj spid="_x0000_s9278" name="Equation" r:id="rId9" imgW="1536033" imgH="393529" progId="Equation.DSMT4">
              <p:embed/>
            </p:oleObj>
          </a:graphicData>
        </a:graphic>
      </p:graphicFrame>
      <p:graphicFrame>
        <p:nvGraphicFramePr>
          <p:cNvPr id="9268" name="Object 52"/>
          <p:cNvGraphicFramePr>
            <a:graphicFrameLocks noChangeAspect="1"/>
          </p:cNvGraphicFramePr>
          <p:nvPr/>
        </p:nvGraphicFramePr>
        <p:xfrm>
          <a:off x="4572000" y="2071688"/>
          <a:ext cx="3506788" cy="1227137"/>
        </p:xfrm>
        <a:graphic>
          <a:graphicData uri="http://schemas.openxmlformats.org/presentationml/2006/ole">
            <p:oleObj spid="_x0000_s9279" name="Equation" r:id="rId10" imgW="1447800" imgH="508000" progId="Equation.DSMT4">
              <p:embed/>
            </p:oleObj>
          </a:graphicData>
        </a:graphic>
      </p:graphicFrame>
      <p:graphicFrame>
        <p:nvGraphicFramePr>
          <p:cNvPr id="9269" name="Object 53"/>
          <p:cNvGraphicFramePr>
            <a:graphicFrameLocks noChangeAspect="1"/>
          </p:cNvGraphicFramePr>
          <p:nvPr/>
        </p:nvGraphicFramePr>
        <p:xfrm>
          <a:off x="4449763" y="3513138"/>
          <a:ext cx="3752850" cy="1042987"/>
        </p:xfrm>
        <a:graphic>
          <a:graphicData uri="http://schemas.openxmlformats.org/presentationml/2006/ole">
            <p:oleObj spid="_x0000_s9280" name="Equation" r:id="rId11" imgW="1548728" imgH="431613" progId="Equation.DSMT4">
              <p:embed/>
            </p:oleObj>
          </a:graphicData>
        </a:graphic>
      </p:graphicFrame>
      <p:graphicFrame>
        <p:nvGraphicFramePr>
          <p:cNvPr id="9270" name="Object 54"/>
          <p:cNvGraphicFramePr>
            <a:graphicFrameLocks noChangeAspect="1"/>
          </p:cNvGraphicFramePr>
          <p:nvPr/>
        </p:nvGraphicFramePr>
        <p:xfrm>
          <a:off x="5095875" y="4872038"/>
          <a:ext cx="2552700" cy="490537"/>
        </p:xfrm>
        <a:graphic>
          <a:graphicData uri="http://schemas.openxmlformats.org/presentationml/2006/ole">
            <p:oleObj spid="_x0000_s9281" name="Equation" r:id="rId12" imgW="1054100" imgH="203200" progId="Equation.DSMT4">
              <p:embed/>
            </p:oleObj>
          </a:graphicData>
        </a:graphic>
      </p:graphicFrame>
      <p:sp>
        <p:nvSpPr>
          <p:cNvPr id="9271" name="AutoShape 55"/>
          <p:cNvSpPr>
            <a:spLocks noChangeArrowheads="1"/>
          </p:cNvSpPr>
          <p:nvPr/>
        </p:nvSpPr>
        <p:spPr bwMode="auto">
          <a:xfrm>
            <a:off x="4953000" y="4724400"/>
            <a:ext cx="2819400" cy="762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55"/>
          <p:cNvGraphicFramePr>
            <a:graphicFrameLocks noChangeAspect="1"/>
          </p:cNvGraphicFramePr>
          <p:nvPr/>
        </p:nvGraphicFramePr>
        <p:xfrm>
          <a:off x="4565650" y="152400"/>
          <a:ext cx="4121150" cy="950913"/>
        </p:xfrm>
        <a:graphic>
          <a:graphicData uri="http://schemas.openxmlformats.org/presentationml/2006/ole">
            <p:oleObj spid="_x0000_s9282" name="Equation" r:id="rId13" imgW="1701800" imgH="393700" progId="Equation.DSMT4">
              <p:embed/>
            </p:oleObj>
          </a:graphicData>
        </a:graphic>
      </p:graphicFrame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464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Default Design</vt:lpstr>
      <vt:lpstr>Equation</vt:lpstr>
      <vt:lpstr>MathType 6.0 Equation</vt:lpstr>
      <vt:lpstr>Slide 1</vt:lpstr>
      <vt:lpstr>Slide 2</vt:lpstr>
      <vt:lpstr>What if the force is not constant?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7.5 Day 1</dc:title>
  <dc:subject>Work and Pumping Liquids</dc:subject>
  <dc:creator>Gregory &amp; Vickie Kelly</dc:creator>
  <cp:lastModifiedBy>pqchau</cp:lastModifiedBy>
  <cp:revision>59</cp:revision>
  <dcterms:created xsi:type="dcterms:W3CDTF">2002-12-31T21:39:20Z</dcterms:created>
  <dcterms:modified xsi:type="dcterms:W3CDTF">2012-09-20T15:52:10Z</dcterms:modified>
</cp:coreProperties>
</file>