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9" r:id="rId4"/>
    <p:sldId id="263" r:id="rId5"/>
    <p:sldId id="258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F0000"/>
    <a:srgbClr val="CCECFF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60" autoAdjust="0"/>
    <p:restoredTop sz="92308" autoAdjust="0"/>
  </p:normalViewPr>
  <p:slideViewPr>
    <p:cSldViewPr>
      <p:cViewPr>
        <p:scale>
          <a:sx n="66" d="100"/>
          <a:sy n="66" d="100"/>
        </p:scale>
        <p:origin x="-912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8B2FF-B05E-46F0-B915-99E1CC9F53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C2AD1-C222-4C32-8AB1-A67044D73D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614AB-E406-4F17-8EFC-C5CC26AA9B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99C7B-73F6-4699-806F-6B778C06A3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87FEB-D8FE-43F3-81E5-31BFA73246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2D8C1-1380-4C8B-8153-A5DE52974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62D92-39E9-478A-B160-CD7C78D39D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03396-2D91-40CE-B503-2438F88EF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59C59-0160-4840-9EAB-634D4F5492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76772-0BED-4A14-B84D-20897BED03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D5658-4392-4BD4-9A4D-4A8B6292F4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0C311E3-4718-4CF9-AABA-F4D857F055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4.bin"/><Relationship Id="rId3" Type="http://schemas.openxmlformats.org/officeDocument/2006/relationships/image" Target="../media/image24.png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96959" y="1905000"/>
            <a:ext cx="78181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7.7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 Fluid pressure and Fluid Force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5211763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3200" dirty="0" smtClean="0">
                <a:latin typeface="Times New Roman" pitchFamily="18" charset="0"/>
              </a:rPr>
              <a:t>Pressure is the quantity that measures the amount of force per unit area over the surface of a body.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Provided the pressure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constant over that area we have </a:t>
            </a:r>
            <a:r>
              <a:rPr lang="en-US" sz="3200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= Force /Area</a:t>
            </a:r>
            <a:endParaRPr lang="en-US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</a:rPr>
              <a:t>If the liquid has density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then the pressure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an object at depth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F/A = </a:t>
            </a:r>
            <a:r>
              <a:rPr lang="el-GR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V/A = </a:t>
            </a:r>
            <a:r>
              <a:rPr lang="el-GR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δ </a:t>
            </a:r>
            <a:r>
              <a:rPr lang="en-US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h </a:t>
            </a:r>
            <a:endParaRPr lang="en-US" i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</a:rPr>
              <a:t>The fluid force </a:t>
            </a:r>
            <a:r>
              <a:rPr lang="en-US" b="1" i="1" dirty="0" smtClean="0">
                <a:latin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</a:rPr>
              <a:t> is </a:t>
            </a:r>
            <a:r>
              <a:rPr lang="en-US" dirty="0">
                <a:latin typeface="Times New Roman" pitchFamily="18" charset="0"/>
              </a:rPr>
              <a:t>directly related to the pressure</a:t>
            </a:r>
          </a:p>
          <a:p>
            <a:pPr marL="457200" lvl="1" indent="0">
              <a:buFont typeface="Wingdings" pitchFamily="2" charset="2"/>
              <a:buChar char="q"/>
            </a:pPr>
            <a:r>
              <a:rPr lang="en-US" b="1" i="1" dirty="0" smtClean="0">
                <a:solidFill>
                  <a:schemeClr val="accent6"/>
                </a:solidFill>
                <a:latin typeface="Times New Roman" pitchFamily="18" charset="0"/>
              </a:rPr>
              <a:t> F </a:t>
            </a:r>
            <a:r>
              <a:rPr lang="en-US" b="1" i="1" dirty="0" smtClean="0">
                <a:solidFill>
                  <a:schemeClr val="accent6"/>
                </a:solidFill>
                <a:latin typeface="Times New Roman" pitchFamily="18" charset="0"/>
              </a:rPr>
              <a:t>= PA = </a:t>
            </a:r>
            <a:r>
              <a:rPr lang="el-GR" b="1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b="1" i="1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hA</a:t>
            </a:r>
            <a:r>
              <a:rPr lang="en-US" b="1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i="1" dirty="0" smtClean="0">
              <a:solidFill>
                <a:schemeClr val="accent6"/>
              </a:solidFill>
              <a:latin typeface="Times New Roman" pitchFamily="18" charset="0"/>
            </a:endParaRPr>
          </a:p>
          <a:p>
            <a:pPr marL="457200" lvl="1" indent="0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</a:rPr>
              <a:t> It </a:t>
            </a:r>
            <a:r>
              <a:rPr lang="en-US" dirty="0">
                <a:latin typeface="Times New Roman" pitchFamily="18" charset="0"/>
              </a:rPr>
              <a:t>is equal in all directions</a:t>
            </a:r>
          </a:p>
          <a:p>
            <a:pPr marL="457200" lvl="1" indent="0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</a:rPr>
              <a:t> It </a:t>
            </a:r>
            <a:r>
              <a:rPr lang="en-US" dirty="0">
                <a:latin typeface="Times New Roman" pitchFamily="18" charset="0"/>
              </a:rPr>
              <a:t>increases with depth</a:t>
            </a:r>
          </a:p>
          <a:p>
            <a:pPr lvl="1"/>
            <a:endParaRPr lang="en-US" dirty="0"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581400" y="228600"/>
            <a:ext cx="1824538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Pressure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90" name="Group 26"/>
          <p:cNvGraphicFramePr>
            <a:graphicFrameLocks noGrp="1"/>
          </p:cNvGraphicFramePr>
          <p:nvPr>
            <p:ph type="body" idx="1"/>
          </p:nvPr>
        </p:nvGraphicFramePr>
        <p:xfrm>
          <a:off x="457200" y="1600200"/>
          <a:ext cx="8229600" cy="3103373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Pressure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International Units (SI)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Newton (nt)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Meter</a:t>
                      </a:r>
                      <a:r>
                        <a:rPr kumimoji="0" lang="en-US" sz="2400" b="0" i="0" u="none" strike="noStrike" cap="none" normalizeH="0" baseline="34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(m</a:t>
                      </a:r>
                      <a:r>
                        <a:rPr kumimoji="0" lang="en-US" sz="2400" b="0" i="0" u="none" strike="noStrike" cap="none" normalizeH="0" baseline="34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Nt/m</a:t>
                      </a:r>
                      <a:r>
                        <a:rPr kumimoji="0" lang="en-US" sz="2400" b="0" i="0" u="none" strike="noStrike" cap="none" normalizeH="0" baseline="34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called pascal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(mass)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British Units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Pound (lb)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Foot</a:t>
                      </a:r>
                      <a:r>
                        <a:rPr kumimoji="0" lang="en-US" sz="2400" b="0" i="0" u="none" strike="noStrike" cap="none" normalizeH="0" baseline="34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(ft</a:t>
                      </a:r>
                      <a:r>
                        <a:rPr kumimoji="0" lang="en-US" sz="2400" b="0" i="0" u="none" strike="noStrike" cap="none" normalizeH="0" baseline="34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Lb/ft</a:t>
                      </a:r>
                      <a:r>
                        <a:rPr kumimoji="0" lang="en-US" sz="2400" b="0" i="0" u="none" strike="noStrike" cap="none" normalizeH="0" baseline="34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(weight)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62400" y="381000"/>
            <a:ext cx="1119217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Units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810000" y="1219200"/>
            <a:ext cx="4800600" cy="1066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70325" y="1335088"/>
            <a:ext cx="5045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What is the force on the bottom of the aquarium?</a:t>
            </a:r>
          </a:p>
        </p:txBody>
      </p:sp>
      <p:sp>
        <p:nvSpPr>
          <p:cNvPr id="10244" name="Freeform 4"/>
          <p:cNvSpPr>
            <a:spLocks/>
          </p:cNvSpPr>
          <p:nvPr/>
        </p:nvSpPr>
        <p:spPr bwMode="auto">
          <a:xfrm>
            <a:off x="762000" y="609600"/>
            <a:ext cx="2286000" cy="2819400"/>
          </a:xfrm>
          <a:custGeom>
            <a:avLst/>
            <a:gdLst/>
            <a:ahLst/>
            <a:cxnLst>
              <a:cxn ang="0">
                <a:pos x="0" y="624"/>
              </a:cxn>
              <a:cxn ang="0">
                <a:pos x="0" y="1536"/>
              </a:cxn>
              <a:cxn ang="0">
                <a:pos x="336" y="1776"/>
              </a:cxn>
              <a:cxn ang="0">
                <a:pos x="1440" y="1104"/>
              </a:cxn>
              <a:cxn ang="0">
                <a:pos x="1440" y="240"/>
              </a:cxn>
              <a:cxn ang="0">
                <a:pos x="1056" y="0"/>
              </a:cxn>
              <a:cxn ang="0">
                <a:pos x="0" y="624"/>
              </a:cxn>
            </a:cxnLst>
            <a:rect l="0" t="0" r="r" b="b"/>
            <a:pathLst>
              <a:path w="1440" h="1776">
                <a:moveTo>
                  <a:pt x="0" y="624"/>
                </a:moveTo>
                <a:lnTo>
                  <a:pt x="0" y="1536"/>
                </a:lnTo>
                <a:lnTo>
                  <a:pt x="336" y="1776"/>
                </a:lnTo>
                <a:lnTo>
                  <a:pt x="1440" y="1104"/>
                </a:lnTo>
                <a:lnTo>
                  <a:pt x="1440" y="240"/>
                </a:lnTo>
                <a:lnTo>
                  <a:pt x="1056" y="0"/>
                </a:lnTo>
                <a:lnTo>
                  <a:pt x="0" y="624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5" name="Freeform 5"/>
          <p:cNvSpPr>
            <a:spLocks/>
          </p:cNvSpPr>
          <p:nvPr/>
        </p:nvSpPr>
        <p:spPr bwMode="auto">
          <a:xfrm>
            <a:off x="762000" y="1600200"/>
            <a:ext cx="533400" cy="1828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12"/>
              </a:cxn>
              <a:cxn ang="0">
                <a:pos x="336" y="1152"/>
              </a:cxn>
              <a:cxn ang="0">
                <a:pos x="336" y="288"/>
              </a:cxn>
              <a:cxn ang="0">
                <a:pos x="0" y="0"/>
              </a:cxn>
            </a:cxnLst>
            <a:rect l="0" t="0" r="r" b="b"/>
            <a:pathLst>
              <a:path w="336" h="1152">
                <a:moveTo>
                  <a:pt x="0" y="0"/>
                </a:moveTo>
                <a:lnTo>
                  <a:pt x="0" y="912"/>
                </a:lnTo>
                <a:lnTo>
                  <a:pt x="336" y="1152"/>
                </a:lnTo>
                <a:lnTo>
                  <a:pt x="336" y="288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6" name="Freeform 6"/>
          <p:cNvSpPr>
            <a:spLocks/>
          </p:cNvSpPr>
          <p:nvPr/>
        </p:nvSpPr>
        <p:spPr bwMode="auto">
          <a:xfrm>
            <a:off x="1295400" y="990600"/>
            <a:ext cx="1752600" cy="2438400"/>
          </a:xfrm>
          <a:custGeom>
            <a:avLst/>
            <a:gdLst/>
            <a:ahLst/>
            <a:cxnLst>
              <a:cxn ang="0">
                <a:pos x="0" y="1536"/>
              </a:cxn>
              <a:cxn ang="0">
                <a:pos x="1104" y="864"/>
              </a:cxn>
              <a:cxn ang="0">
                <a:pos x="1104" y="0"/>
              </a:cxn>
              <a:cxn ang="0">
                <a:pos x="0" y="672"/>
              </a:cxn>
            </a:cxnLst>
            <a:rect l="0" t="0" r="r" b="b"/>
            <a:pathLst>
              <a:path w="1104" h="1536">
                <a:moveTo>
                  <a:pt x="0" y="1536"/>
                </a:moveTo>
                <a:lnTo>
                  <a:pt x="1104" y="864"/>
                </a:lnTo>
                <a:lnTo>
                  <a:pt x="1104" y="0"/>
                </a:lnTo>
                <a:lnTo>
                  <a:pt x="0" y="67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Freeform 7"/>
          <p:cNvSpPr>
            <a:spLocks/>
          </p:cNvSpPr>
          <p:nvPr/>
        </p:nvSpPr>
        <p:spPr bwMode="auto">
          <a:xfrm>
            <a:off x="762000" y="609600"/>
            <a:ext cx="2286000" cy="990600"/>
          </a:xfrm>
          <a:custGeom>
            <a:avLst/>
            <a:gdLst/>
            <a:ahLst/>
            <a:cxnLst>
              <a:cxn ang="0">
                <a:pos x="0" y="624"/>
              </a:cxn>
              <a:cxn ang="0">
                <a:pos x="1056" y="0"/>
              </a:cxn>
              <a:cxn ang="0">
                <a:pos x="1440" y="240"/>
              </a:cxn>
            </a:cxnLst>
            <a:rect l="0" t="0" r="r" b="b"/>
            <a:pathLst>
              <a:path w="1440" h="624">
                <a:moveTo>
                  <a:pt x="0" y="624"/>
                </a:moveTo>
                <a:lnTo>
                  <a:pt x="1056" y="0"/>
                </a:lnTo>
                <a:lnTo>
                  <a:pt x="1440" y="2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" name="Freeform 8"/>
          <p:cNvSpPr>
            <a:spLocks/>
          </p:cNvSpPr>
          <p:nvPr/>
        </p:nvSpPr>
        <p:spPr bwMode="auto">
          <a:xfrm>
            <a:off x="762000" y="609600"/>
            <a:ext cx="1676400" cy="2438400"/>
          </a:xfrm>
          <a:custGeom>
            <a:avLst/>
            <a:gdLst/>
            <a:ahLst/>
            <a:cxnLst>
              <a:cxn ang="0">
                <a:pos x="0" y="1536"/>
              </a:cxn>
              <a:cxn ang="0">
                <a:pos x="1056" y="912"/>
              </a:cxn>
              <a:cxn ang="0">
                <a:pos x="1056" y="0"/>
              </a:cxn>
            </a:cxnLst>
            <a:rect l="0" t="0" r="r" b="b"/>
            <a:pathLst>
              <a:path w="1056" h="1536">
                <a:moveTo>
                  <a:pt x="0" y="1536"/>
                </a:moveTo>
                <a:lnTo>
                  <a:pt x="1056" y="912"/>
                </a:lnTo>
                <a:lnTo>
                  <a:pt x="1056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9" name="Freeform 9"/>
          <p:cNvSpPr>
            <a:spLocks/>
          </p:cNvSpPr>
          <p:nvPr/>
        </p:nvSpPr>
        <p:spPr bwMode="auto">
          <a:xfrm>
            <a:off x="2438400" y="2092325"/>
            <a:ext cx="609600" cy="269875"/>
          </a:xfrm>
          <a:custGeom>
            <a:avLst/>
            <a:gdLst/>
            <a:ahLst/>
            <a:cxnLst>
              <a:cxn ang="0">
                <a:pos x="384" y="170"/>
              </a:cxn>
              <a:cxn ang="0">
                <a:pos x="0" y="0"/>
              </a:cxn>
            </a:cxnLst>
            <a:rect l="0" t="0" r="r" b="b"/>
            <a:pathLst>
              <a:path w="384" h="170">
                <a:moveTo>
                  <a:pt x="384" y="170"/>
                </a:moveTo>
                <a:lnTo>
                  <a:pt x="0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117725" y="3011488"/>
            <a:ext cx="606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 ft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108325" y="1411288"/>
            <a:ext cx="606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 ft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17525" y="3240088"/>
            <a:ext cx="606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 ft</a:t>
            </a:r>
          </a:p>
        </p:txBody>
      </p:sp>
      <p:grpSp>
        <p:nvGrpSpPr>
          <p:cNvPr id="10253" name="Group 13"/>
          <p:cNvGrpSpPr>
            <a:grpSpLocks/>
          </p:cNvGrpSpPr>
          <p:nvPr/>
        </p:nvGrpSpPr>
        <p:grpSpPr bwMode="auto">
          <a:xfrm rot="19402974" flipH="1">
            <a:off x="1828800" y="1295400"/>
            <a:ext cx="395288" cy="254000"/>
            <a:chOff x="2634" y="902"/>
            <a:chExt cx="249" cy="160"/>
          </a:xfrm>
        </p:grpSpPr>
        <p:sp>
          <p:nvSpPr>
            <p:cNvPr id="10254" name="Freeform 14"/>
            <p:cNvSpPr>
              <a:spLocks/>
            </p:cNvSpPr>
            <p:nvPr/>
          </p:nvSpPr>
          <p:spPr bwMode="auto">
            <a:xfrm>
              <a:off x="2634" y="902"/>
              <a:ext cx="249" cy="160"/>
            </a:xfrm>
            <a:custGeom>
              <a:avLst/>
              <a:gdLst/>
              <a:ahLst/>
              <a:cxnLst>
                <a:cxn ang="0">
                  <a:pos x="0" y="106"/>
                </a:cxn>
                <a:cxn ang="0">
                  <a:pos x="132" y="100"/>
                </a:cxn>
                <a:cxn ang="0">
                  <a:pos x="183" y="87"/>
                </a:cxn>
                <a:cxn ang="0">
                  <a:pos x="207" y="66"/>
                </a:cxn>
                <a:cxn ang="0">
                  <a:pos x="224" y="45"/>
                </a:cxn>
                <a:cxn ang="0">
                  <a:pos x="233" y="30"/>
                </a:cxn>
                <a:cxn ang="0">
                  <a:pos x="234" y="10"/>
                </a:cxn>
                <a:cxn ang="0">
                  <a:pos x="144" y="16"/>
                </a:cxn>
                <a:cxn ang="0">
                  <a:pos x="108" y="28"/>
                </a:cxn>
                <a:cxn ang="0">
                  <a:pos x="87" y="45"/>
                </a:cxn>
                <a:cxn ang="0">
                  <a:pos x="60" y="70"/>
                </a:cxn>
                <a:cxn ang="0">
                  <a:pos x="36" y="124"/>
                </a:cxn>
                <a:cxn ang="0">
                  <a:pos x="24" y="160"/>
                </a:cxn>
                <a:cxn ang="0">
                  <a:pos x="0" y="106"/>
                </a:cxn>
              </a:cxnLst>
              <a:rect l="0" t="0" r="r" b="b"/>
              <a:pathLst>
                <a:path w="249" h="160">
                  <a:moveTo>
                    <a:pt x="0" y="106"/>
                  </a:moveTo>
                  <a:cubicBezTo>
                    <a:pt x="29" y="96"/>
                    <a:pt x="102" y="103"/>
                    <a:pt x="132" y="100"/>
                  </a:cubicBezTo>
                  <a:cubicBezTo>
                    <a:pt x="176" y="85"/>
                    <a:pt x="156" y="99"/>
                    <a:pt x="183" y="87"/>
                  </a:cubicBezTo>
                  <a:cubicBezTo>
                    <a:pt x="193" y="80"/>
                    <a:pt x="200" y="73"/>
                    <a:pt x="207" y="66"/>
                  </a:cubicBezTo>
                  <a:cubicBezTo>
                    <a:pt x="214" y="59"/>
                    <a:pt x="220" y="51"/>
                    <a:pt x="224" y="45"/>
                  </a:cubicBezTo>
                  <a:cubicBezTo>
                    <a:pt x="225" y="39"/>
                    <a:pt x="231" y="36"/>
                    <a:pt x="233" y="30"/>
                  </a:cubicBezTo>
                  <a:cubicBezTo>
                    <a:pt x="235" y="24"/>
                    <a:pt x="249" y="12"/>
                    <a:pt x="234" y="10"/>
                  </a:cubicBezTo>
                  <a:cubicBezTo>
                    <a:pt x="204" y="0"/>
                    <a:pt x="174" y="7"/>
                    <a:pt x="144" y="16"/>
                  </a:cubicBezTo>
                  <a:cubicBezTo>
                    <a:pt x="132" y="20"/>
                    <a:pt x="108" y="28"/>
                    <a:pt x="108" y="28"/>
                  </a:cubicBezTo>
                  <a:cubicBezTo>
                    <a:pt x="104" y="34"/>
                    <a:pt x="92" y="40"/>
                    <a:pt x="87" y="45"/>
                  </a:cubicBezTo>
                  <a:cubicBezTo>
                    <a:pt x="76" y="54"/>
                    <a:pt x="60" y="70"/>
                    <a:pt x="60" y="70"/>
                  </a:cubicBezTo>
                  <a:cubicBezTo>
                    <a:pt x="41" y="99"/>
                    <a:pt x="50" y="81"/>
                    <a:pt x="36" y="124"/>
                  </a:cubicBezTo>
                  <a:cubicBezTo>
                    <a:pt x="32" y="136"/>
                    <a:pt x="24" y="160"/>
                    <a:pt x="24" y="160"/>
                  </a:cubicBezTo>
                  <a:cubicBezTo>
                    <a:pt x="22" y="154"/>
                    <a:pt x="15" y="106"/>
                    <a:pt x="0" y="106"/>
                  </a:cubicBez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Freeform 15"/>
            <p:cNvSpPr>
              <a:spLocks/>
            </p:cNvSpPr>
            <p:nvPr/>
          </p:nvSpPr>
          <p:spPr bwMode="auto">
            <a:xfrm>
              <a:off x="2790" y="930"/>
              <a:ext cx="23" cy="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44"/>
                </a:cxn>
              </a:cxnLst>
              <a:rect l="0" t="0" r="r" b="b"/>
              <a:pathLst>
                <a:path w="23" h="44">
                  <a:moveTo>
                    <a:pt x="0" y="0"/>
                  </a:moveTo>
                  <a:cubicBezTo>
                    <a:pt x="1" y="15"/>
                    <a:pt x="0" y="44"/>
                    <a:pt x="23" y="44"/>
                  </a:cubicBezTo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Freeform 16"/>
            <p:cNvSpPr>
              <a:spLocks/>
            </p:cNvSpPr>
            <p:nvPr/>
          </p:nvSpPr>
          <p:spPr bwMode="auto">
            <a:xfrm>
              <a:off x="2721" y="906"/>
              <a:ext cx="61" cy="26"/>
            </a:xfrm>
            <a:custGeom>
              <a:avLst/>
              <a:gdLst/>
              <a:ahLst/>
              <a:cxnLst>
                <a:cxn ang="0">
                  <a:pos x="57" y="9"/>
                </a:cxn>
                <a:cxn ang="0">
                  <a:pos x="39" y="0"/>
                </a:cxn>
                <a:cxn ang="0">
                  <a:pos x="21" y="9"/>
                </a:cxn>
                <a:cxn ang="0">
                  <a:pos x="0" y="18"/>
                </a:cxn>
                <a:cxn ang="0">
                  <a:pos x="15" y="26"/>
                </a:cxn>
                <a:cxn ang="0">
                  <a:pos x="36" y="20"/>
                </a:cxn>
                <a:cxn ang="0">
                  <a:pos x="50" y="14"/>
                </a:cxn>
                <a:cxn ang="0">
                  <a:pos x="57" y="9"/>
                </a:cxn>
              </a:cxnLst>
              <a:rect l="0" t="0" r="r" b="b"/>
              <a:pathLst>
                <a:path w="61" h="26">
                  <a:moveTo>
                    <a:pt x="57" y="9"/>
                  </a:moveTo>
                  <a:cubicBezTo>
                    <a:pt x="52" y="5"/>
                    <a:pt x="45" y="4"/>
                    <a:pt x="39" y="0"/>
                  </a:cubicBezTo>
                  <a:cubicBezTo>
                    <a:pt x="33" y="3"/>
                    <a:pt x="28" y="8"/>
                    <a:pt x="21" y="9"/>
                  </a:cubicBezTo>
                  <a:cubicBezTo>
                    <a:pt x="14" y="13"/>
                    <a:pt x="8" y="16"/>
                    <a:pt x="0" y="18"/>
                  </a:cubicBezTo>
                  <a:cubicBezTo>
                    <a:pt x="6" y="24"/>
                    <a:pt x="8" y="23"/>
                    <a:pt x="15" y="26"/>
                  </a:cubicBezTo>
                  <a:cubicBezTo>
                    <a:pt x="22" y="24"/>
                    <a:pt x="28" y="21"/>
                    <a:pt x="36" y="20"/>
                  </a:cubicBezTo>
                  <a:cubicBezTo>
                    <a:pt x="41" y="18"/>
                    <a:pt x="44" y="15"/>
                    <a:pt x="50" y="14"/>
                  </a:cubicBezTo>
                  <a:cubicBezTo>
                    <a:pt x="54" y="12"/>
                    <a:pt x="61" y="13"/>
                    <a:pt x="57" y="9"/>
                  </a:cubicBez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Oval 17"/>
            <p:cNvSpPr>
              <a:spLocks noChangeArrowheads="1"/>
            </p:cNvSpPr>
            <p:nvPr/>
          </p:nvSpPr>
          <p:spPr bwMode="auto">
            <a:xfrm>
              <a:off x="2809" y="932"/>
              <a:ext cx="6" cy="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Freeform 18"/>
            <p:cNvSpPr>
              <a:spLocks/>
            </p:cNvSpPr>
            <p:nvPr/>
          </p:nvSpPr>
          <p:spPr bwMode="auto">
            <a:xfrm>
              <a:off x="2739" y="962"/>
              <a:ext cx="39" cy="18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18"/>
                </a:cxn>
                <a:cxn ang="0">
                  <a:pos x="30" y="12"/>
                </a:cxn>
                <a:cxn ang="0">
                  <a:pos x="39" y="0"/>
                </a:cxn>
              </a:cxnLst>
              <a:rect l="0" t="0" r="r" b="b"/>
              <a:pathLst>
                <a:path w="39" h="18">
                  <a:moveTo>
                    <a:pt x="8" y="6"/>
                  </a:moveTo>
                  <a:cubicBezTo>
                    <a:pt x="6" y="13"/>
                    <a:pt x="0" y="15"/>
                    <a:pt x="8" y="18"/>
                  </a:cubicBezTo>
                  <a:cubicBezTo>
                    <a:pt x="15" y="15"/>
                    <a:pt x="22" y="13"/>
                    <a:pt x="30" y="12"/>
                  </a:cubicBezTo>
                  <a:cubicBezTo>
                    <a:pt x="37" y="9"/>
                    <a:pt x="39" y="8"/>
                    <a:pt x="39" y="0"/>
                  </a:cubicBezTo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Freeform 19"/>
            <p:cNvSpPr>
              <a:spLocks/>
            </p:cNvSpPr>
            <p:nvPr/>
          </p:nvSpPr>
          <p:spPr bwMode="auto">
            <a:xfrm>
              <a:off x="2750" y="993"/>
              <a:ext cx="49" cy="27"/>
            </a:xfrm>
            <a:custGeom>
              <a:avLst/>
              <a:gdLst/>
              <a:ahLst/>
              <a:cxnLst>
                <a:cxn ang="0">
                  <a:pos x="12" y="11"/>
                </a:cxn>
                <a:cxn ang="0">
                  <a:pos x="18" y="23"/>
                </a:cxn>
                <a:cxn ang="0">
                  <a:pos x="42" y="18"/>
                </a:cxn>
                <a:cxn ang="0">
                  <a:pos x="49" y="2"/>
                </a:cxn>
                <a:cxn ang="0">
                  <a:pos x="28" y="6"/>
                </a:cxn>
                <a:cxn ang="0">
                  <a:pos x="12" y="11"/>
                </a:cxn>
              </a:cxnLst>
              <a:rect l="0" t="0" r="r" b="b"/>
              <a:pathLst>
                <a:path w="49" h="27">
                  <a:moveTo>
                    <a:pt x="12" y="11"/>
                  </a:moveTo>
                  <a:cubicBezTo>
                    <a:pt x="5" y="25"/>
                    <a:pt x="0" y="27"/>
                    <a:pt x="18" y="23"/>
                  </a:cubicBezTo>
                  <a:cubicBezTo>
                    <a:pt x="25" y="19"/>
                    <a:pt x="34" y="20"/>
                    <a:pt x="42" y="18"/>
                  </a:cubicBezTo>
                  <a:cubicBezTo>
                    <a:pt x="45" y="14"/>
                    <a:pt x="47" y="7"/>
                    <a:pt x="49" y="2"/>
                  </a:cubicBezTo>
                  <a:cubicBezTo>
                    <a:pt x="43" y="0"/>
                    <a:pt x="28" y="6"/>
                    <a:pt x="28" y="6"/>
                  </a:cubicBezTo>
                  <a:cubicBezTo>
                    <a:pt x="23" y="9"/>
                    <a:pt x="18" y="9"/>
                    <a:pt x="12" y="11"/>
                  </a:cubicBez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60" name="Group 20"/>
          <p:cNvGrpSpPr>
            <a:grpSpLocks/>
          </p:cNvGrpSpPr>
          <p:nvPr/>
        </p:nvGrpSpPr>
        <p:grpSpPr bwMode="auto">
          <a:xfrm>
            <a:off x="1905000" y="1981200"/>
            <a:ext cx="395288" cy="254000"/>
            <a:chOff x="2634" y="902"/>
            <a:chExt cx="249" cy="160"/>
          </a:xfrm>
        </p:grpSpPr>
        <p:sp>
          <p:nvSpPr>
            <p:cNvPr id="10261" name="Freeform 21"/>
            <p:cNvSpPr>
              <a:spLocks/>
            </p:cNvSpPr>
            <p:nvPr/>
          </p:nvSpPr>
          <p:spPr bwMode="auto">
            <a:xfrm>
              <a:off x="2634" y="902"/>
              <a:ext cx="249" cy="160"/>
            </a:xfrm>
            <a:custGeom>
              <a:avLst/>
              <a:gdLst/>
              <a:ahLst/>
              <a:cxnLst>
                <a:cxn ang="0">
                  <a:pos x="0" y="106"/>
                </a:cxn>
                <a:cxn ang="0">
                  <a:pos x="132" y="100"/>
                </a:cxn>
                <a:cxn ang="0">
                  <a:pos x="183" y="87"/>
                </a:cxn>
                <a:cxn ang="0">
                  <a:pos x="207" y="66"/>
                </a:cxn>
                <a:cxn ang="0">
                  <a:pos x="224" y="45"/>
                </a:cxn>
                <a:cxn ang="0">
                  <a:pos x="233" y="30"/>
                </a:cxn>
                <a:cxn ang="0">
                  <a:pos x="234" y="10"/>
                </a:cxn>
                <a:cxn ang="0">
                  <a:pos x="144" y="16"/>
                </a:cxn>
                <a:cxn ang="0">
                  <a:pos x="108" y="28"/>
                </a:cxn>
                <a:cxn ang="0">
                  <a:pos x="87" y="45"/>
                </a:cxn>
                <a:cxn ang="0">
                  <a:pos x="60" y="70"/>
                </a:cxn>
                <a:cxn ang="0">
                  <a:pos x="36" y="124"/>
                </a:cxn>
                <a:cxn ang="0">
                  <a:pos x="24" y="160"/>
                </a:cxn>
                <a:cxn ang="0">
                  <a:pos x="0" y="106"/>
                </a:cxn>
              </a:cxnLst>
              <a:rect l="0" t="0" r="r" b="b"/>
              <a:pathLst>
                <a:path w="249" h="160">
                  <a:moveTo>
                    <a:pt x="0" y="106"/>
                  </a:moveTo>
                  <a:cubicBezTo>
                    <a:pt x="29" y="96"/>
                    <a:pt x="102" y="103"/>
                    <a:pt x="132" y="100"/>
                  </a:cubicBezTo>
                  <a:cubicBezTo>
                    <a:pt x="176" y="85"/>
                    <a:pt x="156" y="99"/>
                    <a:pt x="183" y="87"/>
                  </a:cubicBezTo>
                  <a:cubicBezTo>
                    <a:pt x="193" y="80"/>
                    <a:pt x="200" y="73"/>
                    <a:pt x="207" y="66"/>
                  </a:cubicBezTo>
                  <a:cubicBezTo>
                    <a:pt x="214" y="59"/>
                    <a:pt x="220" y="51"/>
                    <a:pt x="224" y="45"/>
                  </a:cubicBezTo>
                  <a:cubicBezTo>
                    <a:pt x="225" y="39"/>
                    <a:pt x="231" y="36"/>
                    <a:pt x="233" y="30"/>
                  </a:cubicBezTo>
                  <a:cubicBezTo>
                    <a:pt x="235" y="24"/>
                    <a:pt x="249" y="12"/>
                    <a:pt x="234" y="10"/>
                  </a:cubicBezTo>
                  <a:cubicBezTo>
                    <a:pt x="204" y="0"/>
                    <a:pt x="174" y="7"/>
                    <a:pt x="144" y="16"/>
                  </a:cubicBezTo>
                  <a:cubicBezTo>
                    <a:pt x="132" y="20"/>
                    <a:pt x="108" y="28"/>
                    <a:pt x="108" y="28"/>
                  </a:cubicBezTo>
                  <a:cubicBezTo>
                    <a:pt x="104" y="34"/>
                    <a:pt x="92" y="40"/>
                    <a:pt x="87" y="45"/>
                  </a:cubicBezTo>
                  <a:cubicBezTo>
                    <a:pt x="76" y="54"/>
                    <a:pt x="60" y="70"/>
                    <a:pt x="60" y="70"/>
                  </a:cubicBezTo>
                  <a:cubicBezTo>
                    <a:pt x="41" y="99"/>
                    <a:pt x="50" y="81"/>
                    <a:pt x="36" y="124"/>
                  </a:cubicBezTo>
                  <a:cubicBezTo>
                    <a:pt x="32" y="136"/>
                    <a:pt x="24" y="160"/>
                    <a:pt x="24" y="160"/>
                  </a:cubicBezTo>
                  <a:cubicBezTo>
                    <a:pt x="22" y="154"/>
                    <a:pt x="15" y="106"/>
                    <a:pt x="0" y="106"/>
                  </a:cubicBezTo>
                  <a:close/>
                </a:path>
              </a:pathLst>
            </a:custGeom>
            <a:gradFill rotWithShape="0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Freeform 22"/>
            <p:cNvSpPr>
              <a:spLocks/>
            </p:cNvSpPr>
            <p:nvPr/>
          </p:nvSpPr>
          <p:spPr bwMode="auto">
            <a:xfrm>
              <a:off x="2790" y="930"/>
              <a:ext cx="23" cy="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44"/>
                </a:cxn>
              </a:cxnLst>
              <a:rect l="0" t="0" r="r" b="b"/>
              <a:pathLst>
                <a:path w="23" h="44">
                  <a:moveTo>
                    <a:pt x="0" y="0"/>
                  </a:moveTo>
                  <a:cubicBezTo>
                    <a:pt x="1" y="15"/>
                    <a:pt x="0" y="44"/>
                    <a:pt x="23" y="44"/>
                  </a:cubicBezTo>
                </a:path>
              </a:pathLst>
            </a:custGeom>
            <a:gradFill rotWithShape="0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Freeform 23"/>
            <p:cNvSpPr>
              <a:spLocks/>
            </p:cNvSpPr>
            <p:nvPr/>
          </p:nvSpPr>
          <p:spPr bwMode="auto">
            <a:xfrm>
              <a:off x="2721" y="906"/>
              <a:ext cx="61" cy="26"/>
            </a:xfrm>
            <a:custGeom>
              <a:avLst/>
              <a:gdLst/>
              <a:ahLst/>
              <a:cxnLst>
                <a:cxn ang="0">
                  <a:pos x="57" y="9"/>
                </a:cxn>
                <a:cxn ang="0">
                  <a:pos x="39" y="0"/>
                </a:cxn>
                <a:cxn ang="0">
                  <a:pos x="21" y="9"/>
                </a:cxn>
                <a:cxn ang="0">
                  <a:pos x="0" y="18"/>
                </a:cxn>
                <a:cxn ang="0">
                  <a:pos x="15" y="26"/>
                </a:cxn>
                <a:cxn ang="0">
                  <a:pos x="36" y="20"/>
                </a:cxn>
                <a:cxn ang="0">
                  <a:pos x="50" y="14"/>
                </a:cxn>
                <a:cxn ang="0">
                  <a:pos x="57" y="9"/>
                </a:cxn>
              </a:cxnLst>
              <a:rect l="0" t="0" r="r" b="b"/>
              <a:pathLst>
                <a:path w="61" h="26">
                  <a:moveTo>
                    <a:pt x="57" y="9"/>
                  </a:moveTo>
                  <a:cubicBezTo>
                    <a:pt x="52" y="5"/>
                    <a:pt x="45" y="4"/>
                    <a:pt x="39" y="0"/>
                  </a:cubicBezTo>
                  <a:cubicBezTo>
                    <a:pt x="33" y="3"/>
                    <a:pt x="28" y="8"/>
                    <a:pt x="21" y="9"/>
                  </a:cubicBezTo>
                  <a:cubicBezTo>
                    <a:pt x="14" y="13"/>
                    <a:pt x="8" y="16"/>
                    <a:pt x="0" y="18"/>
                  </a:cubicBezTo>
                  <a:cubicBezTo>
                    <a:pt x="6" y="24"/>
                    <a:pt x="8" y="23"/>
                    <a:pt x="15" y="26"/>
                  </a:cubicBezTo>
                  <a:cubicBezTo>
                    <a:pt x="22" y="24"/>
                    <a:pt x="28" y="21"/>
                    <a:pt x="36" y="20"/>
                  </a:cubicBezTo>
                  <a:cubicBezTo>
                    <a:pt x="41" y="18"/>
                    <a:pt x="44" y="15"/>
                    <a:pt x="50" y="14"/>
                  </a:cubicBezTo>
                  <a:cubicBezTo>
                    <a:pt x="54" y="12"/>
                    <a:pt x="61" y="13"/>
                    <a:pt x="57" y="9"/>
                  </a:cubicBezTo>
                  <a:close/>
                </a:path>
              </a:pathLst>
            </a:custGeom>
            <a:gradFill rotWithShape="0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Oval 24"/>
            <p:cNvSpPr>
              <a:spLocks noChangeArrowheads="1"/>
            </p:cNvSpPr>
            <p:nvPr/>
          </p:nvSpPr>
          <p:spPr bwMode="auto">
            <a:xfrm>
              <a:off x="2809" y="932"/>
              <a:ext cx="6" cy="6"/>
            </a:xfrm>
            <a:prstGeom prst="ellips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5" name="Freeform 25"/>
            <p:cNvSpPr>
              <a:spLocks/>
            </p:cNvSpPr>
            <p:nvPr/>
          </p:nvSpPr>
          <p:spPr bwMode="auto">
            <a:xfrm>
              <a:off x="2739" y="962"/>
              <a:ext cx="39" cy="18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18"/>
                </a:cxn>
                <a:cxn ang="0">
                  <a:pos x="30" y="12"/>
                </a:cxn>
                <a:cxn ang="0">
                  <a:pos x="39" y="0"/>
                </a:cxn>
              </a:cxnLst>
              <a:rect l="0" t="0" r="r" b="b"/>
              <a:pathLst>
                <a:path w="39" h="18">
                  <a:moveTo>
                    <a:pt x="8" y="6"/>
                  </a:moveTo>
                  <a:cubicBezTo>
                    <a:pt x="6" y="13"/>
                    <a:pt x="0" y="15"/>
                    <a:pt x="8" y="18"/>
                  </a:cubicBezTo>
                  <a:cubicBezTo>
                    <a:pt x="15" y="15"/>
                    <a:pt x="22" y="13"/>
                    <a:pt x="30" y="12"/>
                  </a:cubicBezTo>
                  <a:cubicBezTo>
                    <a:pt x="37" y="9"/>
                    <a:pt x="39" y="8"/>
                    <a:pt x="39" y="0"/>
                  </a:cubicBezTo>
                </a:path>
              </a:pathLst>
            </a:custGeom>
            <a:gradFill rotWithShape="0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Freeform 26"/>
            <p:cNvSpPr>
              <a:spLocks/>
            </p:cNvSpPr>
            <p:nvPr/>
          </p:nvSpPr>
          <p:spPr bwMode="auto">
            <a:xfrm>
              <a:off x="2750" y="993"/>
              <a:ext cx="49" cy="27"/>
            </a:xfrm>
            <a:custGeom>
              <a:avLst/>
              <a:gdLst/>
              <a:ahLst/>
              <a:cxnLst>
                <a:cxn ang="0">
                  <a:pos x="12" y="11"/>
                </a:cxn>
                <a:cxn ang="0">
                  <a:pos x="18" y="23"/>
                </a:cxn>
                <a:cxn ang="0">
                  <a:pos x="42" y="18"/>
                </a:cxn>
                <a:cxn ang="0">
                  <a:pos x="49" y="2"/>
                </a:cxn>
                <a:cxn ang="0">
                  <a:pos x="28" y="6"/>
                </a:cxn>
                <a:cxn ang="0">
                  <a:pos x="12" y="11"/>
                </a:cxn>
              </a:cxnLst>
              <a:rect l="0" t="0" r="r" b="b"/>
              <a:pathLst>
                <a:path w="49" h="27">
                  <a:moveTo>
                    <a:pt x="12" y="11"/>
                  </a:moveTo>
                  <a:cubicBezTo>
                    <a:pt x="5" y="25"/>
                    <a:pt x="0" y="27"/>
                    <a:pt x="18" y="23"/>
                  </a:cubicBezTo>
                  <a:cubicBezTo>
                    <a:pt x="25" y="19"/>
                    <a:pt x="34" y="20"/>
                    <a:pt x="42" y="18"/>
                  </a:cubicBezTo>
                  <a:cubicBezTo>
                    <a:pt x="45" y="14"/>
                    <a:pt x="47" y="7"/>
                    <a:pt x="49" y="2"/>
                  </a:cubicBezTo>
                  <a:cubicBezTo>
                    <a:pt x="43" y="0"/>
                    <a:pt x="28" y="6"/>
                    <a:pt x="28" y="6"/>
                  </a:cubicBezTo>
                  <a:cubicBezTo>
                    <a:pt x="23" y="9"/>
                    <a:pt x="18" y="9"/>
                    <a:pt x="12" y="11"/>
                  </a:cubicBezTo>
                  <a:close/>
                </a:path>
              </a:pathLst>
            </a:custGeom>
            <a:gradFill rotWithShape="0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67" name="Group 27"/>
          <p:cNvGrpSpPr>
            <a:grpSpLocks/>
          </p:cNvGrpSpPr>
          <p:nvPr/>
        </p:nvGrpSpPr>
        <p:grpSpPr bwMode="auto">
          <a:xfrm flipH="1">
            <a:off x="2514600" y="1447800"/>
            <a:ext cx="395288" cy="254000"/>
            <a:chOff x="2634" y="902"/>
            <a:chExt cx="249" cy="160"/>
          </a:xfrm>
        </p:grpSpPr>
        <p:sp>
          <p:nvSpPr>
            <p:cNvPr id="10268" name="Freeform 28"/>
            <p:cNvSpPr>
              <a:spLocks/>
            </p:cNvSpPr>
            <p:nvPr/>
          </p:nvSpPr>
          <p:spPr bwMode="auto">
            <a:xfrm>
              <a:off x="2634" y="902"/>
              <a:ext cx="249" cy="160"/>
            </a:xfrm>
            <a:custGeom>
              <a:avLst/>
              <a:gdLst/>
              <a:ahLst/>
              <a:cxnLst>
                <a:cxn ang="0">
                  <a:pos x="0" y="106"/>
                </a:cxn>
                <a:cxn ang="0">
                  <a:pos x="132" y="100"/>
                </a:cxn>
                <a:cxn ang="0">
                  <a:pos x="183" y="87"/>
                </a:cxn>
                <a:cxn ang="0">
                  <a:pos x="207" y="66"/>
                </a:cxn>
                <a:cxn ang="0">
                  <a:pos x="224" y="45"/>
                </a:cxn>
                <a:cxn ang="0">
                  <a:pos x="233" y="30"/>
                </a:cxn>
                <a:cxn ang="0">
                  <a:pos x="234" y="10"/>
                </a:cxn>
                <a:cxn ang="0">
                  <a:pos x="144" y="16"/>
                </a:cxn>
                <a:cxn ang="0">
                  <a:pos x="108" y="28"/>
                </a:cxn>
                <a:cxn ang="0">
                  <a:pos x="87" y="45"/>
                </a:cxn>
                <a:cxn ang="0">
                  <a:pos x="60" y="70"/>
                </a:cxn>
                <a:cxn ang="0">
                  <a:pos x="36" y="124"/>
                </a:cxn>
                <a:cxn ang="0">
                  <a:pos x="24" y="160"/>
                </a:cxn>
                <a:cxn ang="0">
                  <a:pos x="0" y="106"/>
                </a:cxn>
              </a:cxnLst>
              <a:rect l="0" t="0" r="r" b="b"/>
              <a:pathLst>
                <a:path w="249" h="160">
                  <a:moveTo>
                    <a:pt x="0" y="106"/>
                  </a:moveTo>
                  <a:cubicBezTo>
                    <a:pt x="29" y="96"/>
                    <a:pt x="102" y="103"/>
                    <a:pt x="132" y="100"/>
                  </a:cubicBezTo>
                  <a:cubicBezTo>
                    <a:pt x="176" y="85"/>
                    <a:pt x="156" y="99"/>
                    <a:pt x="183" y="87"/>
                  </a:cubicBezTo>
                  <a:cubicBezTo>
                    <a:pt x="193" y="80"/>
                    <a:pt x="200" y="73"/>
                    <a:pt x="207" y="66"/>
                  </a:cubicBezTo>
                  <a:cubicBezTo>
                    <a:pt x="214" y="59"/>
                    <a:pt x="220" y="51"/>
                    <a:pt x="224" y="45"/>
                  </a:cubicBezTo>
                  <a:cubicBezTo>
                    <a:pt x="225" y="39"/>
                    <a:pt x="231" y="36"/>
                    <a:pt x="233" y="30"/>
                  </a:cubicBezTo>
                  <a:cubicBezTo>
                    <a:pt x="235" y="24"/>
                    <a:pt x="249" y="12"/>
                    <a:pt x="234" y="10"/>
                  </a:cubicBezTo>
                  <a:cubicBezTo>
                    <a:pt x="204" y="0"/>
                    <a:pt x="174" y="7"/>
                    <a:pt x="144" y="16"/>
                  </a:cubicBezTo>
                  <a:cubicBezTo>
                    <a:pt x="132" y="20"/>
                    <a:pt x="108" y="28"/>
                    <a:pt x="108" y="28"/>
                  </a:cubicBezTo>
                  <a:cubicBezTo>
                    <a:pt x="104" y="34"/>
                    <a:pt x="92" y="40"/>
                    <a:pt x="87" y="45"/>
                  </a:cubicBezTo>
                  <a:cubicBezTo>
                    <a:pt x="76" y="54"/>
                    <a:pt x="60" y="70"/>
                    <a:pt x="60" y="70"/>
                  </a:cubicBezTo>
                  <a:cubicBezTo>
                    <a:pt x="41" y="99"/>
                    <a:pt x="50" y="81"/>
                    <a:pt x="36" y="124"/>
                  </a:cubicBezTo>
                  <a:cubicBezTo>
                    <a:pt x="32" y="136"/>
                    <a:pt x="24" y="160"/>
                    <a:pt x="24" y="160"/>
                  </a:cubicBezTo>
                  <a:cubicBezTo>
                    <a:pt x="22" y="154"/>
                    <a:pt x="15" y="106"/>
                    <a:pt x="0" y="10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Freeform 29"/>
            <p:cNvSpPr>
              <a:spLocks/>
            </p:cNvSpPr>
            <p:nvPr/>
          </p:nvSpPr>
          <p:spPr bwMode="auto">
            <a:xfrm>
              <a:off x="2790" y="930"/>
              <a:ext cx="23" cy="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44"/>
                </a:cxn>
              </a:cxnLst>
              <a:rect l="0" t="0" r="r" b="b"/>
              <a:pathLst>
                <a:path w="23" h="44">
                  <a:moveTo>
                    <a:pt x="0" y="0"/>
                  </a:moveTo>
                  <a:cubicBezTo>
                    <a:pt x="1" y="15"/>
                    <a:pt x="0" y="44"/>
                    <a:pt x="23" y="44"/>
                  </a:cubicBezTo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Freeform 30"/>
            <p:cNvSpPr>
              <a:spLocks/>
            </p:cNvSpPr>
            <p:nvPr/>
          </p:nvSpPr>
          <p:spPr bwMode="auto">
            <a:xfrm>
              <a:off x="2721" y="906"/>
              <a:ext cx="61" cy="26"/>
            </a:xfrm>
            <a:custGeom>
              <a:avLst/>
              <a:gdLst/>
              <a:ahLst/>
              <a:cxnLst>
                <a:cxn ang="0">
                  <a:pos x="57" y="9"/>
                </a:cxn>
                <a:cxn ang="0">
                  <a:pos x="39" y="0"/>
                </a:cxn>
                <a:cxn ang="0">
                  <a:pos x="21" y="9"/>
                </a:cxn>
                <a:cxn ang="0">
                  <a:pos x="0" y="18"/>
                </a:cxn>
                <a:cxn ang="0">
                  <a:pos x="15" y="26"/>
                </a:cxn>
                <a:cxn ang="0">
                  <a:pos x="36" y="20"/>
                </a:cxn>
                <a:cxn ang="0">
                  <a:pos x="50" y="14"/>
                </a:cxn>
                <a:cxn ang="0">
                  <a:pos x="57" y="9"/>
                </a:cxn>
              </a:cxnLst>
              <a:rect l="0" t="0" r="r" b="b"/>
              <a:pathLst>
                <a:path w="61" h="26">
                  <a:moveTo>
                    <a:pt x="57" y="9"/>
                  </a:moveTo>
                  <a:cubicBezTo>
                    <a:pt x="52" y="5"/>
                    <a:pt x="45" y="4"/>
                    <a:pt x="39" y="0"/>
                  </a:cubicBezTo>
                  <a:cubicBezTo>
                    <a:pt x="33" y="3"/>
                    <a:pt x="28" y="8"/>
                    <a:pt x="21" y="9"/>
                  </a:cubicBezTo>
                  <a:cubicBezTo>
                    <a:pt x="14" y="13"/>
                    <a:pt x="8" y="16"/>
                    <a:pt x="0" y="18"/>
                  </a:cubicBezTo>
                  <a:cubicBezTo>
                    <a:pt x="6" y="24"/>
                    <a:pt x="8" y="23"/>
                    <a:pt x="15" y="26"/>
                  </a:cubicBezTo>
                  <a:cubicBezTo>
                    <a:pt x="22" y="24"/>
                    <a:pt x="28" y="21"/>
                    <a:pt x="36" y="20"/>
                  </a:cubicBezTo>
                  <a:cubicBezTo>
                    <a:pt x="41" y="18"/>
                    <a:pt x="44" y="15"/>
                    <a:pt x="50" y="14"/>
                  </a:cubicBezTo>
                  <a:cubicBezTo>
                    <a:pt x="54" y="12"/>
                    <a:pt x="61" y="13"/>
                    <a:pt x="57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Oval 31"/>
            <p:cNvSpPr>
              <a:spLocks noChangeArrowheads="1"/>
            </p:cNvSpPr>
            <p:nvPr/>
          </p:nvSpPr>
          <p:spPr bwMode="auto">
            <a:xfrm>
              <a:off x="2809" y="932"/>
              <a:ext cx="6" cy="6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2" name="Freeform 32"/>
            <p:cNvSpPr>
              <a:spLocks/>
            </p:cNvSpPr>
            <p:nvPr/>
          </p:nvSpPr>
          <p:spPr bwMode="auto">
            <a:xfrm>
              <a:off x="2739" y="962"/>
              <a:ext cx="39" cy="18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18"/>
                </a:cxn>
                <a:cxn ang="0">
                  <a:pos x="30" y="12"/>
                </a:cxn>
                <a:cxn ang="0">
                  <a:pos x="39" y="0"/>
                </a:cxn>
              </a:cxnLst>
              <a:rect l="0" t="0" r="r" b="b"/>
              <a:pathLst>
                <a:path w="39" h="18">
                  <a:moveTo>
                    <a:pt x="8" y="6"/>
                  </a:moveTo>
                  <a:cubicBezTo>
                    <a:pt x="6" y="13"/>
                    <a:pt x="0" y="15"/>
                    <a:pt x="8" y="18"/>
                  </a:cubicBezTo>
                  <a:cubicBezTo>
                    <a:pt x="15" y="15"/>
                    <a:pt x="22" y="13"/>
                    <a:pt x="30" y="12"/>
                  </a:cubicBezTo>
                  <a:cubicBezTo>
                    <a:pt x="37" y="9"/>
                    <a:pt x="39" y="8"/>
                    <a:pt x="39" y="0"/>
                  </a:cubicBezTo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Freeform 33"/>
            <p:cNvSpPr>
              <a:spLocks/>
            </p:cNvSpPr>
            <p:nvPr/>
          </p:nvSpPr>
          <p:spPr bwMode="auto">
            <a:xfrm>
              <a:off x="2750" y="993"/>
              <a:ext cx="49" cy="27"/>
            </a:xfrm>
            <a:custGeom>
              <a:avLst/>
              <a:gdLst/>
              <a:ahLst/>
              <a:cxnLst>
                <a:cxn ang="0">
                  <a:pos x="12" y="11"/>
                </a:cxn>
                <a:cxn ang="0">
                  <a:pos x="18" y="23"/>
                </a:cxn>
                <a:cxn ang="0">
                  <a:pos x="42" y="18"/>
                </a:cxn>
                <a:cxn ang="0">
                  <a:pos x="49" y="2"/>
                </a:cxn>
                <a:cxn ang="0">
                  <a:pos x="28" y="6"/>
                </a:cxn>
                <a:cxn ang="0">
                  <a:pos x="12" y="11"/>
                </a:cxn>
              </a:cxnLst>
              <a:rect l="0" t="0" r="r" b="b"/>
              <a:pathLst>
                <a:path w="49" h="27">
                  <a:moveTo>
                    <a:pt x="12" y="11"/>
                  </a:moveTo>
                  <a:cubicBezTo>
                    <a:pt x="5" y="25"/>
                    <a:pt x="0" y="27"/>
                    <a:pt x="18" y="23"/>
                  </a:cubicBezTo>
                  <a:cubicBezTo>
                    <a:pt x="25" y="19"/>
                    <a:pt x="34" y="20"/>
                    <a:pt x="42" y="18"/>
                  </a:cubicBezTo>
                  <a:cubicBezTo>
                    <a:pt x="45" y="14"/>
                    <a:pt x="47" y="7"/>
                    <a:pt x="49" y="2"/>
                  </a:cubicBezTo>
                  <a:cubicBezTo>
                    <a:pt x="43" y="0"/>
                    <a:pt x="28" y="6"/>
                    <a:pt x="28" y="6"/>
                  </a:cubicBezTo>
                  <a:cubicBezTo>
                    <a:pt x="23" y="9"/>
                    <a:pt x="18" y="9"/>
                    <a:pt x="12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4" name="Group 34"/>
          <p:cNvGrpSpPr>
            <a:grpSpLocks/>
          </p:cNvGrpSpPr>
          <p:nvPr/>
        </p:nvGrpSpPr>
        <p:grpSpPr bwMode="auto">
          <a:xfrm>
            <a:off x="1447800" y="2590800"/>
            <a:ext cx="395288" cy="254000"/>
            <a:chOff x="2634" y="902"/>
            <a:chExt cx="249" cy="160"/>
          </a:xfrm>
        </p:grpSpPr>
        <p:sp>
          <p:nvSpPr>
            <p:cNvPr id="10275" name="Freeform 35"/>
            <p:cNvSpPr>
              <a:spLocks/>
            </p:cNvSpPr>
            <p:nvPr/>
          </p:nvSpPr>
          <p:spPr bwMode="auto">
            <a:xfrm>
              <a:off x="2634" y="902"/>
              <a:ext cx="249" cy="160"/>
            </a:xfrm>
            <a:custGeom>
              <a:avLst/>
              <a:gdLst/>
              <a:ahLst/>
              <a:cxnLst>
                <a:cxn ang="0">
                  <a:pos x="0" y="106"/>
                </a:cxn>
                <a:cxn ang="0">
                  <a:pos x="132" y="100"/>
                </a:cxn>
                <a:cxn ang="0">
                  <a:pos x="183" y="87"/>
                </a:cxn>
                <a:cxn ang="0">
                  <a:pos x="207" y="66"/>
                </a:cxn>
                <a:cxn ang="0">
                  <a:pos x="224" y="45"/>
                </a:cxn>
                <a:cxn ang="0">
                  <a:pos x="233" y="30"/>
                </a:cxn>
                <a:cxn ang="0">
                  <a:pos x="234" y="10"/>
                </a:cxn>
                <a:cxn ang="0">
                  <a:pos x="144" y="16"/>
                </a:cxn>
                <a:cxn ang="0">
                  <a:pos x="108" y="28"/>
                </a:cxn>
                <a:cxn ang="0">
                  <a:pos x="87" y="45"/>
                </a:cxn>
                <a:cxn ang="0">
                  <a:pos x="60" y="70"/>
                </a:cxn>
                <a:cxn ang="0">
                  <a:pos x="36" y="124"/>
                </a:cxn>
                <a:cxn ang="0">
                  <a:pos x="24" y="160"/>
                </a:cxn>
                <a:cxn ang="0">
                  <a:pos x="0" y="106"/>
                </a:cxn>
              </a:cxnLst>
              <a:rect l="0" t="0" r="r" b="b"/>
              <a:pathLst>
                <a:path w="249" h="160">
                  <a:moveTo>
                    <a:pt x="0" y="106"/>
                  </a:moveTo>
                  <a:cubicBezTo>
                    <a:pt x="29" y="96"/>
                    <a:pt x="102" y="103"/>
                    <a:pt x="132" y="100"/>
                  </a:cubicBezTo>
                  <a:cubicBezTo>
                    <a:pt x="176" y="85"/>
                    <a:pt x="156" y="99"/>
                    <a:pt x="183" y="87"/>
                  </a:cubicBezTo>
                  <a:cubicBezTo>
                    <a:pt x="193" y="80"/>
                    <a:pt x="200" y="73"/>
                    <a:pt x="207" y="66"/>
                  </a:cubicBezTo>
                  <a:cubicBezTo>
                    <a:pt x="214" y="59"/>
                    <a:pt x="220" y="51"/>
                    <a:pt x="224" y="45"/>
                  </a:cubicBezTo>
                  <a:cubicBezTo>
                    <a:pt x="225" y="39"/>
                    <a:pt x="231" y="36"/>
                    <a:pt x="233" y="30"/>
                  </a:cubicBezTo>
                  <a:cubicBezTo>
                    <a:pt x="235" y="24"/>
                    <a:pt x="249" y="12"/>
                    <a:pt x="234" y="10"/>
                  </a:cubicBezTo>
                  <a:cubicBezTo>
                    <a:pt x="204" y="0"/>
                    <a:pt x="174" y="7"/>
                    <a:pt x="144" y="16"/>
                  </a:cubicBezTo>
                  <a:cubicBezTo>
                    <a:pt x="132" y="20"/>
                    <a:pt x="108" y="28"/>
                    <a:pt x="108" y="28"/>
                  </a:cubicBezTo>
                  <a:cubicBezTo>
                    <a:pt x="104" y="34"/>
                    <a:pt x="92" y="40"/>
                    <a:pt x="87" y="45"/>
                  </a:cubicBezTo>
                  <a:cubicBezTo>
                    <a:pt x="76" y="54"/>
                    <a:pt x="60" y="70"/>
                    <a:pt x="60" y="70"/>
                  </a:cubicBezTo>
                  <a:cubicBezTo>
                    <a:pt x="41" y="99"/>
                    <a:pt x="50" y="81"/>
                    <a:pt x="36" y="124"/>
                  </a:cubicBezTo>
                  <a:cubicBezTo>
                    <a:pt x="32" y="136"/>
                    <a:pt x="24" y="160"/>
                    <a:pt x="24" y="160"/>
                  </a:cubicBezTo>
                  <a:cubicBezTo>
                    <a:pt x="22" y="154"/>
                    <a:pt x="15" y="106"/>
                    <a:pt x="0" y="106"/>
                  </a:cubicBez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Freeform 36"/>
            <p:cNvSpPr>
              <a:spLocks/>
            </p:cNvSpPr>
            <p:nvPr/>
          </p:nvSpPr>
          <p:spPr bwMode="auto">
            <a:xfrm>
              <a:off x="2790" y="930"/>
              <a:ext cx="23" cy="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44"/>
                </a:cxn>
              </a:cxnLst>
              <a:rect l="0" t="0" r="r" b="b"/>
              <a:pathLst>
                <a:path w="23" h="44">
                  <a:moveTo>
                    <a:pt x="0" y="0"/>
                  </a:moveTo>
                  <a:cubicBezTo>
                    <a:pt x="1" y="15"/>
                    <a:pt x="0" y="44"/>
                    <a:pt x="23" y="44"/>
                  </a:cubicBezTo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Freeform 37"/>
            <p:cNvSpPr>
              <a:spLocks/>
            </p:cNvSpPr>
            <p:nvPr/>
          </p:nvSpPr>
          <p:spPr bwMode="auto">
            <a:xfrm>
              <a:off x="2721" y="906"/>
              <a:ext cx="61" cy="26"/>
            </a:xfrm>
            <a:custGeom>
              <a:avLst/>
              <a:gdLst/>
              <a:ahLst/>
              <a:cxnLst>
                <a:cxn ang="0">
                  <a:pos x="57" y="9"/>
                </a:cxn>
                <a:cxn ang="0">
                  <a:pos x="39" y="0"/>
                </a:cxn>
                <a:cxn ang="0">
                  <a:pos x="21" y="9"/>
                </a:cxn>
                <a:cxn ang="0">
                  <a:pos x="0" y="18"/>
                </a:cxn>
                <a:cxn ang="0">
                  <a:pos x="15" y="26"/>
                </a:cxn>
                <a:cxn ang="0">
                  <a:pos x="36" y="20"/>
                </a:cxn>
                <a:cxn ang="0">
                  <a:pos x="50" y="14"/>
                </a:cxn>
                <a:cxn ang="0">
                  <a:pos x="57" y="9"/>
                </a:cxn>
              </a:cxnLst>
              <a:rect l="0" t="0" r="r" b="b"/>
              <a:pathLst>
                <a:path w="61" h="26">
                  <a:moveTo>
                    <a:pt x="57" y="9"/>
                  </a:moveTo>
                  <a:cubicBezTo>
                    <a:pt x="52" y="5"/>
                    <a:pt x="45" y="4"/>
                    <a:pt x="39" y="0"/>
                  </a:cubicBezTo>
                  <a:cubicBezTo>
                    <a:pt x="33" y="3"/>
                    <a:pt x="28" y="8"/>
                    <a:pt x="21" y="9"/>
                  </a:cubicBezTo>
                  <a:cubicBezTo>
                    <a:pt x="14" y="13"/>
                    <a:pt x="8" y="16"/>
                    <a:pt x="0" y="18"/>
                  </a:cubicBezTo>
                  <a:cubicBezTo>
                    <a:pt x="6" y="24"/>
                    <a:pt x="8" y="23"/>
                    <a:pt x="15" y="26"/>
                  </a:cubicBezTo>
                  <a:cubicBezTo>
                    <a:pt x="22" y="24"/>
                    <a:pt x="28" y="21"/>
                    <a:pt x="36" y="20"/>
                  </a:cubicBezTo>
                  <a:cubicBezTo>
                    <a:pt x="41" y="18"/>
                    <a:pt x="44" y="15"/>
                    <a:pt x="50" y="14"/>
                  </a:cubicBezTo>
                  <a:cubicBezTo>
                    <a:pt x="54" y="12"/>
                    <a:pt x="61" y="13"/>
                    <a:pt x="57" y="9"/>
                  </a:cubicBez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Oval 38"/>
            <p:cNvSpPr>
              <a:spLocks noChangeArrowheads="1"/>
            </p:cNvSpPr>
            <p:nvPr/>
          </p:nvSpPr>
          <p:spPr bwMode="auto">
            <a:xfrm>
              <a:off x="2809" y="932"/>
              <a:ext cx="6" cy="6"/>
            </a:xfrm>
            <a:prstGeom prst="ellipse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9" name="Freeform 39"/>
            <p:cNvSpPr>
              <a:spLocks/>
            </p:cNvSpPr>
            <p:nvPr/>
          </p:nvSpPr>
          <p:spPr bwMode="auto">
            <a:xfrm>
              <a:off x="2739" y="962"/>
              <a:ext cx="39" cy="18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18"/>
                </a:cxn>
                <a:cxn ang="0">
                  <a:pos x="30" y="12"/>
                </a:cxn>
                <a:cxn ang="0">
                  <a:pos x="39" y="0"/>
                </a:cxn>
              </a:cxnLst>
              <a:rect l="0" t="0" r="r" b="b"/>
              <a:pathLst>
                <a:path w="39" h="18">
                  <a:moveTo>
                    <a:pt x="8" y="6"/>
                  </a:moveTo>
                  <a:cubicBezTo>
                    <a:pt x="6" y="13"/>
                    <a:pt x="0" y="15"/>
                    <a:pt x="8" y="18"/>
                  </a:cubicBezTo>
                  <a:cubicBezTo>
                    <a:pt x="15" y="15"/>
                    <a:pt x="22" y="13"/>
                    <a:pt x="30" y="12"/>
                  </a:cubicBezTo>
                  <a:cubicBezTo>
                    <a:pt x="37" y="9"/>
                    <a:pt x="39" y="8"/>
                    <a:pt x="39" y="0"/>
                  </a:cubicBezTo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Freeform 40"/>
            <p:cNvSpPr>
              <a:spLocks/>
            </p:cNvSpPr>
            <p:nvPr/>
          </p:nvSpPr>
          <p:spPr bwMode="auto">
            <a:xfrm>
              <a:off x="2750" y="993"/>
              <a:ext cx="49" cy="27"/>
            </a:xfrm>
            <a:custGeom>
              <a:avLst/>
              <a:gdLst/>
              <a:ahLst/>
              <a:cxnLst>
                <a:cxn ang="0">
                  <a:pos x="12" y="11"/>
                </a:cxn>
                <a:cxn ang="0">
                  <a:pos x="18" y="23"/>
                </a:cxn>
                <a:cxn ang="0">
                  <a:pos x="42" y="18"/>
                </a:cxn>
                <a:cxn ang="0">
                  <a:pos x="49" y="2"/>
                </a:cxn>
                <a:cxn ang="0">
                  <a:pos x="28" y="6"/>
                </a:cxn>
                <a:cxn ang="0">
                  <a:pos x="12" y="11"/>
                </a:cxn>
              </a:cxnLst>
              <a:rect l="0" t="0" r="r" b="b"/>
              <a:pathLst>
                <a:path w="49" h="27">
                  <a:moveTo>
                    <a:pt x="12" y="11"/>
                  </a:moveTo>
                  <a:cubicBezTo>
                    <a:pt x="5" y="25"/>
                    <a:pt x="0" y="27"/>
                    <a:pt x="18" y="23"/>
                  </a:cubicBezTo>
                  <a:cubicBezTo>
                    <a:pt x="25" y="19"/>
                    <a:pt x="34" y="20"/>
                    <a:pt x="42" y="18"/>
                  </a:cubicBezTo>
                  <a:cubicBezTo>
                    <a:pt x="45" y="14"/>
                    <a:pt x="47" y="7"/>
                    <a:pt x="49" y="2"/>
                  </a:cubicBezTo>
                  <a:cubicBezTo>
                    <a:pt x="43" y="0"/>
                    <a:pt x="28" y="6"/>
                    <a:pt x="28" y="6"/>
                  </a:cubicBezTo>
                  <a:cubicBezTo>
                    <a:pt x="23" y="9"/>
                    <a:pt x="18" y="9"/>
                    <a:pt x="12" y="11"/>
                  </a:cubicBez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281" name="Object 41"/>
          <p:cNvGraphicFramePr>
            <a:graphicFrameLocks noChangeAspect="1"/>
          </p:cNvGraphicFramePr>
          <p:nvPr/>
        </p:nvGraphicFramePr>
        <p:xfrm>
          <a:off x="3733800" y="2590800"/>
          <a:ext cx="4114800" cy="554038"/>
        </p:xfrm>
        <a:graphic>
          <a:graphicData uri="http://schemas.openxmlformats.org/presentationml/2006/ole">
            <p:oleObj spid="_x0000_s10285" name="Equation" r:id="rId3" imgW="1511300" imgH="203200" progId="Equation.DSMT4">
              <p:embed/>
            </p:oleObj>
          </a:graphicData>
        </a:graphic>
      </p:graphicFrame>
      <p:graphicFrame>
        <p:nvGraphicFramePr>
          <p:cNvPr id="10282" name="Object 42"/>
          <p:cNvGraphicFramePr>
            <a:graphicFrameLocks noChangeAspect="1"/>
          </p:cNvGraphicFramePr>
          <p:nvPr/>
        </p:nvGraphicFramePr>
        <p:xfrm>
          <a:off x="4895850" y="3255963"/>
          <a:ext cx="3943350" cy="554037"/>
        </p:xfrm>
        <a:graphic>
          <a:graphicData uri="http://schemas.openxmlformats.org/presentationml/2006/ole">
            <p:oleObj spid="_x0000_s10286" name="Equation" r:id="rId4" imgW="1447172" imgH="203112" progId="Equation.DSMT4">
              <p:embed/>
            </p:oleObj>
          </a:graphicData>
        </a:graphic>
      </p:graphicFrame>
      <p:graphicFrame>
        <p:nvGraphicFramePr>
          <p:cNvPr id="10283" name="Object 43"/>
          <p:cNvGraphicFramePr>
            <a:graphicFrameLocks noChangeAspect="1"/>
          </p:cNvGraphicFramePr>
          <p:nvPr/>
        </p:nvGraphicFramePr>
        <p:xfrm>
          <a:off x="4840288" y="3803650"/>
          <a:ext cx="4151312" cy="1073150"/>
        </p:xfrm>
        <a:graphic>
          <a:graphicData uri="http://schemas.openxmlformats.org/presentationml/2006/ole">
            <p:oleObj spid="_x0000_s10287" name="Equation" r:id="rId5" imgW="1524000" imgH="393700" progId="Equation.DSMT4">
              <p:embed/>
            </p:oleObj>
          </a:graphicData>
        </a:graphic>
      </p:graphicFrame>
      <p:graphicFrame>
        <p:nvGraphicFramePr>
          <p:cNvPr id="10284" name="Object 44"/>
          <p:cNvGraphicFramePr>
            <a:graphicFrameLocks noChangeAspect="1"/>
          </p:cNvGraphicFramePr>
          <p:nvPr/>
        </p:nvGraphicFramePr>
        <p:xfrm>
          <a:off x="4876800" y="5078413"/>
          <a:ext cx="1487488" cy="484187"/>
        </p:xfrm>
        <a:graphic>
          <a:graphicData uri="http://schemas.openxmlformats.org/presentationml/2006/ole">
            <p:oleObj spid="_x0000_s10288" name="Equation" r:id="rId6" imgW="545626" imgH="177646" progId="Equation.DSMT4">
              <p:embed/>
            </p:oleObj>
          </a:graphicData>
        </a:graphic>
      </p:graphicFrame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3733800" y="329625"/>
            <a:ext cx="1779654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Example</a:t>
            </a:r>
            <a:endParaRPr lang="en-US" sz="32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bovegroundpo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4800"/>
            <a:ext cx="4114800" cy="2349500"/>
          </a:xfrm>
          <a:prstGeom prst="rect">
            <a:avLst/>
          </a:prstGeom>
          <a:noFill/>
        </p:spPr>
      </p:pic>
      <p:sp>
        <p:nvSpPr>
          <p:cNvPr id="5123" name="Freeform 3"/>
          <p:cNvSpPr>
            <a:spLocks/>
          </p:cNvSpPr>
          <p:nvPr/>
        </p:nvSpPr>
        <p:spPr bwMode="auto">
          <a:xfrm>
            <a:off x="1828800" y="1733550"/>
            <a:ext cx="914400" cy="476250"/>
          </a:xfrm>
          <a:custGeom>
            <a:avLst/>
            <a:gdLst/>
            <a:ahLst/>
            <a:cxnLst>
              <a:cxn ang="0">
                <a:pos x="0" y="204"/>
              </a:cxn>
              <a:cxn ang="0">
                <a:pos x="144" y="300"/>
              </a:cxn>
              <a:cxn ang="0">
                <a:pos x="576" y="108"/>
              </a:cxn>
              <a:cxn ang="0">
                <a:pos x="432" y="0"/>
              </a:cxn>
              <a:cxn ang="0">
                <a:pos x="0" y="204"/>
              </a:cxn>
            </a:cxnLst>
            <a:rect l="0" t="0" r="r" b="b"/>
            <a:pathLst>
              <a:path w="576" h="300">
                <a:moveTo>
                  <a:pt x="0" y="204"/>
                </a:moveTo>
                <a:lnTo>
                  <a:pt x="144" y="300"/>
                </a:lnTo>
                <a:lnTo>
                  <a:pt x="576" y="108"/>
                </a:lnTo>
                <a:lnTo>
                  <a:pt x="432" y="0"/>
                </a:lnTo>
                <a:lnTo>
                  <a:pt x="0" y="204"/>
                </a:lnTo>
                <a:close/>
              </a:path>
            </a:pathLst>
          </a:custGeom>
          <a:noFill/>
          <a:ln w="25400" cap="flat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632325" y="520700"/>
            <a:ext cx="43592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If we had a 1 ft x 3 ft plate on the bottom of a 2 ft deep wading pool, the force on the plate is equal to the weight of the water </a:t>
            </a:r>
            <a:r>
              <a:rPr lang="en-US" u="sng"/>
              <a:t>above the plate</a:t>
            </a:r>
            <a:r>
              <a:rPr lang="en-US"/>
              <a:t>.</a:t>
            </a: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533400" y="2895600"/>
          <a:ext cx="1371600" cy="965200"/>
        </p:xfrm>
        <a:graphic>
          <a:graphicData uri="http://schemas.openxmlformats.org/presentationml/2006/ole">
            <p:oleObj spid="_x0000_s5137" name="Equation" r:id="rId4" imgW="558558" imgH="393529" progId="Equation.DSMT4">
              <p:embed/>
            </p:oleObj>
          </a:graphicData>
        </a:graphic>
      </p:graphicFrame>
      <p:sp>
        <p:nvSpPr>
          <p:cNvPr id="5126" name="AutoShape 6"/>
          <p:cNvSpPr>
            <a:spLocks/>
          </p:cNvSpPr>
          <p:nvPr/>
        </p:nvSpPr>
        <p:spPr bwMode="auto">
          <a:xfrm rot="-5400000">
            <a:off x="1066800" y="35052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77863" y="4343400"/>
            <a:ext cx="1150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density</a:t>
            </a:r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1981200" y="3160713"/>
          <a:ext cx="717550" cy="434975"/>
        </p:xfrm>
        <a:graphic>
          <a:graphicData uri="http://schemas.openxmlformats.org/presentationml/2006/ole">
            <p:oleObj spid="_x0000_s5138" name="Equation" r:id="rId5" imgW="291847" imgH="177646" progId="Equation.DSMT4">
              <p:embed/>
            </p:oleObj>
          </a:graphicData>
        </a:graphic>
      </p:graphicFrame>
      <p:sp>
        <p:nvSpPr>
          <p:cNvPr id="5129" name="AutoShape 9"/>
          <p:cNvSpPr>
            <a:spLocks/>
          </p:cNvSpPr>
          <p:nvPr/>
        </p:nvSpPr>
        <p:spPr bwMode="auto">
          <a:xfrm rot="-5400000">
            <a:off x="2171700" y="3771900"/>
            <a:ext cx="304800" cy="685800"/>
          </a:xfrm>
          <a:prstGeom prst="leftBrace">
            <a:avLst>
              <a:gd name="adj1" fmla="val 18750"/>
              <a:gd name="adj2" fmla="val 50000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871663" y="4343400"/>
            <a:ext cx="947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depth</a:t>
            </a:r>
          </a:p>
        </p:txBody>
      </p:sp>
      <p:sp>
        <p:nvSpPr>
          <p:cNvPr id="5131" name="AutoShape 11"/>
          <p:cNvSpPr>
            <a:spLocks/>
          </p:cNvSpPr>
          <p:nvPr/>
        </p:nvSpPr>
        <p:spPr bwMode="auto">
          <a:xfrm rot="-5400000">
            <a:off x="1485900" y="4076700"/>
            <a:ext cx="304800" cy="2057400"/>
          </a:xfrm>
          <a:prstGeom prst="leftBrace">
            <a:avLst>
              <a:gd name="adj1" fmla="val 56250"/>
              <a:gd name="adj2" fmla="val 50000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990600" y="5334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pressure</a:t>
            </a:r>
          </a:p>
        </p:txBody>
      </p:sp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2819400" y="3124200"/>
          <a:ext cx="1373188" cy="434975"/>
        </p:xfrm>
        <a:graphic>
          <a:graphicData uri="http://schemas.openxmlformats.org/presentationml/2006/ole">
            <p:oleObj spid="_x0000_s5139" name="Equation" r:id="rId6" imgW="558558" imgH="177723" progId="Equation.DSMT4">
              <p:embed/>
            </p:oleObj>
          </a:graphicData>
        </a:graphic>
      </p:graphicFrame>
      <p:sp>
        <p:nvSpPr>
          <p:cNvPr id="5134" name="AutoShape 14"/>
          <p:cNvSpPr>
            <a:spLocks/>
          </p:cNvSpPr>
          <p:nvPr/>
        </p:nvSpPr>
        <p:spPr bwMode="auto">
          <a:xfrm rot="-5400000">
            <a:off x="3390900" y="3467100"/>
            <a:ext cx="304800" cy="1295400"/>
          </a:xfrm>
          <a:prstGeom prst="leftBrace">
            <a:avLst>
              <a:gd name="adj1" fmla="val 35417"/>
              <a:gd name="adj2" fmla="val 50000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090863" y="4343400"/>
            <a:ext cx="795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area</a:t>
            </a:r>
          </a:p>
        </p:txBody>
      </p:sp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4357688" y="3124200"/>
          <a:ext cx="1341437" cy="434975"/>
        </p:xfrm>
        <a:graphic>
          <a:graphicData uri="http://schemas.openxmlformats.org/presentationml/2006/ole">
            <p:oleObj spid="_x0000_s5140" name="Equation" r:id="rId7" imgW="545626" imgH="177646" progId="Equation.DSMT4">
              <p:embed/>
            </p:oleObj>
          </a:graphicData>
        </a:graphic>
      </p:graphicFrame>
      <p:grpSp>
        <p:nvGrpSpPr>
          <p:cNvPr id="5139" name="Group 19"/>
          <p:cNvGrpSpPr>
            <a:grpSpLocks/>
          </p:cNvGrpSpPr>
          <p:nvPr/>
        </p:nvGrpSpPr>
        <p:grpSpPr bwMode="auto">
          <a:xfrm>
            <a:off x="4572000" y="4724400"/>
            <a:ext cx="3978275" cy="1295400"/>
            <a:chOff x="2880" y="2976"/>
            <a:chExt cx="2506" cy="816"/>
          </a:xfrm>
        </p:grpSpPr>
        <p:sp>
          <p:nvSpPr>
            <p:cNvPr id="5138" name="Rectangle 18"/>
            <p:cNvSpPr>
              <a:spLocks noChangeArrowheads="1"/>
            </p:cNvSpPr>
            <p:nvPr/>
          </p:nvSpPr>
          <p:spPr bwMode="auto">
            <a:xfrm>
              <a:off x="2880" y="2976"/>
              <a:ext cx="2304" cy="816"/>
            </a:xfrm>
            <a:prstGeom prst="rect">
              <a:avLst/>
            </a:prstGeom>
            <a:solidFill>
              <a:srgbClr val="CCEC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Text Box 17"/>
            <p:cNvSpPr txBox="1">
              <a:spLocks noChangeArrowheads="1"/>
            </p:cNvSpPr>
            <p:nvPr/>
          </p:nvSpPr>
          <p:spPr bwMode="auto">
            <a:xfrm>
              <a:off x="2928" y="3024"/>
              <a:ext cx="2458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All the other water in the pool doesn’t affect the answer!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7" grpId="0" autoUpdateAnimBg="0"/>
      <p:bldP spid="5129" grpId="0" animBg="1"/>
      <p:bldP spid="5130" grpId="0" autoUpdateAnimBg="0"/>
      <p:bldP spid="5131" grpId="0" animBg="1"/>
      <p:bldP spid="5132" grpId="0" autoUpdateAnimBg="0"/>
      <p:bldP spid="5134" grpId="0" animBg="1"/>
      <p:bldP spid="513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50" name="Group 86"/>
          <p:cNvGrpSpPr>
            <a:grpSpLocks/>
          </p:cNvGrpSpPr>
          <p:nvPr/>
        </p:nvGrpSpPr>
        <p:grpSpPr bwMode="auto">
          <a:xfrm>
            <a:off x="533400" y="4343400"/>
            <a:ext cx="255588" cy="609600"/>
            <a:chOff x="336" y="2736"/>
            <a:chExt cx="161" cy="384"/>
          </a:xfrm>
        </p:grpSpPr>
        <p:sp>
          <p:nvSpPr>
            <p:cNvPr id="11318" name="Line 54"/>
            <p:cNvSpPr>
              <a:spLocks noChangeShapeType="1"/>
            </p:cNvSpPr>
            <p:nvPr/>
          </p:nvSpPr>
          <p:spPr bwMode="auto">
            <a:xfrm>
              <a:off x="432" y="2736"/>
              <a:ext cx="0" cy="38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336" y="283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1320" name="Object 56"/>
            <p:cNvGraphicFramePr>
              <a:graphicFrameLocks noChangeAspect="1"/>
            </p:cNvGraphicFramePr>
            <p:nvPr/>
          </p:nvGraphicFramePr>
          <p:xfrm>
            <a:off x="336" y="2833"/>
            <a:ext cx="161" cy="191"/>
          </p:xfrm>
          <a:graphic>
            <a:graphicData uri="http://schemas.openxmlformats.org/presentationml/2006/ole">
              <p:oleObj spid="_x0000_s11343" name="Equation" r:id="rId3" imgW="139579" imgH="164957" progId="Equation.DSMT4">
                <p:embed/>
              </p:oleObj>
            </a:graphicData>
          </a:graphic>
        </p:graphicFrame>
      </p:grpSp>
      <p:grpSp>
        <p:nvGrpSpPr>
          <p:cNvPr id="11329" name="Group 65"/>
          <p:cNvGrpSpPr>
            <a:grpSpLocks/>
          </p:cNvGrpSpPr>
          <p:nvPr/>
        </p:nvGrpSpPr>
        <p:grpSpPr bwMode="auto">
          <a:xfrm>
            <a:off x="3048000" y="4667250"/>
            <a:ext cx="381000" cy="971550"/>
            <a:chOff x="1920" y="2940"/>
            <a:chExt cx="240" cy="612"/>
          </a:xfrm>
        </p:grpSpPr>
        <p:sp>
          <p:nvSpPr>
            <p:cNvPr id="11324" name="Freeform 60"/>
            <p:cNvSpPr>
              <a:spLocks/>
            </p:cNvSpPr>
            <p:nvPr/>
          </p:nvSpPr>
          <p:spPr bwMode="auto">
            <a:xfrm>
              <a:off x="1968" y="3102"/>
              <a:ext cx="99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9" y="3"/>
                </a:cxn>
              </a:cxnLst>
              <a:rect l="0" t="0" r="r" b="b"/>
              <a:pathLst>
                <a:path w="99" h="3">
                  <a:moveTo>
                    <a:pt x="0" y="0"/>
                  </a:moveTo>
                  <a:lnTo>
                    <a:pt x="99" y="3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25" name="Freeform 61"/>
            <p:cNvSpPr>
              <a:spLocks/>
            </p:cNvSpPr>
            <p:nvPr/>
          </p:nvSpPr>
          <p:spPr bwMode="auto">
            <a:xfrm>
              <a:off x="1968" y="3138"/>
              <a:ext cx="9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9" y="0"/>
                </a:cxn>
              </a:cxnLst>
              <a:rect l="0" t="0" r="r" b="b"/>
              <a:pathLst>
                <a:path w="99" h="1">
                  <a:moveTo>
                    <a:pt x="0" y="0"/>
                  </a:moveTo>
                  <a:lnTo>
                    <a:pt x="9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26" name="Freeform 62"/>
            <p:cNvSpPr>
              <a:spLocks/>
            </p:cNvSpPr>
            <p:nvPr/>
          </p:nvSpPr>
          <p:spPr bwMode="auto">
            <a:xfrm>
              <a:off x="2016" y="2940"/>
              <a:ext cx="1" cy="1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5"/>
                </a:cxn>
              </a:cxnLst>
              <a:rect l="0" t="0" r="r" b="b"/>
              <a:pathLst>
                <a:path w="1" h="165">
                  <a:moveTo>
                    <a:pt x="0" y="0"/>
                  </a:moveTo>
                  <a:lnTo>
                    <a:pt x="0" y="16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27" name="Freeform 63"/>
            <p:cNvSpPr>
              <a:spLocks/>
            </p:cNvSpPr>
            <p:nvPr/>
          </p:nvSpPr>
          <p:spPr bwMode="auto">
            <a:xfrm>
              <a:off x="2016" y="3138"/>
              <a:ext cx="1" cy="153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0" y="0"/>
                </a:cxn>
              </a:cxnLst>
              <a:rect l="0" t="0" r="r" b="b"/>
              <a:pathLst>
                <a:path w="1" h="153">
                  <a:moveTo>
                    <a:pt x="0" y="153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328" name="Object 64"/>
            <p:cNvGraphicFramePr>
              <a:graphicFrameLocks noChangeAspect="1"/>
            </p:cNvGraphicFramePr>
            <p:nvPr/>
          </p:nvGraphicFramePr>
          <p:xfrm>
            <a:off x="1920" y="3312"/>
            <a:ext cx="240" cy="240"/>
          </p:xfrm>
          <a:graphic>
            <a:graphicData uri="http://schemas.openxmlformats.org/presentationml/2006/ole">
              <p:oleObj spid="_x0000_s11344" name="Equation" r:id="rId4" imgW="203024" imgH="203024" progId="Equation.DSMT4">
                <p:embed/>
              </p:oleObj>
            </a:graphicData>
          </a:graphic>
        </p:graphicFrame>
      </p:grp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962400" y="914400"/>
            <a:ext cx="4800600" cy="762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962400" y="914400"/>
            <a:ext cx="5045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What is the force on the </a:t>
            </a:r>
            <a:r>
              <a:rPr lang="en-US" u="sng" dirty="0"/>
              <a:t>front face</a:t>
            </a:r>
            <a:r>
              <a:rPr lang="en-US" dirty="0"/>
              <a:t> of the aquarium?</a:t>
            </a:r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>
            <a:off x="762000" y="609600"/>
            <a:ext cx="2286000" cy="2819400"/>
          </a:xfrm>
          <a:custGeom>
            <a:avLst/>
            <a:gdLst/>
            <a:ahLst/>
            <a:cxnLst>
              <a:cxn ang="0">
                <a:pos x="0" y="624"/>
              </a:cxn>
              <a:cxn ang="0">
                <a:pos x="0" y="1536"/>
              </a:cxn>
              <a:cxn ang="0">
                <a:pos x="336" y="1776"/>
              </a:cxn>
              <a:cxn ang="0">
                <a:pos x="1440" y="1104"/>
              </a:cxn>
              <a:cxn ang="0">
                <a:pos x="1440" y="240"/>
              </a:cxn>
              <a:cxn ang="0">
                <a:pos x="1056" y="0"/>
              </a:cxn>
              <a:cxn ang="0">
                <a:pos x="0" y="624"/>
              </a:cxn>
            </a:cxnLst>
            <a:rect l="0" t="0" r="r" b="b"/>
            <a:pathLst>
              <a:path w="1440" h="1776">
                <a:moveTo>
                  <a:pt x="0" y="624"/>
                </a:moveTo>
                <a:lnTo>
                  <a:pt x="0" y="1536"/>
                </a:lnTo>
                <a:lnTo>
                  <a:pt x="336" y="1776"/>
                </a:lnTo>
                <a:lnTo>
                  <a:pt x="1440" y="1104"/>
                </a:lnTo>
                <a:lnTo>
                  <a:pt x="1440" y="240"/>
                </a:lnTo>
                <a:lnTo>
                  <a:pt x="1056" y="0"/>
                </a:lnTo>
                <a:lnTo>
                  <a:pt x="0" y="624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762000" y="1600200"/>
            <a:ext cx="533400" cy="1828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12"/>
              </a:cxn>
              <a:cxn ang="0">
                <a:pos x="336" y="1152"/>
              </a:cxn>
              <a:cxn ang="0">
                <a:pos x="336" y="288"/>
              </a:cxn>
              <a:cxn ang="0">
                <a:pos x="0" y="0"/>
              </a:cxn>
            </a:cxnLst>
            <a:rect l="0" t="0" r="r" b="b"/>
            <a:pathLst>
              <a:path w="336" h="1152">
                <a:moveTo>
                  <a:pt x="0" y="0"/>
                </a:moveTo>
                <a:lnTo>
                  <a:pt x="0" y="912"/>
                </a:lnTo>
                <a:lnTo>
                  <a:pt x="336" y="1152"/>
                </a:lnTo>
                <a:lnTo>
                  <a:pt x="336" y="288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1295400" y="990600"/>
            <a:ext cx="1752600" cy="2438400"/>
          </a:xfrm>
          <a:custGeom>
            <a:avLst/>
            <a:gdLst/>
            <a:ahLst/>
            <a:cxnLst>
              <a:cxn ang="0">
                <a:pos x="0" y="1536"/>
              </a:cxn>
              <a:cxn ang="0">
                <a:pos x="1104" y="864"/>
              </a:cxn>
              <a:cxn ang="0">
                <a:pos x="1104" y="0"/>
              </a:cxn>
              <a:cxn ang="0">
                <a:pos x="0" y="672"/>
              </a:cxn>
            </a:cxnLst>
            <a:rect l="0" t="0" r="r" b="b"/>
            <a:pathLst>
              <a:path w="1104" h="1536">
                <a:moveTo>
                  <a:pt x="0" y="1536"/>
                </a:moveTo>
                <a:lnTo>
                  <a:pt x="1104" y="864"/>
                </a:lnTo>
                <a:lnTo>
                  <a:pt x="1104" y="0"/>
                </a:lnTo>
                <a:lnTo>
                  <a:pt x="0" y="67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1" name="Freeform 7"/>
          <p:cNvSpPr>
            <a:spLocks/>
          </p:cNvSpPr>
          <p:nvPr/>
        </p:nvSpPr>
        <p:spPr bwMode="auto">
          <a:xfrm>
            <a:off x="762000" y="609600"/>
            <a:ext cx="2286000" cy="990600"/>
          </a:xfrm>
          <a:custGeom>
            <a:avLst/>
            <a:gdLst/>
            <a:ahLst/>
            <a:cxnLst>
              <a:cxn ang="0">
                <a:pos x="0" y="624"/>
              </a:cxn>
              <a:cxn ang="0">
                <a:pos x="1056" y="0"/>
              </a:cxn>
              <a:cxn ang="0">
                <a:pos x="1440" y="240"/>
              </a:cxn>
            </a:cxnLst>
            <a:rect l="0" t="0" r="r" b="b"/>
            <a:pathLst>
              <a:path w="1440" h="624">
                <a:moveTo>
                  <a:pt x="0" y="624"/>
                </a:moveTo>
                <a:lnTo>
                  <a:pt x="1056" y="0"/>
                </a:lnTo>
                <a:lnTo>
                  <a:pt x="1440" y="2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762000" y="609600"/>
            <a:ext cx="1676400" cy="2438400"/>
          </a:xfrm>
          <a:custGeom>
            <a:avLst/>
            <a:gdLst/>
            <a:ahLst/>
            <a:cxnLst>
              <a:cxn ang="0">
                <a:pos x="0" y="1536"/>
              </a:cxn>
              <a:cxn ang="0">
                <a:pos x="1056" y="912"/>
              </a:cxn>
              <a:cxn ang="0">
                <a:pos x="1056" y="0"/>
              </a:cxn>
            </a:cxnLst>
            <a:rect l="0" t="0" r="r" b="b"/>
            <a:pathLst>
              <a:path w="1056" h="1536">
                <a:moveTo>
                  <a:pt x="0" y="1536"/>
                </a:moveTo>
                <a:lnTo>
                  <a:pt x="1056" y="912"/>
                </a:lnTo>
                <a:lnTo>
                  <a:pt x="1056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3" name="Freeform 9"/>
          <p:cNvSpPr>
            <a:spLocks/>
          </p:cNvSpPr>
          <p:nvPr/>
        </p:nvSpPr>
        <p:spPr bwMode="auto">
          <a:xfrm>
            <a:off x="2438400" y="2092325"/>
            <a:ext cx="609600" cy="269875"/>
          </a:xfrm>
          <a:custGeom>
            <a:avLst/>
            <a:gdLst/>
            <a:ahLst/>
            <a:cxnLst>
              <a:cxn ang="0">
                <a:pos x="384" y="170"/>
              </a:cxn>
              <a:cxn ang="0">
                <a:pos x="0" y="0"/>
              </a:cxn>
            </a:cxnLst>
            <a:rect l="0" t="0" r="r" b="b"/>
            <a:pathLst>
              <a:path w="384" h="170">
                <a:moveTo>
                  <a:pt x="384" y="170"/>
                </a:moveTo>
                <a:lnTo>
                  <a:pt x="0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117725" y="3011488"/>
            <a:ext cx="606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 ft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108325" y="1066800"/>
            <a:ext cx="606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 ft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17525" y="3240088"/>
            <a:ext cx="606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 ft</a:t>
            </a:r>
          </a:p>
        </p:txBody>
      </p:sp>
      <p:grpSp>
        <p:nvGrpSpPr>
          <p:cNvPr id="11277" name="Group 13"/>
          <p:cNvGrpSpPr>
            <a:grpSpLocks/>
          </p:cNvGrpSpPr>
          <p:nvPr/>
        </p:nvGrpSpPr>
        <p:grpSpPr bwMode="auto">
          <a:xfrm rot="19402974" flipH="1">
            <a:off x="1828800" y="1295400"/>
            <a:ext cx="395288" cy="254000"/>
            <a:chOff x="2634" y="902"/>
            <a:chExt cx="249" cy="160"/>
          </a:xfrm>
        </p:grpSpPr>
        <p:sp>
          <p:nvSpPr>
            <p:cNvPr id="11278" name="Freeform 14"/>
            <p:cNvSpPr>
              <a:spLocks/>
            </p:cNvSpPr>
            <p:nvPr/>
          </p:nvSpPr>
          <p:spPr bwMode="auto">
            <a:xfrm>
              <a:off x="2634" y="902"/>
              <a:ext cx="249" cy="160"/>
            </a:xfrm>
            <a:custGeom>
              <a:avLst/>
              <a:gdLst/>
              <a:ahLst/>
              <a:cxnLst>
                <a:cxn ang="0">
                  <a:pos x="0" y="106"/>
                </a:cxn>
                <a:cxn ang="0">
                  <a:pos x="132" y="100"/>
                </a:cxn>
                <a:cxn ang="0">
                  <a:pos x="183" y="87"/>
                </a:cxn>
                <a:cxn ang="0">
                  <a:pos x="207" y="66"/>
                </a:cxn>
                <a:cxn ang="0">
                  <a:pos x="224" y="45"/>
                </a:cxn>
                <a:cxn ang="0">
                  <a:pos x="233" y="30"/>
                </a:cxn>
                <a:cxn ang="0">
                  <a:pos x="234" y="10"/>
                </a:cxn>
                <a:cxn ang="0">
                  <a:pos x="144" y="16"/>
                </a:cxn>
                <a:cxn ang="0">
                  <a:pos x="108" y="28"/>
                </a:cxn>
                <a:cxn ang="0">
                  <a:pos x="87" y="45"/>
                </a:cxn>
                <a:cxn ang="0">
                  <a:pos x="60" y="70"/>
                </a:cxn>
                <a:cxn ang="0">
                  <a:pos x="36" y="124"/>
                </a:cxn>
                <a:cxn ang="0">
                  <a:pos x="24" y="160"/>
                </a:cxn>
                <a:cxn ang="0">
                  <a:pos x="0" y="106"/>
                </a:cxn>
              </a:cxnLst>
              <a:rect l="0" t="0" r="r" b="b"/>
              <a:pathLst>
                <a:path w="249" h="160">
                  <a:moveTo>
                    <a:pt x="0" y="106"/>
                  </a:moveTo>
                  <a:cubicBezTo>
                    <a:pt x="29" y="96"/>
                    <a:pt x="102" y="103"/>
                    <a:pt x="132" y="100"/>
                  </a:cubicBezTo>
                  <a:cubicBezTo>
                    <a:pt x="176" y="85"/>
                    <a:pt x="156" y="99"/>
                    <a:pt x="183" y="87"/>
                  </a:cubicBezTo>
                  <a:cubicBezTo>
                    <a:pt x="193" y="80"/>
                    <a:pt x="200" y="73"/>
                    <a:pt x="207" y="66"/>
                  </a:cubicBezTo>
                  <a:cubicBezTo>
                    <a:pt x="214" y="59"/>
                    <a:pt x="220" y="51"/>
                    <a:pt x="224" y="45"/>
                  </a:cubicBezTo>
                  <a:cubicBezTo>
                    <a:pt x="225" y="39"/>
                    <a:pt x="231" y="36"/>
                    <a:pt x="233" y="30"/>
                  </a:cubicBezTo>
                  <a:cubicBezTo>
                    <a:pt x="235" y="24"/>
                    <a:pt x="249" y="12"/>
                    <a:pt x="234" y="10"/>
                  </a:cubicBezTo>
                  <a:cubicBezTo>
                    <a:pt x="204" y="0"/>
                    <a:pt x="174" y="7"/>
                    <a:pt x="144" y="16"/>
                  </a:cubicBezTo>
                  <a:cubicBezTo>
                    <a:pt x="132" y="20"/>
                    <a:pt x="108" y="28"/>
                    <a:pt x="108" y="28"/>
                  </a:cubicBezTo>
                  <a:cubicBezTo>
                    <a:pt x="104" y="34"/>
                    <a:pt x="92" y="40"/>
                    <a:pt x="87" y="45"/>
                  </a:cubicBezTo>
                  <a:cubicBezTo>
                    <a:pt x="76" y="54"/>
                    <a:pt x="60" y="70"/>
                    <a:pt x="60" y="70"/>
                  </a:cubicBezTo>
                  <a:cubicBezTo>
                    <a:pt x="41" y="99"/>
                    <a:pt x="50" y="81"/>
                    <a:pt x="36" y="124"/>
                  </a:cubicBezTo>
                  <a:cubicBezTo>
                    <a:pt x="32" y="136"/>
                    <a:pt x="24" y="160"/>
                    <a:pt x="24" y="160"/>
                  </a:cubicBezTo>
                  <a:cubicBezTo>
                    <a:pt x="22" y="154"/>
                    <a:pt x="15" y="106"/>
                    <a:pt x="0" y="106"/>
                  </a:cubicBez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Freeform 15"/>
            <p:cNvSpPr>
              <a:spLocks/>
            </p:cNvSpPr>
            <p:nvPr/>
          </p:nvSpPr>
          <p:spPr bwMode="auto">
            <a:xfrm>
              <a:off x="2790" y="930"/>
              <a:ext cx="23" cy="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44"/>
                </a:cxn>
              </a:cxnLst>
              <a:rect l="0" t="0" r="r" b="b"/>
              <a:pathLst>
                <a:path w="23" h="44">
                  <a:moveTo>
                    <a:pt x="0" y="0"/>
                  </a:moveTo>
                  <a:cubicBezTo>
                    <a:pt x="1" y="15"/>
                    <a:pt x="0" y="44"/>
                    <a:pt x="23" y="44"/>
                  </a:cubicBezTo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Freeform 16"/>
            <p:cNvSpPr>
              <a:spLocks/>
            </p:cNvSpPr>
            <p:nvPr/>
          </p:nvSpPr>
          <p:spPr bwMode="auto">
            <a:xfrm>
              <a:off x="2721" y="906"/>
              <a:ext cx="61" cy="26"/>
            </a:xfrm>
            <a:custGeom>
              <a:avLst/>
              <a:gdLst/>
              <a:ahLst/>
              <a:cxnLst>
                <a:cxn ang="0">
                  <a:pos x="57" y="9"/>
                </a:cxn>
                <a:cxn ang="0">
                  <a:pos x="39" y="0"/>
                </a:cxn>
                <a:cxn ang="0">
                  <a:pos x="21" y="9"/>
                </a:cxn>
                <a:cxn ang="0">
                  <a:pos x="0" y="18"/>
                </a:cxn>
                <a:cxn ang="0">
                  <a:pos x="15" y="26"/>
                </a:cxn>
                <a:cxn ang="0">
                  <a:pos x="36" y="20"/>
                </a:cxn>
                <a:cxn ang="0">
                  <a:pos x="50" y="14"/>
                </a:cxn>
                <a:cxn ang="0">
                  <a:pos x="57" y="9"/>
                </a:cxn>
              </a:cxnLst>
              <a:rect l="0" t="0" r="r" b="b"/>
              <a:pathLst>
                <a:path w="61" h="26">
                  <a:moveTo>
                    <a:pt x="57" y="9"/>
                  </a:moveTo>
                  <a:cubicBezTo>
                    <a:pt x="52" y="5"/>
                    <a:pt x="45" y="4"/>
                    <a:pt x="39" y="0"/>
                  </a:cubicBezTo>
                  <a:cubicBezTo>
                    <a:pt x="33" y="3"/>
                    <a:pt x="28" y="8"/>
                    <a:pt x="21" y="9"/>
                  </a:cubicBezTo>
                  <a:cubicBezTo>
                    <a:pt x="14" y="13"/>
                    <a:pt x="8" y="16"/>
                    <a:pt x="0" y="18"/>
                  </a:cubicBezTo>
                  <a:cubicBezTo>
                    <a:pt x="6" y="24"/>
                    <a:pt x="8" y="23"/>
                    <a:pt x="15" y="26"/>
                  </a:cubicBezTo>
                  <a:cubicBezTo>
                    <a:pt x="22" y="24"/>
                    <a:pt x="28" y="21"/>
                    <a:pt x="36" y="20"/>
                  </a:cubicBezTo>
                  <a:cubicBezTo>
                    <a:pt x="41" y="18"/>
                    <a:pt x="44" y="15"/>
                    <a:pt x="50" y="14"/>
                  </a:cubicBezTo>
                  <a:cubicBezTo>
                    <a:pt x="54" y="12"/>
                    <a:pt x="61" y="13"/>
                    <a:pt x="57" y="9"/>
                  </a:cubicBez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Oval 17"/>
            <p:cNvSpPr>
              <a:spLocks noChangeArrowheads="1"/>
            </p:cNvSpPr>
            <p:nvPr/>
          </p:nvSpPr>
          <p:spPr bwMode="auto">
            <a:xfrm>
              <a:off x="2809" y="932"/>
              <a:ext cx="6" cy="6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Freeform 18"/>
            <p:cNvSpPr>
              <a:spLocks/>
            </p:cNvSpPr>
            <p:nvPr/>
          </p:nvSpPr>
          <p:spPr bwMode="auto">
            <a:xfrm>
              <a:off x="2739" y="962"/>
              <a:ext cx="39" cy="18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18"/>
                </a:cxn>
                <a:cxn ang="0">
                  <a:pos x="30" y="12"/>
                </a:cxn>
                <a:cxn ang="0">
                  <a:pos x="39" y="0"/>
                </a:cxn>
              </a:cxnLst>
              <a:rect l="0" t="0" r="r" b="b"/>
              <a:pathLst>
                <a:path w="39" h="18">
                  <a:moveTo>
                    <a:pt x="8" y="6"/>
                  </a:moveTo>
                  <a:cubicBezTo>
                    <a:pt x="6" y="13"/>
                    <a:pt x="0" y="15"/>
                    <a:pt x="8" y="18"/>
                  </a:cubicBezTo>
                  <a:cubicBezTo>
                    <a:pt x="15" y="15"/>
                    <a:pt x="22" y="13"/>
                    <a:pt x="30" y="12"/>
                  </a:cubicBezTo>
                  <a:cubicBezTo>
                    <a:pt x="37" y="9"/>
                    <a:pt x="39" y="8"/>
                    <a:pt x="39" y="0"/>
                  </a:cubicBezTo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Freeform 19"/>
            <p:cNvSpPr>
              <a:spLocks/>
            </p:cNvSpPr>
            <p:nvPr/>
          </p:nvSpPr>
          <p:spPr bwMode="auto">
            <a:xfrm>
              <a:off x="2750" y="993"/>
              <a:ext cx="49" cy="27"/>
            </a:xfrm>
            <a:custGeom>
              <a:avLst/>
              <a:gdLst/>
              <a:ahLst/>
              <a:cxnLst>
                <a:cxn ang="0">
                  <a:pos x="12" y="11"/>
                </a:cxn>
                <a:cxn ang="0">
                  <a:pos x="18" y="23"/>
                </a:cxn>
                <a:cxn ang="0">
                  <a:pos x="42" y="18"/>
                </a:cxn>
                <a:cxn ang="0">
                  <a:pos x="49" y="2"/>
                </a:cxn>
                <a:cxn ang="0">
                  <a:pos x="28" y="6"/>
                </a:cxn>
                <a:cxn ang="0">
                  <a:pos x="12" y="11"/>
                </a:cxn>
              </a:cxnLst>
              <a:rect l="0" t="0" r="r" b="b"/>
              <a:pathLst>
                <a:path w="49" h="27">
                  <a:moveTo>
                    <a:pt x="12" y="11"/>
                  </a:moveTo>
                  <a:cubicBezTo>
                    <a:pt x="5" y="25"/>
                    <a:pt x="0" y="27"/>
                    <a:pt x="18" y="23"/>
                  </a:cubicBezTo>
                  <a:cubicBezTo>
                    <a:pt x="25" y="19"/>
                    <a:pt x="34" y="20"/>
                    <a:pt x="42" y="18"/>
                  </a:cubicBezTo>
                  <a:cubicBezTo>
                    <a:pt x="45" y="14"/>
                    <a:pt x="47" y="7"/>
                    <a:pt x="49" y="2"/>
                  </a:cubicBezTo>
                  <a:cubicBezTo>
                    <a:pt x="43" y="0"/>
                    <a:pt x="28" y="6"/>
                    <a:pt x="28" y="6"/>
                  </a:cubicBezTo>
                  <a:cubicBezTo>
                    <a:pt x="23" y="9"/>
                    <a:pt x="18" y="9"/>
                    <a:pt x="12" y="11"/>
                  </a:cubicBez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4" name="Group 20"/>
          <p:cNvGrpSpPr>
            <a:grpSpLocks/>
          </p:cNvGrpSpPr>
          <p:nvPr/>
        </p:nvGrpSpPr>
        <p:grpSpPr bwMode="auto">
          <a:xfrm>
            <a:off x="1905000" y="1981200"/>
            <a:ext cx="395288" cy="254000"/>
            <a:chOff x="2634" y="902"/>
            <a:chExt cx="249" cy="160"/>
          </a:xfrm>
        </p:grpSpPr>
        <p:sp>
          <p:nvSpPr>
            <p:cNvPr id="11285" name="Freeform 21"/>
            <p:cNvSpPr>
              <a:spLocks/>
            </p:cNvSpPr>
            <p:nvPr/>
          </p:nvSpPr>
          <p:spPr bwMode="auto">
            <a:xfrm>
              <a:off x="2634" y="902"/>
              <a:ext cx="249" cy="160"/>
            </a:xfrm>
            <a:custGeom>
              <a:avLst/>
              <a:gdLst/>
              <a:ahLst/>
              <a:cxnLst>
                <a:cxn ang="0">
                  <a:pos x="0" y="106"/>
                </a:cxn>
                <a:cxn ang="0">
                  <a:pos x="132" y="100"/>
                </a:cxn>
                <a:cxn ang="0">
                  <a:pos x="183" y="87"/>
                </a:cxn>
                <a:cxn ang="0">
                  <a:pos x="207" y="66"/>
                </a:cxn>
                <a:cxn ang="0">
                  <a:pos x="224" y="45"/>
                </a:cxn>
                <a:cxn ang="0">
                  <a:pos x="233" y="30"/>
                </a:cxn>
                <a:cxn ang="0">
                  <a:pos x="234" y="10"/>
                </a:cxn>
                <a:cxn ang="0">
                  <a:pos x="144" y="16"/>
                </a:cxn>
                <a:cxn ang="0">
                  <a:pos x="108" y="28"/>
                </a:cxn>
                <a:cxn ang="0">
                  <a:pos x="87" y="45"/>
                </a:cxn>
                <a:cxn ang="0">
                  <a:pos x="60" y="70"/>
                </a:cxn>
                <a:cxn ang="0">
                  <a:pos x="36" y="124"/>
                </a:cxn>
                <a:cxn ang="0">
                  <a:pos x="24" y="160"/>
                </a:cxn>
                <a:cxn ang="0">
                  <a:pos x="0" y="106"/>
                </a:cxn>
              </a:cxnLst>
              <a:rect l="0" t="0" r="r" b="b"/>
              <a:pathLst>
                <a:path w="249" h="160">
                  <a:moveTo>
                    <a:pt x="0" y="106"/>
                  </a:moveTo>
                  <a:cubicBezTo>
                    <a:pt x="29" y="96"/>
                    <a:pt x="102" y="103"/>
                    <a:pt x="132" y="100"/>
                  </a:cubicBezTo>
                  <a:cubicBezTo>
                    <a:pt x="176" y="85"/>
                    <a:pt x="156" y="99"/>
                    <a:pt x="183" y="87"/>
                  </a:cubicBezTo>
                  <a:cubicBezTo>
                    <a:pt x="193" y="80"/>
                    <a:pt x="200" y="73"/>
                    <a:pt x="207" y="66"/>
                  </a:cubicBezTo>
                  <a:cubicBezTo>
                    <a:pt x="214" y="59"/>
                    <a:pt x="220" y="51"/>
                    <a:pt x="224" y="45"/>
                  </a:cubicBezTo>
                  <a:cubicBezTo>
                    <a:pt x="225" y="39"/>
                    <a:pt x="231" y="36"/>
                    <a:pt x="233" y="30"/>
                  </a:cubicBezTo>
                  <a:cubicBezTo>
                    <a:pt x="235" y="24"/>
                    <a:pt x="249" y="12"/>
                    <a:pt x="234" y="10"/>
                  </a:cubicBezTo>
                  <a:cubicBezTo>
                    <a:pt x="204" y="0"/>
                    <a:pt x="174" y="7"/>
                    <a:pt x="144" y="16"/>
                  </a:cubicBezTo>
                  <a:cubicBezTo>
                    <a:pt x="132" y="20"/>
                    <a:pt x="108" y="28"/>
                    <a:pt x="108" y="28"/>
                  </a:cubicBezTo>
                  <a:cubicBezTo>
                    <a:pt x="104" y="34"/>
                    <a:pt x="92" y="40"/>
                    <a:pt x="87" y="45"/>
                  </a:cubicBezTo>
                  <a:cubicBezTo>
                    <a:pt x="76" y="54"/>
                    <a:pt x="60" y="70"/>
                    <a:pt x="60" y="70"/>
                  </a:cubicBezTo>
                  <a:cubicBezTo>
                    <a:pt x="41" y="99"/>
                    <a:pt x="50" y="81"/>
                    <a:pt x="36" y="124"/>
                  </a:cubicBezTo>
                  <a:cubicBezTo>
                    <a:pt x="32" y="136"/>
                    <a:pt x="24" y="160"/>
                    <a:pt x="24" y="160"/>
                  </a:cubicBezTo>
                  <a:cubicBezTo>
                    <a:pt x="22" y="154"/>
                    <a:pt x="15" y="106"/>
                    <a:pt x="0" y="106"/>
                  </a:cubicBezTo>
                  <a:close/>
                </a:path>
              </a:pathLst>
            </a:custGeom>
            <a:gradFill rotWithShape="0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Freeform 22"/>
            <p:cNvSpPr>
              <a:spLocks/>
            </p:cNvSpPr>
            <p:nvPr/>
          </p:nvSpPr>
          <p:spPr bwMode="auto">
            <a:xfrm>
              <a:off x="2790" y="930"/>
              <a:ext cx="23" cy="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44"/>
                </a:cxn>
              </a:cxnLst>
              <a:rect l="0" t="0" r="r" b="b"/>
              <a:pathLst>
                <a:path w="23" h="44">
                  <a:moveTo>
                    <a:pt x="0" y="0"/>
                  </a:moveTo>
                  <a:cubicBezTo>
                    <a:pt x="1" y="15"/>
                    <a:pt x="0" y="44"/>
                    <a:pt x="23" y="44"/>
                  </a:cubicBezTo>
                </a:path>
              </a:pathLst>
            </a:custGeom>
            <a:gradFill rotWithShape="0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Freeform 23"/>
            <p:cNvSpPr>
              <a:spLocks/>
            </p:cNvSpPr>
            <p:nvPr/>
          </p:nvSpPr>
          <p:spPr bwMode="auto">
            <a:xfrm>
              <a:off x="2721" y="906"/>
              <a:ext cx="61" cy="26"/>
            </a:xfrm>
            <a:custGeom>
              <a:avLst/>
              <a:gdLst/>
              <a:ahLst/>
              <a:cxnLst>
                <a:cxn ang="0">
                  <a:pos x="57" y="9"/>
                </a:cxn>
                <a:cxn ang="0">
                  <a:pos x="39" y="0"/>
                </a:cxn>
                <a:cxn ang="0">
                  <a:pos x="21" y="9"/>
                </a:cxn>
                <a:cxn ang="0">
                  <a:pos x="0" y="18"/>
                </a:cxn>
                <a:cxn ang="0">
                  <a:pos x="15" y="26"/>
                </a:cxn>
                <a:cxn ang="0">
                  <a:pos x="36" y="20"/>
                </a:cxn>
                <a:cxn ang="0">
                  <a:pos x="50" y="14"/>
                </a:cxn>
                <a:cxn ang="0">
                  <a:pos x="57" y="9"/>
                </a:cxn>
              </a:cxnLst>
              <a:rect l="0" t="0" r="r" b="b"/>
              <a:pathLst>
                <a:path w="61" h="26">
                  <a:moveTo>
                    <a:pt x="57" y="9"/>
                  </a:moveTo>
                  <a:cubicBezTo>
                    <a:pt x="52" y="5"/>
                    <a:pt x="45" y="4"/>
                    <a:pt x="39" y="0"/>
                  </a:cubicBezTo>
                  <a:cubicBezTo>
                    <a:pt x="33" y="3"/>
                    <a:pt x="28" y="8"/>
                    <a:pt x="21" y="9"/>
                  </a:cubicBezTo>
                  <a:cubicBezTo>
                    <a:pt x="14" y="13"/>
                    <a:pt x="8" y="16"/>
                    <a:pt x="0" y="18"/>
                  </a:cubicBezTo>
                  <a:cubicBezTo>
                    <a:pt x="6" y="24"/>
                    <a:pt x="8" y="23"/>
                    <a:pt x="15" y="26"/>
                  </a:cubicBezTo>
                  <a:cubicBezTo>
                    <a:pt x="22" y="24"/>
                    <a:pt x="28" y="21"/>
                    <a:pt x="36" y="20"/>
                  </a:cubicBezTo>
                  <a:cubicBezTo>
                    <a:pt x="41" y="18"/>
                    <a:pt x="44" y="15"/>
                    <a:pt x="50" y="14"/>
                  </a:cubicBezTo>
                  <a:cubicBezTo>
                    <a:pt x="54" y="12"/>
                    <a:pt x="61" y="13"/>
                    <a:pt x="57" y="9"/>
                  </a:cubicBezTo>
                  <a:close/>
                </a:path>
              </a:pathLst>
            </a:custGeom>
            <a:gradFill rotWithShape="0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Oval 24"/>
            <p:cNvSpPr>
              <a:spLocks noChangeArrowheads="1"/>
            </p:cNvSpPr>
            <p:nvPr/>
          </p:nvSpPr>
          <p:spPr bwMode="auto">
            <a:xfrm>
              <a:off x="2809" y="932"/>
              <a:ext cx="6" cy="6"/>
            </a:xfrm>
            <a:prstGeom prst="ellips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Freeform 25"/>
            <p:cNvSpPr>
              <a:spLocks/>
            </p:cNvSpPr>
            <p:nvPr/>
          </p:nvSpPr>
          <p:spPr bwMode="auto">
            <a:xfrm>
              <a:off x="2739" y="962"/>
              <a:ext cx="39" cy="18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18"/>
                </a:cxn>
                <a:cxn ang="0">
                  <a:pos x="30" y="12"/>
                </a:cxn>
                <a:cxn ang="0">
                  <a:pos x="39" y="0"/>
                </a:cxn>
              </a:cxnLst>
              <a:rect l="0" t="0" r="r" b="b"/>
              <a:pathLst>
                <a:path w="39" h="18">
                  <a:moveTo>
                    <a:pt x="8" y="6"/>
                  </a:moveTo>
                  <a:cubicBezTo>
                    <a:pt x="6" y="13"/>
                    <a:pt x="0" y="15"/>
                    <a:pt x="8" y="18"/>
                  </a:cubicBezTo>
                  <a:cubicBezTo>
                    <a:pt x="15" y="15"/>
                    <a:pt x="22" y="13"/>
                    <a:pt x="30" y="12"/>
                  </a:cubicBezTo>
                  <a:cubicBezTo>
                    <a:pt x="37" y="9"/>
                    <a:pt x="39" y="8"/>
                    <a:pt x="39" y="0"/>
                  </a:cubicBezTo>
                </a:path>
              </a:pathLst>
            </a:custGeom>
            <a:gradFill rotWithShape="0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Freeform 26"/>
            <p:cNvSpPr>
              <a:spLocks/>
            </p:cNvSpPr>
            <p:nvPr/>
          </p:nvSpPr>
          <p:spPr bwMode="auto">
            <a:xfrm>
              <a:off x="2750" y="993"/>
              <a:ext cx="49" cy="27"/>
            </a:xfrm>
            <a:custGeom>
              <a:avLst/>
              <a:gdLst/>
              <a:ahLst/>
              <a:cxnLst>
                <a:cxn ang="0">
                  <a:pos x="12" y="11"/>
                </a:cxn>
                <a:cxn ang="0">
                  <a:pos x="18" y="23"/>
                </a:cxn>
                <a:cxn ang="0">
                  <a:pos x="42" y="18"/>
                </a:cxn>
                <a:cxn ang="0">
                  <a:pos x="49" y="2"/>
                </a:cxn>
                <a:cxn ang="0">
                  <a:pos x="28" y="6"/>
                </a:cxn>
                <a:cxn ang="0">
                  <a:pos x="12" y="11"/>
                </a:cxn>
              </a:cxnLst>
              <a:rect l="0" t="0" r="r" b="b"/>
              <a:pathLst>
                <a:path w="49" h="27">
                  <a:moveTo>
                    <a:pt x="12" y="11"/>
                  </a:moveTo>
                  <a:cubicBezTo>
                    <a:pt x="5" y="25"/>
                    <a:pt x="0" y="27"/>
                    <a:pt x="18" y="23"/>
                  </a:cubicBezTo>
                  <a:cubicBezTo>
                    <a:pt x="25" y="19"/>
                    <a:pt x="34" y="20"/>
                    <a:pt x="42" y="18"/>
                  </a:cubicBezTo>
                  <a:cubicBezTo>
                    <a:pt x="45" y="14"/>
                    <a:pt x="47" y="7"/>
                    <a:pt x="49" y="2"/>
                  </a:cubicBezTo>
                  <a:cubicBezTo>
                    <a:pt x="43" y="0"/>
                    <a:pt x="28" y="6"/>
                    <a:pt x="28" y="6"/>
                  </a:cubicBezTo>
                  <a:cubicBezTo>
                    <a:pt x="23" y="9"/>
                    <a:pt x="18" y="9"/>
                    <a:pt x="12" y="11"/>
                  </a:cubicBezTo>
                  <a:close/>
                </a:path>
              </a:pathLst>
            </a:custGeom>
            <a:gradFill rotWithShape="0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91" name="Group 27"/>
          <p:cNvGrpSpPr>
            <a:grpSpLocks/>
          </p:cNvGrpSpPr>
          <p:nvPr/>
        </p:nvGrpSpPr>
        <p:grpSpPr bwMode="auto">
          <a:xfrm flipH="1">
            <a:off x="2514600" y="1447800"/>
            <a:ext cx="395288" cy="254000"/>
            <a:chOff x="2634" y="902"/>
            <a:chExt cx="249" cy="160"/>
          </a:xfrm>
        </p:grpSpPr>
        <p:sp>
          <p:nvSpPr>
            <p:cNvPr id="11292" name="Freeform 28"/>
            <p:cNvSpPr>
              <a:spLocks/>
            </p:cNvSpPr>
            <p:nvPr/>
          </p:nvSpPr>
          <p:spPr bwMode="auto">
            <a:xfrm>
              <a:off x="2634" y="902"/>
              <a:ext cx="249" cy="160"/>
            </a:xfrm>
            <a:custGeom>
              <a:avLst/>
              <a:gdLst/>
              <a:ahLst/>
              <a:cxnLst>
                <a:cxn ang="0">
                  <a:pos x="0" y="106"/>
                </a:cxn>
                <a:cxn ang="0">
                  <a:pos x="132" y="100"/>
                </a:cxn>
                <a:cxn ang="0">
                  <a:pos x="183" y="87"/>
                </a:cxn>
                <a:cxn ang="0">
                  <a:pos x="207" y="66"/>
                </a:cxn>
                <a:cxn ang="0">
                  <a:pos x="224" y="45"/>
                </a:cxn>
                <a:cxn ang="0">
                  <a:pos x="233" y="30"/>
                </a:cxn>
                <a:cxn ang="0">
                  <a:pos x="234" y="10"/>
                </a:cxn>
                <a:cxn ang="0">
                  <a:pos x="144" y="16"/>
                </a:cxn>
                <a:cxn ang="0">
                  <a:pos x="108" y="28"/>
                </a:cxn>
                <a:cxn ang="0">
                  <a:pos x="87" y="45"/>
                </a:cxn>
                <a:cxn ang="0">
                  <a:pos x="60" y="70"/>
                </a:cxn>
                <a:cxn ang="0">
                  <a:pos x="36" y="124"/>
                </a:cxn>
                <a:cxn ang="0">
                  <a:pos x="24" y="160"/>
                </a:cxn>
                <a:cxn ang="0">
                  <a:pos x="0" y="106"/>
                </a:cxn>
              </a:cxnLst>
              <a:rect l="0" t="0" r="r" b="b"/>
              <a:pathLst>
                <a:path w="249" h="160">
                  <a:moveTo>
                    <a:pt x="0" y="106"/>
                  </a:moveTo>
                  <a:cubicBezTo>
                    <a:pt x="29" y="96"/>
                    <a:pt x="102" y="103"/>
                    <a:pt x="132" y="100"/>
                  </a:cubicBezTo>
                  <a:cubicBezTo>
                    <a:pt x="176" y="85"/>
                    <a:pt x="156" y="99"/>
                    <a:pt x="183" y="87"/>
                  </a:cubicBezTo>
                  <a:cubicBezTo>
                    <a:pt x="193" y="80"/>
                    <a:pt x="200" y="73"/>
                    <a:pt x="207" y="66"/>
                  </a:cubicBezTo>
                  <a:cubicBezTo>
                    <a:pt x="214" y="59"/>
                    <a:pt x="220" y="51"/>
                    <a:pt x="224" y="45"/>
                  </a:cubicBezTo>
                  <a:cubicBezTo>
                    <a:pt x="225" y="39"/>
                    <a:pt x="231" y="36"/>
                    <a:pt x="233" y="30"/>
                  </a:cubicBezTo>
                  <a:cubicBezTo>
                    <a:pt x="235" y="24"/>
                    <a:pt x="249" y="12"/>
                    <a:pt x="234" y="10"/>
                  </a:cubicBezTo>
                  <a:cubicBezTo>
                    <a:pt x="204" y="0"/>
                    <a:pt x="174" y="7"/>
                    <a:pt x="144" y="16"/>
                  </a:cubicBezTo>
                  <a:cubicBezTo>
                    <a:pt x="132" y="20"/>
                    <a:pt x="108" y="28"/>
                    <a:pt x="108" y="28"/>
                  </a:cubicBezTo>
                  <a:cubicBezTo>
                    <a:pt x="104" y="34"/>
                    <a:pt x="92" y="40"/>
                    <a:pt x="87" y="45"/>
                  </a:cubicBezTo>
                  <a:cubicBezTo>
                    <a:pt x="76" y="54"/>
                    <a:pt x="60" y="70"/>
                    <a:pt x="60" y="70"/>
                  </a:cubicBezTo>
                  <a:cubicBezTo>
                    <a:pt x="41" y="99"/>
                    <a:pt x="50" y="81"/>
                    <a:pt x="36" y="124"/>
                  </a:cubicBezTo>
                  <a:cubicBezTo>
                    <a:pt x="32" y="136"/>
                    <a:pt x="24" y="160"/>
                    <a:pt x="24" y="160"/>
                  </a:cubicBezTo>
                  <a:cubicBezTo>
                    <a:pt x="22" y="154"/>
                    <a:pt x="15" y="106"/>
                    <a:pt x="0" y="10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Freeform 29"/>
            <p:cNvSpPr>
              <a:spLocks/>
            </p:cNvSpPr>
            <p:nvPr/>
          </p:nvSpPr>
          <p:spPr bwMode="auto">
            <a:xfrm>
              <a:off x="2790" y="930"/>
              <a:ext cx="23" cy="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44"/>
                </a:cxn>
              </a:cxnLst>
              <a:rect l="0" t="0" r="r" b="b"/>
              <a:pathLst>
                <a:path w="23" h="44">
                  <a:moveTo>
                    <a:pt x="0" y="0"/>
                  </a:moveTo>
                  <a:cubicBezTo>
                    <a:pt x="1" y="15"/>
                    <a:pt x="0" y="44"/>
                    <a:pt x="23" y="44"/>
                  </a:cubicBezTo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Freeform 30"/>
            <p:cNvSpPr>
              <a:spLocks/>
            </p:cNvSpPr>
            <p:nvPr/>
          </p:nvSpPr>
          <p:spPr bwMode="auto">
            <a:xfrm>
              <a:off x="2721" y="906"/>
              <a:ext cx="61" cy="26"/>
            </a:xfrm>
            <a:custGeom>
              <a:avLst/>
              <a:gdLst/>
              <a:ahLst/>
              <a:cxnLst>
                <a:cxn ang="0">
                  <a:pos x="57" y="9"/>
                </a:cxn>
                <a:cxn ang="0">
                  <a:pos x="39" y="0"/>
                </a:cxn>
                <a:cxn ang="0">
                  <a:pos x="21" y="9"/>
                </a:cxn>
                <a:cxn ang="0">
                  <a:pos x="0" y="18"/>
                </a:cxn>
                <a:cxn ang="0">
                  <a:pos x="15" y="26"/>
                </a:cxn>
                <a:cxn ang="0">
                  <a:pos x="36" y="20"/>
                </a:cxn>
                <a:cxn ang="0">
                  <a:pos x="50" y="14"/>
                </a:cxn>
                <a:cxn ang="0">
                  <a:pos x="57" y="9"/>
                </a:cxn>
              </a:cxnLst>
              <a:rect l="0" t="0" r="r" b="b"/>
              <a:pathLst>
                <a:path w="61" h="26">
                  <a:moveTo>
                    <a:pt x="57" y="9"/>
                  </a:moveTo>
                  <a:cubicBezTo>
                    <a:pt x="52" y="5"/>
                    <a:pt x="45" y="4"/>
                    <a:pt x="39" y="0"/>
                  </a:cubicBezTo>
                  <a:cubicBezTo>
                    <a:pt x="33" y="3"/>
                    <a:pt x="28" y="8"/>
                    <a:pt x="21" y="9"/>
                  </a:cubicBezTo>
                  <a:cubicBezTo>
                    <a:pt x="14" y="13"/>
                    <a:pt x="8" y="16"/>
                    <a:pt x="0" y="18"/>
                  </a:cubicBezTo>
                  <a:cubicBezTo>
                    <a:pt x="6" y="24"/>
                    <a:pt x="8" y="23"/>
                    <a:pt x="15" y="26"/>
                  </a:cubicBezTo>
                  <a:cubicBezTo>
                    <a:pt x="22" y="24"/>
                    <a:pt x="28" y="21"/>
                    <a:pt x="36" y="20"/>
                  </a:cubicBezTo>
                  <a:cubicBezTo>
                    <a:pt x="41" y="18"/>
                    <a:pt x="44" y="15"/>
                    <a:pt x="50" y="14"/>
                  </a:cubicBezTo>
                  <a:cubicBezTo>
                    <a:pt x="54" y="12"/>
                    <a:pt x="61" y="13"/>
                    <a:pt x="57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Oval 31"/>
            <p:cNvSpPr>
              <a:spLocks noChangeArrowheads="1"/>
            </p:cNvSpPr>
            <p:nvPr/>
          </p:nvSpPr>
          <p:spPr bwMode="auto">
            <a:xfrm>
              <a:off x="2809" y="932"/>
              <a:ext cx="6" cy="6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Freeform 32"/>
            <p:cNvSpPr>
              <a:spLocks/>
            </p:cNvSpPr>
            <p:nvPr/>
          </p:nvSpPr>
          <p:spPr bwMode="auto">
            <a:xfrm>
              <a:off x="2739" y="962"/>
              <a:ext cx="39" cy="18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18"/>
                </a:cxn>
                <a:cxn ang="0">
                  <a:pos x="30" y="12"/>
                </a:cxn>
                <a:cxn ang="0">
                  <a:pos x="39" y="0"/>
                </a:cxn>
              </a:cxnLst>
              <a:rect l="0" t="0" r="r" b="b"/>
              <a:pathLst>
                <a:path w="39" h="18">
                  <a:moveTo>
                    <a:pt x="8" y="6"/>
                  </a:moveTo>
                  <a:cubicBezTo>
                    <a:pt x="6" y="13"/>
                    <a:pt x="0" y="15"/>
                    <a:pt x="8" y="18"/>
                  </a:cubicBezTo>
                  <a:cubicBezTo>
                    <a:pt x="15" y="15"/>
                    <a:pt x="22" y="13"/>
                    <a:pt x="30" y="12"/>
                  </a:cubicBezTo>
                  <a:cubicBezTo>
                    <a:pt x="37" y="9"/>
                    <a:pt x="39" y="8"/>
                    <a:pt x="39" y="0"/>
                  </a:cubicBezTo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Freeform 33"/>
            <p:cNvSpPr>
              <a:spLocks/>
            </p:cNvSpPr>
            <p:nvPr/>
          </p:nvSpPr>
          <p:spPr bwMode="auto">
            <a:xfrm>
              <a:off x="2750" y="993"/>
              <a:ext cx="49" cy="27"/>
            </a:xfrm>
            <a:custGeom>
              <a:avLst/>
              <a:gdLst/>
              <a:ahLst/>
              <a:cxnLst>
                <a:cxn ang="0">
                  <a:pos x="12" y="11"/>
                </a:cxn>
                <a:cxn ang="0">
                  <a:pos x="18" y="23"/>
                </a:cxn>
                <a:cxn ang="0">
                  <a:pos x="42" y="18"/>
                </a:cxn>
                <a:cxn ang="0">
                  <a:pos x="49" y="2"/>
                </a:cxn>
                <a:cxn ang="0">
                  <a:pos x="28" y="6"/>
                </a:cxn>
                <a:cxn ang="0">
                  <a:pos x="12" y="11"/>
                </a:cxn>
              </a:cxnLst>
              <a:rect l="0" t="0" r="r" b="b"/>
              <a:pathLst>
                <a:path w="49" h="27">
                  <a:moveTo>
                    <a:pt x="12" y="11"/>
                  </a:moveTo>
                  <a:cubicBezTo>
                    <a:pt x="5" y="25"/>
                    <a:pt x="0" y="27"/>
                    <a:pt x="18" y="23"/>
                  </a:cubicBezTo>
                  <a:cubicBezTo>
                    <a:pt x="25" y="19"/>
                    <a:pt x="34" y="20"/>
                    <a:pt x="42" y="18"/>
                  </a:cubicBezTo>
                  <a:cubicBezTo>
                    <a:pt x="45" y="14"/>
                    <a:pt x="47" y="7"/>
                    <a:pt x="49" y="2"/>
                  </a:cubicBezTo>
                  <a:cubicBezTo>
                    <a:pt x="43" y="0"/>
                    <a:pt x="28" y="6"/>
                    <a:pt x="28" y="6"/>
                  </a:cubicBezTo>
                  <a:cubicBezTo>
                    <a:pt x="23" y="9"/>
                    <a:pt x="18" y="9"/>
                    <a:pt x="12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98" name="Group 34"/>
          <p:cNvGrpSpPr>
            <a:grpSpLocks/>
          </p:cNvGrpSpPr>
          <p:nvPr/>
        </p:nvGrpSpPr>
        <p:grpSpPr bwMode="auto">
          <a:xfrm>
            <a:off x="1447800" y="2590800"/>
            <a:ext cx="395288" cy="254000"/>
            <a:chOff x="2634" y="902"/>
            <a:chExt cx="249" cy="160"/>
          </a:xfrm>
        </p:grpSpPr>
        <p:sp>
          <p:nvSpPr>
            <p:cNvPr id="11299" name="Freeform 35"/>
            <p:cNvSpPr>
              <a:spLocks/>
            </p:cNvSpPr>
            <p:nvPr/>
          </p:nvSpPr>
          <p:spPr bwMode="auto">
            <a:xfrm>
              <a:off x="2634" y="902"/>
              <a:ext cx="249" cy="160"/>
            </a:xfrm>
            <a:custGeom>
              <a:avLst/>
              <a:gdLst/>
              <a:ahLst/>
              <a:cxnLst>
                <a:cxn ang="0">
                  <a:pos x="0" y="106"/>
                </a:cxn>
                <a:cxn ang="0">
                  <a:pos x="132" y="100"/>
                </a:cxn>
                <a:cxn ang="0">
                  <a:pos x="183" y="87"/>
                </a:cxn>
                <a:cxn ang="0">
                  <a:pos x="207" y="66"/>
                </a:cxn>
                <a:cxn ang="0">
                  <a:pos x="224" y="45"/>
                </a:cxn>
                <a:cxn ang="0">
                  <a:pos x="233" y="30"/>
                </a:cxn>
                <a:cxn ang="0">
                  <a:pos x="234" y="10"/>
                </a:cxn>
                <a:cxn ang="0">
                  <a:pos x="144" y="16"/>
                </a:cxn>
                <a:cxn ang="0">
                  <a:pos x="108" y="28"/>
                </a:cxn>
                <a:cxn ang="0">
                  <a:pos x="87" y="45"/>
                </a:cxn>
                <a:cxn ang="0">
                  <a:pos x="60" y="70"/>
                </a:cxn>
                <a:cxn ang="0">
                  <a:pos x="36" y="124"/>
                </a:cxn>
                <a:cxn ang="0">
                  <a:pos x="24" y="160"/>
                </a:cxn>
                <a:cxn ang="0">
                  <a:pos x="0" y="106"/>
                </a:cxn>
              </a:cxnLst>
              <a:rect l="0" t="0" r="r" b="b"/>
              <a:pathLst>
                <a:path w="249" h="160">
                  <a:moveTo>
                    <a:pt x="0" y="106"/>
                  </a:moveTo>
                  <a:cubicBezTo>
                    <a:pt x="29" y="96"/>
                    <a:pt x="102" y="103"/>
                    <a:pt x="132" y="100"/>
                  </a:cubicBezTo>
                  <a:cubicBezTo>
                    <a:pt x="176" y="85"/>
                    <a:pt x="156" y="99"/>
                    <a:pt x="183" y="87"/>
                  </a:cubicBezTo>
                  <a:cubicBezTo>
                    <a:pt x="193" y="80"/>
                    <a:pt x="200" y="73"/>
                    <a:pt x="207" y="66"/>
                  </a:cubicBezTo>
                  <a:cubicBezTo>
                    <a:pt x="214" y="59"/>
                    <a:pt x="220" y="51"/>
                    <a:pt x="224" y="45"/>
                  </a:cubicBezTo>
                  <a:cubicBezTo>
                    <a:pt x="225" y="39"/>
                    <a:pt x="231" y="36"/>
                    <a:pt x="233" y="30"/>
                  </a:cubicBezTo>
                  <a:cubicBezTo>
                    <a:pt x="235" y="24"/>
                    <a:pt x="249" y="12"/>
                    <a:pt x="234" y="10"/>
                  </a:cubicBezTo>
                  <a:cubicBezTo>
                    <a:pt x="204" y="0"/>
                    <a:pt x="174" y="7"/>
                    <a:pt x="144" y="16"/>
                  </a:cubicBezTo>
                  <a:cubicBezTo>
                    <a:pt x="132" y="20"/>
                    <a:pt x="108" y="28"/>
                    <a:pt x="108" y="28"/>
                  </a:cubicBezTo>
                  <a:cubicBezTo>
                    <a:pt x="104" y="34"/>
                    <a:pt x="92" y="40"/>
                    <a:pt x="87" y="45"/>
                  </a:cubicBezTo>
                  <a:cubicBezTo>
                    <a:pt x="76" y="54"/>
                    <a:pt x="60" y="70"/>
                    <a:pt x="60" y="70"/>
                  </a:cubicBezTo>
                  <a:cubicBezTo>
                    <a:pt x="41" y="99"/>
                    <a:pt x="50" y="81"/>
                    <a:pt x="36" y="124"/>
                  </a:cubicBezTo>
                  <a:cubicBezTo>
                    <a:pt x="32" y="136"/>
                    <a:pt x="24" y="160"/>
                    <a:pt x="24" y="160"/>
                  </a:cubicBezTo>
                  <a:cubicBezTo>
                    <a:pt x="22" y="154"/>
                    <a:pt x="15" y="106"/>
                    <a:pt x="0" y="106"/>
                  </a:cubicBez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Freeform 36"/>
            <p:cNvSpPr>
              <a:spLocks/>
            </p:cNvSpPr>
            <p:nvPr/>
          </p:nvSpPr>
          <p:spPr bwMode="auto">
            <a:xfrm>
              <a:off x="2790" y="930"/>
              <a:ext cx="23" cy="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44"/>
                </a:cxn>
              </a:cxnLst>
              <a:rect l="0" t="0" r="r" b="b"/>
              <a:pathLst>
                <a:path w="23" h="44">
                  <a:moveTo>
                    <a:pt x="0" y="0"/>
                  </a:moveTo>
                  <a:cubicBezTo>
                    <a:pt x="1" y="15"/>
                    <a:pt x="0" y="44"/>
                    <a:pt x="23" y="44"/>
                  </a:cubicBezTo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Freeform 37"/>
            <p:cNvSpPr>
              <a:spLocks/>
            </p:cNvSpPr>
            <p:nvPr/>
          </p:nvSpPr>
          <p:spPr bwMode="auto">
            <a:xfrm>
              <a:off x="2721" y="906"/>
              <a:ext cx="61" cy="26"/>
            </a:xfrm>
            <a:custGeom>
              <a:avLst/>
              <a:gdLst/>
              <a:ahLst/>
              <a:cxnLst>
                <a:cxn ang="0">
                  <a:pos x="57" y="9"/>
                </a:cxn>
                <a:cxn ang="0">
                  <a:pos x="39" y="0"/>
                </a:cxn>
                <a:cxn ang="0">
                  <a:pos x="21" y="9"/>
                </a:cxn>
                <a:cxn ang="0">
                  <a:pos x="0" y="18"/>
                </a:cxn>
                <a:cxn ang="0">
                  <a:pos x="15" y="26"/>
                </a:cxn>
                <a:cxn ang="0">
                  <a:pos x="36" y="20"/>
                </a:cxn>
                <a:cxn ang="0">
                  <a:pos x="50" y="14"/>
                </a:cxn>
                <a:cxn ang="0">
                  <a:pos x="57" y="9"/>
                </a:cxn>
              </a:cxnLst>
              <a:rect l="0" t="0" r="r" b="b"/>
              <a:pathLst>
                <a:path w="61" h="26">
                  <a:moveTo>
                    <a:pt x="57" y="9"/>
                  </a:moveTo>
                  <a:cubicBezTo>
                    <a:pt x="52" y="5"/>
                    <a:pt x="45" y="4"/>
                    <a:pt x="39" y="0"/>
                  </a:cubicBezTo>
                  <a:cubicBezTo>
                    <a:pt x="33" y="3"/>
                    <a:pt x="28" y="8"/>
                    <a:pt x="21" y="9"/>
                  </a:cubicBezTo>
                  <a:cubicBezTo>
                    <a:pt x="14" y="13"/>
                    <a:pt x="8" y="16"/>
                    <a:pt x="0" y="18"/>
                  </a:cubicBezTo>
                  <a:cubicBezTo>
                    <a:pt x="6" y="24"/>
                    <a:pt x="8" y="23"/>
                    <a:pt x="15" y="26"/>
                  </a:cubicBezTo>
                  <a:cubicBezTo>
                    <a:pt x="22" y="24"/>
                    <a:pt x="28" y="21"/>
                    <a:pt x="36" y="20"/>
                  </a:cubicBezTo>
                  <a:cubicBezTo>
                    <a:pt x="41" y="18"/>
                    <a:pt x="44" y="15"/>
                    <a:pt x="50" y="14"/>
                  </a:cubicBezTo>
                  <a:cubicBezTo>
                    <a:pt x="54" y="12"/>
                    <a:pt x="61" y="13"/>
                    <a:pt x="57" y="9"/>
                  </a:cubicBez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Oval 38"/>
            <p:cNvSpPr>
              <a:spLocks noChangeArrowheads="1"/>
            </p:cNvSpPr>
            <p:nvPr/>
          </p:nvSpPr>
          <p:spPr bwMode="auto">
            <a:xfrm>
              <a:off x="2809" y="932"/>
              <a:ext cx="6" cy="6"/>
            </a:xfrm>
            <a:prstGeom prst="ellipse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Freeform 39"/>
            <p:cNvSpPr>
              <a:spLocks/>
            </p:cNvSpPr>
            <p:nvPr/>
          </p:nvSpPr>
          <p:spPr bwMode="auto">
            <a:xfrm>
              <a:off x="2739" y="962"/>
              <a:ext cx="39" cy="18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18"/>
                </a:cxn>
                <a:cxn ang="0">
                  <a:pos x="30" y="12"/>
                </a:cxn>
                <a:cxn ang="0">
                  <a:pos x="39" y="0"/>
                </a:cxn>
              </a:cxnLst>
              <a:rect l="0" t="0" r="r" b="b"/>
              <a:pathLst>
                <a:path w="39" h="18">
                  <a:moveTo>
                    <a:pt x="8" y="6"/>
                  </a:moveTo>
                  <a:cubicBezTo>
                    <a:pt x="6" y="13"/>
                    <a:pt x="0" y="15"/>
                    <a:pt x="8" y="18"/>
                  </a:cubicBezTo>
                  <a:cubicBezTo>
                    <a:pt x="15" y="15"/>
                    <a:pt x="22" y="13"/>
                    <a:pt x="30" y="12"/>
                  </a:cubicBezTo>
                  <a:cubicBezTo>
                    <a:pt x="37" y="9"/>
                    <a:pt x="39" y="8"/>
                    <a:pt x="39" y="0"/>
                  </a:cubicBezTo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Freeform 40"/>
            <p:cNvSpPr>
              <a:spLocks/>
            </p:cNvSpPr>
            <p:nvPr/>
          </p:nvSpPr>
          <p:spPr bwMode="auto">
            <a:xfrm>
              <a:off x="2750" y="993"/>
              <a:ext cx="49" cy="27"/>
            </a:xfrm>
            <a:custGeom>
              <a:avLst/>
              <a:gdLst/>
              <a:ahLst/>
              <a:cxnLst>
                <a:cxn ang="0">
                  <a:pos x="12" y="11"/>
                </a:cxn>
                <a:cxn ang="0">
                  <a:pos x="18" y="23"/>
                </a:cxn>
                <a:cxn ang="0">
                  <a:pos x="42" y="18"/>
                </a:cxn>
                <a:cxn ang="0">
                  <a:pos x="49" y="2"/>
                </a:cxn>
                <a:cxn ang="0">
                  <a:pos x="28" y="6"/>
                </a:cxn>
                <a:cxn ang="0">
                  <a:pos x="12" y="11"/>
                </a:cxn>
              </a:cxnLst>
              <a:rect l="0" t="0" r="r" b="b"/>
              <a:pathLst>
                <a:path w="49" h="27">
                  <a:moveTo>
                    <a:pt x="12" y="11"/>
                  </a:moveTo>
                  <a:cubicBezTo>
                    <a:pt x="5" y="25"/>
                    <a:pt x="0" y="27"/>
                    <a:pt x="18" y="23"/>
                  </a:cubicBezTo>
                  <a:cubicBezTo>
                    <a:pt x="25" y="19"/>
                    <a:pt x="34" y="20"/>
                    <a:pt x="42" y="18"/>
                  </a:cubicBezTo>
                  <a:cubicBezTo>
                    <a:pt x="45" y="14"/>
                    <a:pt x="47" y="7"/>
                    <a:pt x="49" y="2"/>
                  </a:cubicBezTo>
                  <a:cubicBezTo>
                    <a:pt x="43" y="0"/>
                    <a:pt x="28" y="6"/>
                    <a:pt x="28" y="6"/>
                  </a:cubicBezTo>
                  <a:cubicBezTo>
                    <a:pt x="23" y="9"/>
                    <a:pt x="18" y="9"/>
                    <a:pt x="12" y="11"/>
                  </a:cubicBez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3352800" y="1752600"/>
            <a:ext cx="542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Depth (and pressure) are not constant.</a:t>
            </a:r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3336925" y="2209800"/>
            <a:ext cx="5502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If we consider a very thin horizontal strip, the depth doesn’t change much, and neither does the pressure.</a:t>
            </a:r>
          </a:p>
        </p:txBody>
      </p:sp>
      <p:grpSp>
        <p:nvGrpSpPr>
          <p:cNvPr id="11331" name="Group 67"/>
          <p:cNvGrpSpPr>
            <a:grpSpLocks/>
          </p:cNvGrpSpPr>
          <p:nvPr/>
        </p:nvGrpSpPr>
        <p:grpSpPr bwMode="auto">
          <a:xfrm>
            <a:off x="0" y="4343400"/>
            <a:ext cx="3032125" cy="1968500"/>
            <a:chOff x="0" y="2736"/>
            <a:chExt cx="1910" cy="1240"/>
          </a:xfrm>
        </p:grpSpPr>
        <p:sp>
          <p:nvSpPr>
            <p:cNvPr id="11311" name="Rectangle 47"/>
            <p:cNvSpPr>
              <a:spLocks noChangeArrowheads="1"/>
            </p:cNvSpPr>
            <p:nvPr/>
          </p:nvSpPr>
          <p:spPr bwMode="auto">
            <a:xfrm>
              <a:off x="528" y="2736"/>
              <a:ext cx="1382" cy="921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Text Box 48"/>
            <p:cNvSpPr txBox="1">
              <a:spLocks noChangeArrowheads="1"/>
            </p:cNvSpPr>
            <p:nvPr/>
          </p:nvSpPr>
          <p:spPr bwMode="auto">
            <a:xfrm>
              <a:off x="1008" y="3726"/>
              <a:ext cx="3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3 ft</a:t>
              </a:r>
            </a:p>
          </p:txBody>
        </p:sp>
        <p:sp>
          <p:nvSpPr>
            <p:cNvPr id="11313" name="Text Box 49"/>
            <p:cNvSpPr txBox="1">
              <a:spLocks noChangeArrowheads="1"/>
            </p:cNvSpPr>
            <p:nvPr/>
          </p:nvSpPr>
          <p:spPr bwMode="auto">
            <a:xfrm>
              <a:off x="0" y="3246"/>
              <a:ext cx="3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2 ft</a:t>
              </a:r>
            </a:p>
          </p:txBody>
        </p:sp>
      </p:grpSp>
      <p:grpSp>
        <p:nvGrpSpPr>
          <p:cNvPr id="11348" name="Group 84"/>
          <p:cNvGrpSpPr>
            <a:grpSpLocks/>
          </p:cNvGrpSpPr>
          <p:nvPr/>
        </p:nvGrpSpPr>
        <p:grpSpPr bwMode="auto">
          <a:xfrm>
            <a:off x="228600" y="5573713"/>
            <a:ext cx="533400" cy="396875"/>
            <a:chOff x="144" y="3511"/>
            <a:chExt cx="336" cy="250"/>
          </a:xfrm>
        </p:grpSpPr>
        <p:sp>
          <p:nvSpPr>
            <p:cNvPr id="11315" name="Line 51"/>
            <p:cNvSpPr>
              <a:spLocks noChangeShapeType="1"/>
            </p:cNvSpPr>
            <p:nvPr/>
          </p:nvSpPr>
          <p:spPr bwMode="auto">
            <a:xfrm flipH="1">
              <a:off x="336" y="364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16" name="Text Box 52"/>
            <p:cNvSpPr txBox="1">
              <a:spLocks noChangeArrowheads="1"/>
            </p:cNvSpPr>
            <p:nvPr/>
          </p:nvSpPr>
          <p:spPr bwMode="auto">
            <a:xfrm>
              <a:off x="144" y="3511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</p:grpSp>
      <p:grpSp>
        <p:nvGrpSpPr>
          <p:cNvPr id="11347" name="Group 83"/>
          <p:cNvGrpSpPr>
            <a:grpSpLocks/>
          </p:cNvGrpSpPr>
          <p:nvPr/>
        </p:nvGrpSpPr>
        <p:grpSpPr bwMode="auto">
          <a:xfrm>
            <a:off x="228600" y="4175125"/>
            <a:ext cx="533400" cy="396875"/>
            <a:chOff x="144" y="2630"/>
            <a:chExt cx="336" cy="250"/>
          </a:xfrm>
        </p:grpSpPr>
        <p:sp>
          <p:nvSpPr>
            <p:cNvPr id="11314" name="Line 50"/>
            <p:cNvSpPr>
              <a:spLocks noChangeShapeType="1"/>
            </p:cNvSpPr>
            <p:nvPr/>
          </p:nvSpPr>
          <p:spPr bwMode="auto">
            <a:xfrm flipH="1">
              <a:off x="336" y="27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Text Box 53"/>
            <p:cNvSpPr txBox="1">
              <a:spLocks noChangeArrowheads="1"/>
            </p:cNvSpPr>
            <p:nvPr/>
          </p:nvSpPr>
          <p:spPr bwMode="auto">
            <a:xfrm>
              <a:off x="144" y="2630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0</a:t>
              </a:r>
            </a:p>
          </p:txBody>
        </p:sp>
      </p:grpSp>
      <p:sp>
        <p:nvSpPr>
          <p:cNvPr id="11322" name="Line 58"/>
          <p:cNvSpPr>
            <a:spLocks noChangeShapeType="1"/>
          </p:cNvSpPr>
          <p:nvPr/>
        </p:nvSpPr>
        <p:spPr bwMode="auto">
          <a:xfrm>
            <a:off x="838200" y="4953000"/>
            <a:ext cx="2193925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1332" name="Object 68"/>
          <p:cNvGraphicFramePr>
            <a:graphicFrameLocks noChangeAspect="1"/>
          </p:cNvGraphicFramePr>
          <p:nvPr/>
        </p:nvGraphicFramePr>
        <p:xfrm>
          <a:off x="4038600" y="3429000"/>
          <a:ext cx="2895600" cy="631825"/>
        </p:xfrm>
        <a:graphic>
          <a:graphicData uri="http://schemas.openxmlformats.org/presentationml/2006/ole">
            <p:oleObj spid="_x0000_s11345" name="Equation" r:id="rId5" imgW="1104900" imgH="241300" progId="Equation.DSMT4">
              <p:embed/>
            </p:oleObj>
          </a:graphicData>
        </a:graphic>
      </p:graphicFrame>
      <p:sp>
        <p:nvSpPr>
          <p:cNvPr id="11333" name="AutoShape 69"/>
          <p:cNvSpPr>
            <a:spLocks/>
          </p:cNvSpPr>
          <p:nvPr/>
        </p:nvSpPr>
        <p:spPr bwMode="auto">
          <a:xfrm rot="-5400000">
            <a:off x="5143500" y="3771900"/>
            <a:ext cx="304800" cy="685800"/>
          </a:xfrm>
          <a:prstGeom prst="leftBrace">
            <a:avLst>
              <a:gd name="adj1" fmla="val 18750"/>
              <a:gd name="adj2" fmla="val 50000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" name="Text Box 70"/>
          <p:cNvSpPr txBox="1">
            <a:spLocks noChangeArrowheads="1"/>
          </p:cNvSpPr>
          <p:nvPr/>
        </p:nvSpPr>
        <p:spPr bwMode="auto">
          <a:xfrm>
            <a:off x="4724400" y="4343400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density</a:t>
            </a:r>
          </a:p>
        </p:txBody>
      </p:sp>
      <p:sp>
        <p:nvSpPr>
          <p:cNvPr id="11336" name="Text Box 72"/>
          <p:cNvSpPr txBox="1">
            <a:spLocks noChangeArrowheads="1"/>
          </p:cNvSpPr>
          <p:nvPr/>
        </p:nvSpPr>
        <p:spPr bwMode="auto">
          <a:xfrm>
            <a:off x="5486400" y="4038600"/>
            <a:ext cx="947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depth</a:t>
            </a:r>
          </a:p>
        </p:txBody>
      </p:sp>
      <p:sp>
        <p:nvSpPr>
          <p:cNvPr id="11337" name="AutoShape 73"/>
          <p:cNvSpPr>
            <a:spLocks/>
          </p:cNvSpPr>
          <p:nvPr/>
        </p:nvSpPr>
        <p:spPr bwMode="auto">
          <a:xfrm rot="-5400000">
            <a:off x="6400800" y="37338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" name="Text Box 74"/>
          <p:cNvSpPr txBox="1">
            <a:spLocks noChangeArrowheads="1"/>
          </p:cNvSpPr>
          <p:nvPr/>
        </p:nvSpPr>
        <p:spPr bwMode="auto">
          <a:xfrm>
            <a:off x="6172200" y="4343400"/>
            <a:ext cx="79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area</a:t>
            </a:r>
          </a:p>
        </p:txBody>
      </p:sp>
      <p:sp>
        <p:nvSpPr>
          <p:cNvPr id="11339" name="Line 75"/>
          <p:cNvSpPr>
            <a:spLocks noChangeShapeType="1"/>
          </p:cNvSpPr>
          <p:nvPr/>
        </p:nvSpPr>
        <p:spPr bwMode="auto">
          <a:xfrm flipV="1">
            <a:off x="5943600" y="3886200"/>
            <a:ext cx="0" cy="228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1340" name="Object 76"/>
          <p:cNvGraphicFramePr>
            <a:graphicFrameLocks noChangeAspect="1"/>
          </p:cNvGraphicFramePr>
          <p:nvPr/>
        </p:nvGraphicFramePr>
        <p:xfrm>
          <a:off x="3889375" y="4800600"/>
          <a:ext cx="3195638" cy="865188"/>
        </p:xfrm>
        <a:graphic>
          <a:graphicData uri="http://schemas.openxmlformats.org/presentationml/2006/ole">
            <p:oleObj spid="_x0000_s11346" name="Equation" r:id="rId6" imgW="1219200" imgH="330200" progId="Equation.DSMT4">
              <p:embed/>
            </p:oleObj>
          </a:graphicData>
        </a:graphic>
      </p:graphicFrame>
      <p:graphicFrame>
        <p:nvGraphicFramePr>
          <p:cNvPr id="11341" name="Object 77"/>
          <p:cNvGraphicFramePr>
            <a:graphicFrameLocks noChangeAspect="1"/>
          </p:cNvGraphicFramePr>
          <p:nvPr/>
        </p:nvGraphicFramePr>
        <p:xfrm>
          <a:off x="3886200" y="5486400"/>
          <a:ext cx="2397125" cy="1265238"/>
        </p:xfrm>
        <a:graphic>
          <a:graphicData uri="http://schemas.openxmlformats.org/presentationml/2006/ole">
            <p:oleObj spid="_x0000_s11347" name="Equation" r:id="rId7" imgW="914400" imgH="482600" progId="Equation.DSMT4">
              <p:embed/>
            </p:oleObj>
          </a:graphicData>
        </a:graphic>
      </p:graphicFrame>
      <p:graphicFrame>
        <p:nvGraphicFramePr>
          <p:cNvPr id="11342" name="Object 78"/>
          <p:cNvGraphicFramePr>
            <a:graphicFrameLocks noChangeAspect="1"/>
          </p:cNvGraphicFramePr>
          <p:nvPr/>
        </p:nvGraphicFramePr>
        <p:xfrm>
          <a:off x="6324600" y="5857875"/>
          <a:ext cx="1430338" cy="466725"/>
        </p:xfrm>
        <a:graphic>
          <a:graphicData uri="http://schemas.openxmlformats.org/presentationml/2006/ole">
            <p:oleObj spid="_x0000_s11348" name="Equation" r:id="rId8" imgW="545626" imgH="177646" progId="Equation.DSMT4">
              <p:embed/>
            </p:oleObj>
          </a:graphicData>
        </a:graphic>
      </p:graphicFrame>
      <p:grpSp>
        <p:nvGrpSpPr>
          <p:cNvPr id="11345" name="Group 81"/>
          <p:cNvGrpSpPr>
            <a:grpSpLocks/>
          </p:cNvGrpSpPr>
          <p:nvPr/>
        </p:nvGrpSpPr>
        <p:grpSpPr bwMode="auto">
          <a:xfrm>
            <a:off x="7086600" y="3505200"/>
            <a:ext cx="2057400" cy="1957388"/>
            <a:chOff x="4464" y="2208"/>
            <a:chExt cx="1296" cy="1233"/>
          </a:xfrm>
        </p:grpSpPr>
        <p:sp>
          <p:nvSpPr>
            <p:cNvPr id="11343" name="AutoShape 79"/>
            <p:cNvSpPr>
              <a:spLocks noChangeArrowheads="1"/>
            </p:cNvSpPr>
            <p:nvPr/>
          </p:nvSpPr>
          <p:spPr bwMode="auto">
            <a:xfrm>
              <a:off x="4464" y="2208"/>
              <a:ext cx="1152" cy="1200"/>
            </a:xfrm>
            <a:prstGeom prst="wedgeRectCallout">
              <a:avLst>
                <a:gd name="adj1" fmla="val -41926"/>
                <a:gd name="adj2" fmla="val 70417"/>
              </a:avLst>
            </a:prstGeom>
            <a:solidFill>
              <a:schemeClr val="bg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1344" name="Text Box 80"/>
            <p:cNvSpPr txBox="1">
              <a:spLocks noChangeArrowheads="1"/>
            </p:cNvSpPr>
            <p:nvPr/>
          </p:nvSpPr>
          <p:spPr bwMode="auto">
            <a:xfrm>
              <a:off x="4502" y="2233"/>
              <a:ext cx="1258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It is just a coincidence that this matches the first answer!</a:t>
              </a:r>
            </a:p>
          </p:txBody>
        </p:sp>
      </p:grpSp>
      <p:sp>
        <p:nvSpPr>
          <p:cNvPr id="79" name="Text Box 2"/>
          <p:cNvSpPr txBox="1">
            <a:spLocks noChangeArrowheads="1"/>
          </p:cNvSpPr>
          <p:nvPr/>
        </p:nvSpPr>
        <p:spPr bwMode="auto">
          <a:xfrm>
            <a:off x="3581400" y="228600"/>
            <a:ext cx="1779654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Example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" dur="500"/>
                                        <p:tgtEl>
                                          <p:spTgt spid="11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1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9" grpId="0" autoUpdateAnimBg="0"/>
      <p:bldP spid="11310" grpId="0" autoUpdateAnimBg="0"/>
      <p:bldP spid="11322" grpId="0" animBg="1"/>
      <p:bldP spid="11333" grpId="0" animBg="1"/>
      <p:bldP spid="11334" grpId="0" autoUpdateAnimBg="0"/>
      <p:bldP spid="11336" grpId="0" autoUpdateAnimBg="0"/>
      <p:bldP spid="11337" grpId="0" animBg="1"/>
      <p:bldP spid="11338" grpId="0" autoUpdateAnimBg="0"/>
      <p:bldP spid="113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52400" y="838200"/>
            <a:ext cx="3810000" cy="2895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152400" y="838200"/>
            <a:ext cx="3810000" cy="0"/>
          </a:xfrm>
          <a:prstGeom prst="line">
            <a:avLst/>
          </a:prstGeom>
          <a:noFill/>
          <a:ln w="76200">
            <a:pattFill prst="zigZag">
              <a:fgClr>
                <a:srgbClr val="0000FF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3" name="Freeform 5"/>
          <p:cNvSpPr>
            <a:spLocks/>
          </p:cNvSpPr>
          <p:nvPr/>
        </p:nvSpPr>
        <p:spPr bwMode="auto">
          <a:xfrm>
            <a:off x="152400" y="762000"/>
            <a:ext cx="3810000" cy="2971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72"/>
              </a:cxn>
              <a:cxn ang="0">
                <a:pos x="1872" y="1872"/>
              </a:cxn>
              <a:cxn ang="0">
                <a:pos x="1872" y="48"/>
              </a:cxn>
            </a:cxnLst>
            <a:rect l="0" t="0" r="r" b="b"/>
            <a:pathLst>
              <a:path w="1872" h="1872">
                <a:moveTo>
                  <a:pt x="0" y="0"/>
                </a:moveTo>
                <a:lnTo>
                  <a:pt x="0" y="1872"/>
                </a:lnTo>
                <a:lnTo>
                  <a:pt x="1872" y="1872"/>
                </a:lnTo>
                <a:lnTo>
                  <a:pt x="1872" y="4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2" name="Freeform 14"/>
          <p:cNvSpPr>
            <a:spLocks/>
          </p:cNvSpPr>
          <p:nvPr/>
        </p:nvSpPr>
        <p:spPr bwMode="auto">
          <a:xfrm>
            <a:off x="466725" y="1838325"/>
            <a:ext cx="3024188" cy="15144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4" y="954"/>
              </a:cxn>
              <a:cxn ang="0">
                <a:pos x="1905" y="3"/>
              </a:cxn>
              <a:cxn ang="0">
                <a:pos x="0" y="0"/>
              </a:cxn>
            </a:cxnLst>
            <a:rect l="0" t="0" r="r" b="b"/>
            <a:pathLst>
              <a:path w="1905" h="954">
                <a:moveTo>
                  <a:pt x="0" y="0"/>
                </a:moveTo>
                <a:lnTo>
                  <a:pt x="954" y="954"/>
                </a:lnTo>
                <a:lnTo>
                  <a:pt x="1905" y="3"/>
                </a:lnTo>
                <a:lnTo>
                  <a:pt x="0" y="0"/>
                </a:lnTo>
                <a:close/>
              </a:path>
            </a:pathLst>
          </a:cu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2349" name="Picture 61" descr="sharkcli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828800"/>
            <a:ext cx="1447800" cy="654050"/>
          </a:xfrm>
          <a:prstGeom prst="rect">
            <a:avLst/>
          </a:prstGeom>
          <a:noFill/>
        </p:spPr>
      </p:pic>
      <p:grpSp>
        <p:nvGrpSpPr>
          <p:cNvPr id="12345" name="Group 57"/>
          <p:cNvGrpSpPr>
            <a:grpSpLocks/>
          </p:cNvGrpSpPr>
          <p:nvPr/>
        </p:nvGrpSpPr>
        <p:grpSpPr bwMode="auto">
          <a:xfrm>
            <a:off x="457200" y="533400"/>
            <a:ext cx="3048000" cy="3048000"/>
            <a:chOff x="288" y="336"/>
            <a:chExt cx="1920" cy="1920"/>
          </a:xfrm>
        </p:grpSpPr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>
              <a:off x="1200" y="52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21" name="Group 33"/>
            <p:cNvGrpSpPr>
              <a:grpSpLocks/>
            </p:cNvGrpSpPr>
            <p:nvPr/>
          </p:nvGrpSpPr>
          <p:grpSpPr bwMode="auto">
            <a:xfrm>
              <a:off x="288" y="336"/>
              <a:ext cx="1920" cy="1920"/>
              <a:chOff x="288" y="336"/>
              <a:chExt cx="1920" cy="1920"/>
            </a:xfrm>
          </p:grpSpPr>
          <p:sp>
            <p:nvSpPr>
              <p:cNvPr id="12295" name="Line 7"/>
              <p:cNvSpPr>
                <a:spLocks noChangeShapeType="1"/>
              </p:cNvSpPr>
              <p:nvPr/>
            </p:nvSpPr>
            <p:spPr bwMode="auto">
              <a:xfrm>
                <a:off x="288" y="2112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316" name="Group 28"/>
              <p:cNvGrpSpPr>
                <a:grpSpLocks/>
              </p:cNvGrpSpPr>
              <p:nvPr/>
            </p:nvGrpSpPr>
            <p:grpSpPr bwMode="auto">
              <a:xfrm>
                <a:off x="336" y="336"/>
                <a:ext cx="1863" cy="1920"/>
                <a:chOff x="336" y="336"/>
                <a:chExt cx="1863" cy="1920"/>
              </a:xfrm>
            </p:grpSpPr>
            <p:sp>
              <p:nvSpPr>
                <p:cNvPr id="12294" name="Line 6"/>
                <p:cNvSpPr>
                  <a:spLocks noChangeShapeType="1"/>
                </p:cNvSpPr>
                <p:nvPr/>
              </p:nvSpPr>
              <p:spPr bwMode="auto">
                <a:xfrm>
                  <a:off x="1248" y="336"/>
                  <a:ext cx="0" cy="19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297" name="Line 9"/>
                <p:cNvSpPr>
                  <a:spLocks noChangeShapeType="1"/>
                </p:cNvSpPr>
                <p:nvPr/>
              </p:nvSpPr>
              <p:spPr bwMode="auto">
                <a:xfrm>
                  <a:off x="1200" y="84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299" name="Line 11"/>
                <p:cNvSpPr>
                  <a:spLocks noChangeShapeType="1"/>
                </p:cNvSpPr>
                <p:nvPr/>
              </p:nvSpPr>
              <p:spPr bwMode="auto">
                <a:xfrm>
                  <a:off x="1200" y="1479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00" name="Line 12"/>
                <p:cNvSpPr>
                  <a:spLocks noChangeShapeType="1"/>
                </p:cNvSpPr>
                <p:nvPr/>
              </p:nvSpPr>
              <p:spPr bwMode="auto">
                <a:xfrm>
                  <a:off x="1200" y="179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04" name="Line 16"/>
                <p:cNvSpPr>
                  <a:spLocks noChangeShapeType="1"/>
                </p:cNvSpPr>
                <p:nvPr/>
              </p:nvSpPr>
              <p:spPr bwMode="auto">
                <a:xfrm>
                  <a:off x="1566" y="206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05" name="Line 17"/>
                <p:cNvSpPr>
                  <a:spLocks noChangeShapeType="1"/>
                </p:cNvSpPr>
                <p:nvPr/>
              </p:nvSpPr>
              <p:spPr bwMode="auto">
                <a:xfrm>
                  <a:off x="1882" y="206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06" name="Line 18"/>
                <p:cNvSpPr>
                  <a:spLocks noChangeShapeType="1"/>
                </p:cNvSpPr>
                <p:nvPr/>
              </p:nvSpPr>
              <p:spPr bwMode="auto">
                <a:xfrm>
                  <a:off x="2199" y="206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07" name="Line 19"/>
                <p:cNvSpPr>
                  <a:spLocks noChangeShapeType="1"/>
                </p:cNvSpPr>
                <p:nvPr/>
              </p:nvSpPr>
              <p:spPr bwMode="auto">
                <a:xfrm>
                  <a:off x="932" y="206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08" name="Line 20"/>
                <p:cNvSpPr>
                  <a:spLocks noChangeShapeType="1"/>
                </p:cNvSpPr>
                <p:nvPr/>
              </p:nvSpPr>
              <p:spPr bwMode="auto">
                <a:xfrm>
                  <a:off x="616" y="206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09" name="Line 21"/>
                <p:cNvSpPr>
                  <a:spLocks noChangeShapeType="1"/>
                </p:cNvSpPr>
                <p:nvPr/>
              </p:nvSpPr>
              <p:spPr bwMode="auto">
                <a:xfrm>
                  <a:off x="336" y="206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533400" y="41148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1751013" y="3897313"/>
            <a:ext cx="534987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 ft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381000" y="1828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227013" y="2438400"/>
            <a:ext cx="534987" cy="3968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 ft</a:t>
            </a:r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>
            <a:off x="381000" y="8382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228600" y="1143000"/>
            <a:ext cx="534988" cy="3968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 ft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4083050" y="1062335"/>
            <a:ext cx="4892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A flat plate is submerged vertically as shown.  (It is a window in the shark pool at the city aquarium.)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4098925" y="2205335"/>
            <a:ext cx="5121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Find the force on </a:t>
            </a:r>
            <a:r>
              <a:rPr lang="en-US" dirty="0" smtClean="0"/>
              <a:t>1 </a:t>
            </a:r>
            <a:r>
              <a:rPr lang="en-US" dirty="0"/>
              <a:t>side of the </a:t>
            </a:r>
            <a:r>
              <a:rPr lang="en-US" dirty="0" smtClean="0"/>
              <a:t>plate</a:t>
            </a:r>
            <a:endParaRPr lang="en-US" dirty="0"/>
          </a:p>
        </p:txBody>
      </p:sp>
      <p:sp>
        <p:nvSpPr>
          <p:cNvPr id="12320" name="Freeform 32"/>
          <p:cNvSpPr>
            <a:spLocks/>
          </p:cNvSpPr>
          <p:nvPr/>
        </p:nvSpPr>
        <p:spPr bwMode="auto">
          <a:xfrm>
            <a:off x="1100138" y="2476500"/>
            <a:ext cx="1757362" cy="38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07" y="0"/>
              </a:cxn>
              <a:cxn ang="0">
                <a:pos x="1083" y="24"/>
              </a:cxn>
              <a:cxn ang="0">
                <a:pos x="21" y="24"/>
              </a:cxn>
              <a:cxn ang="0">
                <a:pos x="0" y="0"/>
              </a:cxn>
            </a:cxnLst>
            <a:rect l="0" t="0" r="r" b="b"/>
            <a:pathLst>
              <a:path w="1107" h="24">
                <a:moveTo>
                  <a:pt x="0" y="0"/>
                </a:moveTo>
                <a:lnTo>
                  <a:pt x="1107" y="0"/>
                </a:lnTo>
                <a:lnTo>
                  <a:pt x="1083" y="24"/>
                </a:lnTo>
                <a:lnTo>
                  <a:pt x="21" y="24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4114800" y="2706688"/>
            <a:ext cx="208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Depth of strip:</a:t>
            </a:r>
          </a:p>
        </p:txBody>
      </p:sp>
      <p:graphicFrame>
        <p:nvGraphicFramePr>
          <p:cNvPr id="13312" name="Object 0"/>
          <p:cNvGraphicFramePr>
            <a:graphicFrameLocks noChangeAspect="1"/>
          </p:cNvGraphicFramePr>
          <p:nvPr/>
        </p:nvGraphicFramePr>
        <p:xfrm>
          <a:off x="6340475" y="2667000"/>
          <a:ext cx="914400" cy="508000"/>
        </p:xfrm>
        <a:graphic>
          <a:graphicData uri="http://schemas.openxmlformats.org/presentationml/2006/ole">
            <p:oleObj spid="_x0000_s13322" name="Equation" r:id="rId4" imgW="457002" imgH="253890" progId="Equation.DSMT4">
              <p:embed/>
            </p:oleObj>
          </a:graphicData>
        </a:graphic>
      </p:graphicFrame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4140200" y="3163888"/>
            <a:ext cx="220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Length of strip:</a:t>
            </a:r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2819400" y="2565400"/>
          <a:ext cx="736600" cy="330200"/>
        </p:xfrm>
        <a:graphic>
          <a:graphicData uri="http://schemas.openxmlformats.org/presentationml/2006/ole">
            <p:oleObj spid="_x0000_s13323" name="Equation" r:id="rId5" imgW="368140" imgH="165028" progId="Equation.DSMT4">
              <p:embed/>
            </p:oleObj>
          </a:graphicData>
        </a:graphic>
      </p:graphicFrame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2692400" y="2870200"/>
          <a:ext cx="736600" cy="330200"/>
        </p:xfrm>
        <a:graphic>
          <a:graphicData uri="http://schemas.openxmlformats.org/presentationml/2006/ole">
            <p:oleObj spid="_x0000_s13324" name="Equation" r:id="rId6" imgW="368140" imgH="165028" progId="Equation.DSMT4">
              <p:embed/>
            </p:oleObj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6365875" y="3251200"/>
          <a:ext cx="1041400" cy="406400"/>
        </p:xfrm>
        <a:graphic>
          <a:graphicData uri="http://schemas.openxmlformats.org/presentationml/2006/ole">
            <p:oleObj spid="_x0000_s13325" name="Equation" r:id="rId7" imgW="520474" imgH="203112" progId="Equation.DSMT4">
              <p:embed/>
            </p:oleObj>
          </a:graphicData>
        </a:graphic>
      </p:graphicFrame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4130675" y="3657600"/>
            <a:ext cx="191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Area of strip: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6302375" y="3708400"/>
          <a:ext cx="812800" cy="406400"/>
        </p:xfrm>
        <a:graphic>
          <a:graphicData uri="http://schemas.openxmlformats.org/presentationml/2006/ole">
            <p:oleObj spid="_x0000_s13326" name="Equation" r:id="rId8" imgW="406048" imgH="203024" progId="Equation.DSMT4">
              <p:embed/>
            </p:oleObj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533400" y="4445000"/>
          <a:ext cx="2819400" cy="508000"/>
        </p:xfrm>
        <a:graphic>
          <a:graphicData uri="http://schemas.openxmlformats.org/presentationml/2006/ole">
            <p:oleObj spid="_x0000_s13327" name="Equation" r:id="rId9" imgW="1409088" imgH="253890" progId="Equation.DSMT4">
              <p:embed/>
            </p:oleObj>
          </a:graphicData>
        </a:graphic>
      </p:graphicFrame>
      <p:sp>
        <p:nvSpPr>
          <p:cNvPr id="12331" name="AutoShape 43"/>
          <p:cNvSpPr>
            <a:spLocks/>
          </p:cNvSpPr>
          <p:nvPr/>
        </p:nvSpPr>
        <p:spPr bwMode="auto">
          <a:xfrm rot="-5400000">
            <a:off x="1981200" y="46482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525463" y="5257800"/>
            <a:ext cx="1150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density</a:t>
            </a:r>
          </a:p>
        </p:txBody>
      </p:sp>
      <p:sp>
        <p:nvSpPr>
          <p:cNvPr id="12333" name="Text Box 45"/>
          <p:cNvSpPr txBox="1">
            <a:spLocks noChangeArrowheads="1"/>
          </p:cNvSpPr>
          <p:nvPr/>
        </p:nvSpPr>
        <p:spPr bwMode="auto">
          <a:xfrm>
            <a:off x="1600200" y="5257800"/>
            <a:ext cx="947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depth</a:t>
            </a:r>
          </a:p>
        </p:txBody>
      </p:sp>
      <p:sp>
        <p:nvSpPr>
          <p:cNvPr id="12334" name="AutoShape 46"/>
          <p:cNvSpPr>
            <a:spLocks/>
          </p:cNvSpPr>
          <p:nvPr/>
        </p:nvSpPr>
        <p:spPr bwMode="auto">
          <a:xfrm rot="-5400000">
            <a:off x="2819400" y="46482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2557463" y="5257800"/>
            <a:ext cx="795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area</a:t>
            </a:r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 flipV="1">
            <a:off x="1143000" y="4876800"/>
            <a:ext cx="228600" cy="4572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419100" y="5892800"/>
          <a:ext cx="3048000" cy="660400"/>
        </p:xfrm>
        <a:graphic>
          <a:graphicData uri="http://schemas.openxmlformats.org/presentationml/2006/ole">
            <p:oleObj spid="_x0000_s13328" name="Equation" r:id="rId10" imgW="1524000" imgH="330200" progId="Equation.DSMT4">
              <p:embed/>
            </p:oleObj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4406900" y="4114800"/>
          <a:ext cx="2616200" cy="660400"/>
        </p:xfrm>
        <a:graphic>
          <a:graphicData uri="http://schemas.openxmlformats.org/presentationml/2006/ole">
            <p:oleObj spid="_x0000_s13329" name="Equation" r:id="rId11" imgW="1308100" imgH="330200" progId="Equation.DSMT4">
              <p:embed/>
            </p:oleObj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4330700" y="4826000"/>
          <a:ext cx="2794000" cy="965200"/>
        </p:xfrm>
        <a:graphic>
          <a:graphicData uri="http://schemas.openxmlformats.org/presentationml/2006/ole">
            <p:oleObj spid="_x0000_s13330" name="Equation" r:id="rId12" imgW="1397000" imgH="482600" progId="Equation.DSMT4">
              <p:embed/>
            </p:oleObj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4343400" y="6121400"/>
          <a:ext cx="1752600" cy="355600"/>
        </p:xfrm>
        <a:graphic>
          <a:graphicData uri="http://schemas.openxmlformats.org/presentationml/2006/ole">
            <p:oleObj spid="_x0000_s13331" name="Equation" r:id="rId13" imgW="875920" imgH="177723" progId="Equation.DSMT4">
              <p:embed/>
            </p:oleObj>
          </a:graphicData>
        </a:graphic>
      </p:graphicFrame>
      <p:sp>
        <p:nvSpPr>
          <p:cNvPr id="12341" name="AutoShape 53"/>
          <p:cNvSpPr>
            <a:spLocks noChangeArrowheads="1"/>
          </p:cNvSpPr>
          <p:nvPr/>
        </p:nvSpPr>
        <p:spPr bwMode="auto">
          <a:xfrm>
            <a:off x="4267200" y="6019800"/>
            <a:ext cx="1905000" cy="533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44" name="Group 56"/>
          <p:cNvGrpSpPr>
            <a:grpSpLocks/>
          </p:cNvGrpSpPr>
          <p:nvPr/>
        </p:nvGrpSpPr>
        <p:grpSpPr bwMode="auto">
          <a:xfrm>
            <a:off x="1219200" y="304800"/>
            <a:ext cx="2819400" cy="1387475"/>
            <a:chOff x="1008" y="192"/>
            <a:chExt cx="1776" cy="874"/>
          </a:xfrm>
        </p:grpSpPr>
        <p:sp>
          <p:nvSpPr>
            <p:cNvPr id="12342" name="AutoShape 54"/>
            <p:cNvSpPr>
              <a:spLocks noChangeArrowheads="1"/>
            </p:cNvSpPr>
            <p:nvPr/>
          </p:nvSpPr>
          <p:spPr bwMode="auto">
            <a:xfrm>
              <a:off x="1008" y="192"/>
              <a:ext cx="1680" cy="864"/>
            </a:xfrm>
            <a:prstGeom prst="wedgeRectCallout">
              <a:avLst>
                <a:gd name="adj1" fmla="val -80537"/>
                <a:gd name="adj2" fmla="val -10532"/>
              </a:avLst>
            </a:prstGeom>
            <a:solidFill>
              <a:schemeClr val="bg1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2343" name="Text Box 55"/>
            <p:cNvSpPr txBox="1">
              <a:spLocks noChangeArrowheads="1"/>
            </p:cNvSpPr>
            <p:nvPr/>
          </p:nvSpPr>
          <p:spPr bwMode="auto">
            <a:xfrm>
              <a:off x="1104" y="240"/>
              <a:ext cx="168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/>
                <a:t>We could have put the origin at the surface, but the math was easier this way.</a:t>
              </a:r>
            </a:p>
          </p:txBody>
        </p:sp>
      </p:grp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3966662" y="228600"/>
            <a:ext cx="1779654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Example</a:t>
            </a:r>
            <a:endParaRPr lang="en-US" sz="32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8" grpId="0" autoUpdateAnimBg="0"/>
      <p:bldP spid="12320" grpId="0" animBg="1"/>
      <p:bldP spid="12322" grpId="0" autoUpdateAnimBg="0"/>
      <p:bldP spid="12324" grpId="0" autoUpdateAnimBg="0"/>
      <p:bldP spid="12328" grpId="0" autoUpdateAnimBg="0"/>
      <p:bldP spid="12331" grpId="0" animBg="1"/>
      <p:bldP spid="12332" grpId="0" autoUpdateAnimBg="0"/>
      <p:bldP spid="12333" grpId="0" autoUpdateAnimBg="0"/>
      <p:bldP spid="12334" grpId="0" animBg="1"/>
      <p:bldP spid="12335" grpId="0" autoUpdateAnimBg="0"/>
      <p:bldP spid="12336" grpId="0" animBg="1"/>
      <p:bldP spid="1234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350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Default Design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Hanford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7.5 Day 2</dc:title>
  <dc:subject>Fluid Pressure and Forces</dc:subject>
  <dc:creator>Gregory &amp; Vickie Kelly</dc:creator>
  <cp:lastModifiedBy>PHOLP46301</cp:lastModifiedBy>
  <cp:revision>31</cp:revision>
  <dcterms:created xsi:type="dcterms:W3CDTF">2003-01-02T06:02:56Z</dcterms:created>
  <dcterms:modified xsi:type="dcterms:W3CDTF">2013-03-18T20:07:02Z</dcterms:modified>
</cp:coreProperties>
</file>