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8" r:id="rId3"/>
    <p:sldId id="271" r:id="rId4"/>
    <p:sldId id="267" r:id="rId5"/>
    <p:sldId id="269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EAEAEA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60" autoAdjust="0"/>
    <p:restoredTop sz="92308" autoAdjust="0"/>
  </p:normalViewPr>
  <p:slideViewPr>
    <p:cSldViewPr>
      <p:cViewPr>
        <p:scale>
          <a:sx n="66" d="100"/>
          <a:sy n="66" d="100"/>
        </p:scale>
        <p:origin x="-181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8B2FF-B05E-46F0-B915-99E1CC9F53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C2AD1-C222-4C32-8AB1-A67044D73D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614AB-E406-4F17-8EFC-C5CC26AA9B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99C7B-73F6-4699-806F-6B778C06A3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87FEB-D8FE-43F3-81E5-31BFA73246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2D8C1-1380-4C8B-8153-A5DE529742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62D92-39E9-478A-B160-CD7C78D39D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03396-2D91-40CE-B503-2438F88EF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C59C59-0160-4840-9EAB-634D4F5492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76772-0BED-4A14-B84D-20897BED03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D5658-4392-4BD4-9A4D-4A8B6292F4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0C311E3-4718-4CF9-AABA-F4D857F055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92241" y="1905000"/>
            <a:ext cx="602761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8.1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 Basic Integration Rules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6096000" y="3052762"/>
            <a:ext cx="914400" cy="533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1066800" y="914400"/>
            <a:ext cx="914400" cy="533400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546100" y="822325"/>
          <a:ext cx="2565400" cy="777875"/>
        </p:xfrm>
        <a:graphic>
          <a:graphicData uri="http://schemas.openxmlformats.org/presentationml/2006/ole">
            <p:oleObj spid="_x0000_s28674" name="Equation" r:id="rId3" imgW="1002960" imgH="304560" progId="">
              <p:embed/>
            </p:oleObj>
          </a:graphicData>
        </a:graphic>
      </p:graphicFrame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581400" y="1604962"/>
            <a:ext cx="5105400" cy="1295400"/>
            <a:chOff x="2256" y="240"/>
            <a:chExt cx="3216" cy="816"/>
          </a:xfrm>
        </p:grpSpPr>
        <p:sp>
          <p:nvSpPr>
            <p:cNvPr id="5133" name="Rectangle 13"/>
            <p:cNvSpPr>
              <a:spLocks noChangeArrowheads="1"/>
            </p:cNvSpPr>
            <p:nvPr/>
          </p:nvSpPr>
          <p:spPr bwMode="auto">
            <a:xfrm>
              <a:off x="2256" y="240"/>
              <a:ext cx="3120" cy="816"/>
            </a:xfrm>
            <a:prstGeom prst="rect">
              <a:avLst/>
            </a:prstGeom>
            <a:solidFill>
              <a:srgbClr val="CCE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2294" y="265"/>
              <a:ext cx="3178" cy="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/>
                <a:t>One of the clues that we look for is if we can find a function and its derivative in the integrand.</a:t>
              </a:r>
            </a:p>
          </p:txBody>
        </p:sp>
      </p:grp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2133600" y="1447800"/>
            <a:ext cx="914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657600" y="3052762"/>
            <a:ext cx="5045075" cy="533400"/>
            <a:chOff x="2304" y="1152"/>
            <a:chExt cx="3178" cy="336"/>
          </a:xfrm>
        </p:grpSpPr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2304" y="1200"/>
              <a:ext cx="317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chemeClr val="accent2"/>
                  </a:solidFill>
                </a:rPr>
                <a:t>The derivative of              is             .</a:t>
              </a:r>
            </a:p>
          </p:txBody>
        </p:sp>
        <p:graphicFrame>
          <p:nvGraphicFramePr>
            <p:cNvPr id="5128" name="Object 8"/>
            <p:cNvGraphicFramePr>
              <a:graphicFrameLocks noChangeAspect="1"/>
            </p:cNvGraphicFramePr>
            <p:nvPr/>
          </p:nvGraphicFramePr>
          <p:xfrm>
            <a:off x="3840" y="1152"/>
            <a:ext cx="573" cy="327"/>
          </p:xfrm>
          <a:graphic>
            <a:graphicData uri="http://schemas.openxmlformats.org/presentationml/2006/ole">
              <p:oleObj spid="_x0000_s28681" name="Equation" r:id="rId4" imgW="355320" imgH="203040" progId="">
                <p:embed/>
              </p:oleObj>
            </a:graphicData>
          </a:graphic>
        </p:graphicFrame>
        <p:graphicFrame>
          <p:nvGraphicFramePr>
            <p:cNvPr id="5129" name="Object 9"/>
            <p:cNvGraphicFramePr>
              <a:graphicFrameLocks noChangeAspect="1"/>
            </p:cNvGraphicFramePr>
            <p:nvPr/>
          </p:nvGraphicFramePr>
          <p:xfrm>
            <a:off x="4704" y="1200"/>
            <a:ext cx="634" cy="286"/>
          </p:xfrm>
          <a:graphic>
            <a:graphicData uri="http://schemas.openxmlformats.org/presentationml/2006/ole">
              <p:oleObj spid="_x0000_s28682" name="Equation" r:id="rId5" imgW="393480" imgH="177480" progId="">
                <p:embed/>
              </p:oleObj>
            </a:graphicData>
          </a:graphic>
        </p:graphicFrame>
      </p:grp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7543800" y="3586162"/>
            <a:ext cx="9144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135" name="Object 15"/>
          <p:cNvGraphicFramePr>
            <a:graphicFrameLocks noChangeAspect="1"/>
          </p:cNvGraphicFramePr>
          <p:nvPr/>
        </p:nvGraphicFramePr>
        <p:xfrm>
          <a:off x="752475" y="2346325"/>
          <a:ext cx="1589088" cy="973138"/>
        </p:xfrm>
        <a:graphic>
          <a:graphicData uri="http://schemas.openxmlformats.org/presentationml/2006/ole">
            <p:oleObj spid="_x0000_s28675" name="Equation" r:id="rId6" imgW="622080" imgH="380880" progId="">
              <p:embed/>
            </p:oleObj>
          </a:graphicData>
        </a:graphic>
      </p:graphicFrame>
      <p:sp>
        <p:nvSpPr>
          <p:cNvPr id="5136" name="Line 16"/>
          <p:cNvSpPr>
            <a:spLocks noChangeShapeType="1"/>
          </p:cNvSpPr>
          <p:nvPr/>
        </p:nvSpPr>
        <p:spPr bwMode="auto">
          <a:xfrm flipH="1">
            <a:off x="1295400" y="1524000"/>
            <a:ext cx="152400" cy="9906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 flipH="1">
            <a:off x="1981200" y="1524000"/>
            <a:ext cx="533400" cy="11430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5138" name="Object 18"/>
          <p:cNvGraphicFramePr>
            <a:graphicFrameLocks noChangeAspect="1"/>
          </p:cNvGraphicFramePr>
          <p:nvPr/>
        </p:nvGraphicFramePr>
        <p:xfrm>
          <a:off x="736600" y="3489325"/>
          <a:ext cx="1817688" cy="1101725"/>
        </p:xfrm>
        <a:graphic>
          <a:graphicData uri="http://schemas.openxmlformats.org/presentationml/2006/ole">
            <p:oleObj spid="_x0000_s28676" name="Equation" r:id="rId7" imgW="711000" imgH="431640" progId="">
              <p:embed/>
            </p:oleObj>
          </a:graphicData>
        </a:graphic>
      </p:graphicFrame>
      <p:graphicFrame>
        <p:nvGraphicFramePr>
          <p:cNvPr id="5139" name="Object 19"/>
          <p:cNvGraphicFramePr>
            <a:graphicFrameLocks noChangeAspect="1"/>
          </p:cNvGraphicFramePr>
          <p:nvPr/>
        </p:nvGraphicFramePr>
        <p:xfrm>
          <a:off x="744538" y="4876800"/>
          <a:ext cx="2760662" cy="1069975"/>
        </p:xfrm>
        <a:graphic>
          <a:graphicData uri="http://schemas.openxmlformats.org/presentationml/2006/ole">
            <p:oleObj spid="_x0000_s28677" name="Equation" r:id="rId8" imgW="1079280" imgH="419040" progId="">
              <p:embed/>
            </p:oleObj>
          </a:graphicData>
        </a:graphic>
      </p:graphicFrame>
      <p:graphicFrame>
        <p:nvGraphicFramePr>
          <p:cNvPr id="5140" name="Object 20"/>
          <p:cNvGraphicFramePr>
            <a:graphicFrameLocks noChangeAspect="1"/>
          </p:cNvGraphicFramePr>
          <p:nvPr/>
        </p:nvGraphicFramePr>
        <p:xfrm>
          <a:off x="4876800" y="3814762"/>
          <a:ext cx="2141538" cy="517525"/>
        </p:xfrm>
        <a:graphic>
          <a:graphicData uri="http://schemas.openxmlformats.org/presentationml/2006/ole">
            <p:oleObj spid="_x0000_s28678" name="Equation" r:id="rId9" imgW="838080" imgH="203040" progId="">
              <p:embed/>
            </p:oleObj>
          </a:graphicData>
        </a:graphic>
      </p:graphicFrame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4953000" y="4576762"/>
          <a:ext cx="1817688" cy="452438"/>
        </p:xfrm>
        <a:graphic>
          <a:graphicData uri="http://schemas.openxmlformats.org/presentationml/2006/ole">
            <p:oleObj spid="_x0000_s28679" name="Equation" r:id="rId10" imgW="711000" imgH="177480" progId="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3124200" y="2286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Substitutions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25" grpId="0" animBg="1"/>
      <p:bldP spid="5126" grpId="0" animBg="1"/>
      <p:bldP spid="5132" grpId="0" animBg="1"/>
      <p:bldP spid="5136" grpId="0" animBg="1"/>
      <p:bldP spid="51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822325" y="854075"/>
          <a:ext cx="2012950" cy="712788"/>
        </p:xfrm>
        <a:graphic>
          <a:graphicData uri="http://schemas.openxmlformats.org/presentationml/2006/ole">
            <p:oleObj spid="_x0000_s31746" name="Equation" r:id="rId3" imgW="787320" imgH="279360" progId="">
              <p:embed/>
            </p:oleObj>
          </a:graphicData>
        </a:graphic>
      </p:graphicFrame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3581400" y="914400"/>
          <a:ext cx="2206625" cy="452438"/>
        </p:xfrm>
        <a:graphic>
          <a:graphicData uri="http://schemas.openxmlformats.org/presentationml/2006/ole">
            <p:oleObj spid="_x0000_s31747" name="Equation" r:id="rId4" imgW="863280" imgH="177480" progId="">
              <p:embed/>
            </p:oleObj>
          </a:graphicData>
        </a:graphic>
      </p:graphicFrame>
      <p:graphicFrame>
        <p:nvGraphicFramePr>
          <p:cNvPr id="6149" name="Object 5"/>
          <p:cNvGraphicFramePr>
            <a:graphicFrameLocks noChangeAspect="1"/>
          </p:cNvGraphicFramePr>
          <p:nvPr/>
        </p:nvGraphicFramePr>
        <p:xfrm>
          <a:off x="3810000" y="1600200"/>
          <a:ext cx="1590675" cy="452438"/>
        </p:xfrm>
        <a:graphic>
          <a:graphicData uri="http://schemas.openxmlformats.org/presentationml/2006/ole">
            <p:oleObj spid="_x0000_s31748" name="Equation" r:id="rId5" imgW="622080" imgH="177480" progId="">
              <p:embed/>
            </p:oleObj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3733800" y="2286000"/>
          <a:ext cx="1590675" cy="1001713"/>
        </p:xfrm>
        <a:graphic>
          <a:graphicData uri="http://schemas.openxmlformats.org/presentationml/2006/ole">
            <p:oleObj spid="_x0000_s31749" name="Equation" r:id="rId6" imgW="622080" imgH="393480" progId="">
              <p:embed/>
            </p:oleObj>
          </a:graphicData>
        </a:graphic>
      </p:graphicFrame>
      <p:sp>
        <p:nvSpPr>
          <p:cNvPr id="6151" name="AutoShape 7"/>
          <p:cNvSpPr>
            <a:spLocks/>
          </p:cNvSpPr>
          <p:nvPr/>
        </p:nvSpPr>
        <p:spPr bwMode="auto">
          <a:xfrm>
            <a:off x="5715000" y="1676400"/>
            <a:ext cx="457200" cy="1524000"/>
          </a:xfrm>
          <a:prstGeom prst="rightBrace">
            <a:avLst>
              <a:gd name="adj1" fmla="val 27778"/>
              <a:gd name="adj2" fmla="val 50000"/>
            </a:avLst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6400800" y="2160588"/>
            <a:ext cx="18907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Solve for </a:t>
            </a:r>
            <a:r>
              <a:rPr lang="en-US" sz="2800" i="1">
                <a:solidFill>
                  <a:schemeClr val="accent2"/>
                </a:solidFill>
                <a:latin typeface="Times New Roman" pitchFamily="18" charset="0"/>
              </a:rPr>
              <a:t>dx</a:t>
            </a:r>
            <a:r>
              <a:rPr lang="en-US">
                <a:solidFill>
                  <a:schemeClr val="accent2"/>
                </a:solidFill>
              </a:rPr>
              <a:t>.</a:t>
            </a:r>
          </a:p>
        </p:txBody>
      </p:sp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704850" y="1900238"/>
          <a:ext cx="2144713" cy="1101725"/>
        </p:xfrm>
        <a:graphic>
          <a:graphicData uri="http://schemas.openxmlformats.org/presentationml/2006/ole">
            <p:oleObj spid="_x0000_s31750" name="Equation" r:id="rId7" imgW="838080" imgH="431640" progId="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735013" y="3108325"/>
          <a:ext cx="2276475" cy="1101725"/>
        </p:xfrm>
        <a:graphic>
          <a:graphicData uri="http://schemas.openxmlformats.org/presentationml/2006/ole">
            <p:oleObj spid="_x0000_s31751" name="Equation" r:id="rId8" imgW="888840" imgH="431640" progId="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762000" y="4403725"/>
          <a:ext cx="1787525" cy="1103313"/>
        </p:xfrm>
        <a:graphic>
          <a:graphicData uri="http://schemas.openxmlformats.org/presentationml/2006/ole">
            <p:oleObj spid="_x0000_s31752" name="Equation" r:id="rId9" imgW="698400" imgH="431640" progId="">
              <p:embed/>
            </p:oleObj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2843213" y="4449762"/>
          <a:ext cx="2795587" cy="1036638"/>
        </p:xfrm>
        <a:graphic>
          <a:graphicData uri="http://schemas.openxmlformats.org/presentationml/2006/ole">
            <p:oleObj spid="_x0000_s31753" name="Equation" r:id="rId10" imgW="1091880" imgH="406080" progId="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352800" y="152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2209800" y="1143000"/>
          <a:ext cx="4351338" cy="2203450"/>
        </p:xfrm>
        <a:graphic>
          <a:graphicData uri="http://schemas.openxmlformats.org/presentationml/2006/ole">
            <p:oleObj spid="_x0000_s12289" name="Equation" r:id="rId3" imgW="1701720" imgH="863280" progId="">
              <p:embed/>
            </p:oleObj>
          </a:graphicData>
        </a:graphic>
      </p:graphicFrame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533400" y="4495800"/>
          <a:ext cx="8212138" cy="1200150"/>
        </p:xfrm>
        <a:graphic>
          <a:graphicData uri="http://schemas.openxmlformats.org/presentationml/2006/ole">
            <p:oleObj spid="_x0000_s12290" name="Equation" r:id="rId4" imgW="3213000" imgH="469800" progId="">
              <p:embed/>
            </p:oleObj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423862" y="3657600"/>
            <a:ext cx="1707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 u="sng" dirty="0" smtClean="0">
                <a:solidFill>
                  <a:srgbClr val="7030A0"/>
                </a:solidFill>
              </a:rPr>
              <a:t>Examples</a:t>
            </a:r>
            <a:r>
              <a:rPr lang="en-US" dirty="0" smtClean="0">
                <a:solidFill>
                  <a:srgbClr val="0000FF"/>
                </a:solidFill>
              </a:rPr>
              <a:t> :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7400" y="990600"/>
            <a:ext cx="4572000" cy="2514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514600" y="2286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Integration Rules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1725613" y="914400"/>
          <a:ext cx="5160962" cy="5576888"/>
        </p:xfrm>
        <a:graphic>
          <a:graphicData uri="http://schemas.openxmlformats.org/presentationml/2006/ole">
            <p:oleObj spid="_x0000_s29698" name="Equation" r:id="rId3" imgW="2298600" imgH="2489040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371600" y="914400"/>
            <a:ext cx="5181600" cy="190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600200" y="2895600"/>
            <a:ext cx="3048000" cy="8382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4600" y="1524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Integration Rules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838200" y="990600"/>
          <a:ext cx="7273925" cy="1069975"/>
        </p:xfrm>
        <a:graphic>
          <a:graphicData uri="http://schemas.openxmlformats.org/presentationml/2006/ole">
            <p:oleObj spid="_x0000_s30722" name="Equation" r:id="rId3" imgW="2844720" imgH="419040" progId="">
              <p:embed/>
            </p:oleObj>
          </a:graphicData>
        </a:graphic>
      </p:graphicFrame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762000" y="2362200"/>
          <a:ext cx="7564438" cy="1069975"/>
        </p:xfrm>
        <a:graphic>
          <a:graphicData uri="http://schemas.openxmlformats.org/presentationml/2006/ole">
            <p:oleObj spid="_x0000_s30723" name="Equation" r:id="rId4" imgW="2958840" imgH="419040" progId="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609600" y="5154612"/>
          <a:ext cx="8150225" cy="712788"/>
        </p:xfrm>
        <a:graphic>
          <a:graphicData uri="http://schemas.openxmlformats.org/presentationml/2006/ole">
            <p:oleObj spid="_x0000_s30724" name="Equation" r:id="rId5" imgW="3187440" imgH="279360" progId="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292100" y="3657600"/>
          <a:ext cx="8764588" cy="1004887"/>
        </p:xfrm>
        <a:graphic>
          <a:graphicData uri="http://schemas.openxmlformats.org/presentationml/2006/ole">
            <p:oleObj spid="_x0000_s30725" name="Equation" r:id="rId6" imgW="3429000" imgH="393480" progId="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05200" y="2286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45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Equation</vt:lpstr>
      <vt:lpstr>Slide 1</vt:lpstr>
      <vt:lpstr>Slide 2</vt:lpstr>
      <vt:lpstr>Slide 3</vt:lpstr>
      <vt:lpstr>Slide 4</vt:lpstr>
      <vt:lpstr>Slide 5</vt:lpstr>
      <vt:lpstr>Slide 6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Integration Rules</dc:title>
  <dc:subject>Cal II</dc:subject>
  <dc:creator>Phong Chau</dc:creator>
  <cp:lastModifiedBy>Phong</cp:lastModifiedBy>
  <cp:revision>38</cp:revision>
  <dcterms:created xsi:type="dcterms:W3CDTF">2003-01-02T06:02:56Z</dcterms:created>
  <dcterms:modified xsi:type="dcterms:W3CDTF">2013-01-28T05:30:25Z</dcterms:modified>
</cp:coreProperties>
</file>