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5" r:id="rId8"/>
    <p:sldId id="264" r:id="rId9"/>
    <p:sldId id="269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63" d="100"/>
          <a:sy n="63" d="100"/>
        </p:scale>
        <p:origin x="-151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13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34.wmf"/><Relationship Id="rId3" Type="http://schemas.openxmlformats.org/officeDocument/2006/relationships/image" Target="../media/image13.wmf"/><Relationship Id="rId7" Type="http://schemas.openxmlformats.org/officeDocument/2006/relationships/image" Target="../media/image29.wmf"/><Relationship Id="rId12" Type="http://schemas.openxmlformats.org/officeDocument/2006/relationships/image" Target="../media/image3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8.wmf"/><Relationship Id="rId11" Type="http://schemas.openxmlformats.org/officeDocument/2006/relationships/image" Target="../media/image32.wmf"/><Relationship Id="rId5" Type="http://schemas.openxmlformats.org/officeDocument/2006/relationships/image" Target="../media/image27.wmf"/><Relationship Id="rId10" Type="http://schemas.openxmlformats.org/officeDocument/2006/relationships/image" Target="../media/image31.wmf"/><Relationship Id="rId4" Type="http://schemas.openxmlformats.org/officeDocument/2006/relationships/image" Target="../media/image26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24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18" Type="http://schemas.openxmlformats.org/officeDocument/2006/relationships/image" Target="../media/image4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44.wmf"/><Relationship Id="rId2" Type="http://schemas.openxmlformats.org/officeDocument/2006/relationships/image" Target="../media/image50.wmf"/><Relationship Id="rId16" Type="http://schemas.openxmlformats.org/officeDocument/2006/relationships/image" Target="../media/image43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5.wmf"/><Relationship Id="rId18" Type="http://schemas.openxmlformats.org/officeDocument/2006/relationships/image" Target="../media/image80.wmf"/><Relationship Id="rId3" Type="http://schemas.openxmlformats.org/officeDocument/2006/relationships/image" Target="../media/image66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17" Type="http://schemas.openxmlformats.org/officeDocument/2006/relationships/image" Target="../media/image79.wmf"/><Relationship Id="rId2" Type="http://schemas.openxmlformats.org/officeDocument/2006/relationships/image" Target="../media/image65.wmf"/><Relationship Id="rId16" Type="http://schemas.openxmlformats.org/officeDocument/2006/relationships/image" Target="../media/image78.wmf"/><Relationship Id="rId1" Type="http://schemas.openxmlformats.org/officeDocument/2006/relationships/image" Target="../media/image64.wmf"/><Relationship Id="rId6" Type="http://schemas.openxmlformats.org/officeDocument/2006/relationships/image" Target="../media/image15.wmf"/><Relationship Id="rId11" Type="http://schemas.openxmlformats.org/officeDocument/2006/relationships/image" Target="../media/image73.wmf"/><Relationship Id="rId5" Type="http://schemas.openxmlformats.org/officeDocument/2006/relationships/image" Target="../media/image68.wmf"/><Relationship Id="rId15" Type="http://schemas.openxmlformats.org/officeDocument/2006/relationships/image" Target="../media/image77.wmf"/><Relationship Id="rId10" Type="http://schemas.openxmlformats.org/officeDocument/2006/relationships/image" Target="../media/image72.wmf"/><Relationship Id="rId4" Type="http://schemas.openxmlformats.org/officeDocument/2006/relationships/image" Target="../media/image67.wmf"/><Relationship Id="rId9" Type="http://schemas.openxmlformats.org/officeDocument/2006/relationships/image" Target="../media/image71.wmf"/><Relationship Id="rId14" Type="http://schemas.openxmlformats.org/officeDocument/2006/relationships/image" Target="../media/image7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0F7CB-52A9-40D0-BE84-42AC68DC6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F272-9586-4BC9-9C29-59900924E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CB973-1B6D-43DB-BFA0-9512D89C64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22C4F4-B37C-483C-A129-C150163D3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A74FF-BD6C-4F5B-82EC-D2B5FBE31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8B3A9-D447-4F2B-9EF5-A69B54A5C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110E7-9E1B-4953-9100-3598C4749D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9769F-9BE2-46A3-8ADC-6297D79A0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88AAB-0225-4D38-AFF3-5C7482550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12CF2-F5B9-4FFC-A652-A157A6E67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655C3-1025-49C8-AA84-053A560074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D8104-1060-4D7E-A514-139D908C9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7AF1F0B-4A74-4303-BE98-D6DA64EFC9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18" Type="http://schemas.openxmlformats.org/officeDocument/2006/relationships/oleObject" Target="../embeddings/oleObject5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7.bin"/><Relationship Id="rId12" Type="http://schemas.openxmlformats.org/officeDocument/2006/relationships/oleObject" Target="../embeddings/oleObject52.bin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6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5.bin"/><Relationship Id="rId10" Type="http://schemas.openxmlformats.org/officeDocument/2006/relationships/oleObject" Target="../embeddings/oleObject50.bin"/><Relationship Id="rId19" Type="http://schemas.openxmlformats.org/officeDocument/2006/relationships/oleObject" Target="../embeddings/oleObject59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oleObject" Target="../embeddings/oleObject71.bin"/><Relationship Id="rId18" Type="http://schemas.openxmlformats.org/officeDocument/2006/relationships/oleObject" Target="../embeddings/oleObject76.bin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8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81.bin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7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Relationship Id="rId14" Type="http://schemas.openxmlformats.org/officeDocument/2006/relationships/oleObject" Target="../embeddings/oleObject72.bin"/><Relationship Id="rId22" Type="http://schemas.openxmlformats.org/officeDocument/2006/relationships/oleObject" Target="../embeddings/oleObject8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oleObject" Target="../embeddings/oleObject92.bin"/><Relationship Id="rId18" Type="http://schemas.openxmlformats.org/officeDocument/2006/relationships/oleObject" Target="../embeddings/oleObject97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6.bin"/><Relationship Id="rId12" Type="http://schemas.openxmlformats.org/officeDocument/2006/relationships/oleObject" Target="../embeddings/oleObject91.bin"/><Relationship Id="rId1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5.bin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4.bin"/><Relationship Id="rId15" Type="http://schemas.openxmlformats.org/officeDocument/2006/relationships/oleObject" Target="../embeddings/oleObject94.bin"/><Relationship Id="rId10" Type="http://schemas.openxmlformats.org/officeDocument/2006/relationships/oleObject" Target="../embeddings/oleObject89.bin"/><Relationship Id="rId19" Type="http://schemas.openxmlformats.org/officeDocument/2006/relationships/oleObject" Target="../embeddings/oleObject98.bin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8.bin"/><Relationship Id="rId14" Type="http://schemas.openxmlformats.org/officeDocument/2006/relationships/oleObject" Target="../embeddings/oleObject9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05000" y="1905000"/>
            <a:ext cx="520206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Integration By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kern="1200" dirty="0">
                <a:latin typeface="Arial" charset="0"/>
              </a:rPr>
              <a:t>Try to choose u so that du (its derivative) becomes easier to integrate than </a:t>
            </a:r>
            <a:r>
              <a:rPr lang="en-US" sz="2400" kern="1200" dirty="0" smtClean="0">
                <a:latin typeface="Arial" charset="0"/>
              </a:rPr>
              <a:t>u. </a:t>
            </a:r>
            <a:endParaRPr lang="en-US" sz="2400" kern="1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kern="1200" dirty="0">
                <a:latin typeface="Arial" charset="0"/>
                <a:ea typeface="+mn-ea"/>
                <a:cs typeface="+mn-cs"/>
              </a:rPr>
              <a:t>If </a:t>
            </a:r>
            <a:r>
              <a:rPr lang="en-US" sz="2400" kern="1200" dirty="0" err="1">
                <a:latin typeface="Arial" charset="0"/>
                <a:ea typeface="+mn-ea"/>
                <a:cs typeface="+mn-cs"/>
              </a:rPr>
              <a:t>ln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 is present, then  u must be </a:t>
            </a:r>
            <a:r>
              <a:rPr lang="en-US" sz="2400" kern="1200" dirty="0" err="1">
                <a:latin typeface="Arial" charset="0"/>
                <a:ea typeface="+mn-ea"/>
                <a:cs typeface="+mn-cs"/>
              </a:rPr>
              <a:t>ln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400" kern="1200" dirty="0">
                <a:latin typeface="Arial" charset="0"/>
                <a:ea typeface="+mn-ea"/>
                <a:cs typeface="+mn-cs"/>
              </a:rPr>
              <a:t>Oftentimes, let u be the powers of </a:t>
            </a:r>
            <a:r>
              <a:rPr lang="en-US" sz="2400" kern="1200" dirty="0" smtClean="0">
                <a:latin typeface="Arial" charset="0"/>
                <a:ea typeface="+mn-ea"/>
                <a:cs typeface="+mn-cs"/>
              </a:rPr>
              <a:t>x.</a:t>
            </a:r>
            <a:endParaRPr lang="en-US" sz="2400" kern="1200" dirty="0">
              <a:latin typeface="Arial" charset="0"/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2400" kern="1200" dirty="0">
                <a:latin typeface="Arial" charset="0"/>
              </a:rPr>
              <a:t>Also, choose </a:t>
            </a:r>
            <a:r>
              <a:rPr lang="en-US" sz="2400" kern="1200" dirty="0" err="1">
                <a:latin typeface="Arial" charset="0"/>
              </a:rPr>
              <a:t>dv</a:t>
            </a:r>
            <a:r>
              <a:rPr lang="en-US" sz="2400" kern="1200" dirty="0">
                <a:latin typeface="Arial" charset="0"/>
              </a:rPr>
              <a:t> so that it is easy to integrate </a:t>
            </a:r>
            <a:r>
              <a:rPr lang="en-US" sz="2400" kern="1200" dirty="0" err="1" smtClean="0">
                <a:latin typeface="Arial" charset="0"/>
              </a:rPr>
              <a:t>dv</a:t>
            </a:r>
            <a:r>
              <a:rPr lang="en-US" sz="2400" kern="1200" dirty="0" smtClean="0">
                <a:latin typeface="Arial" charset="0"/>
              </a:rPr>
              <a:t>.</a:t>
            </a:r>
            <a:endParaRPr lang="en-US" sz="2400" kern="1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 kern="1200" dirty="0">
                <a:latin typeface="Arial" charset="0"/>
                <a:ea typeface="+mn-ea"/>
                <a:cs typeface="+mn-cs"/>
              </a:rPr>
              <a:t>If</a:t>
            </a:r>
            <a:r>
              <a:rPr lang="en-US" dirty="0"/>
              <a:t> </a:t>
            </a:r>
            <a:r>
              <a:rPr lang="en-US" dirty="0" smtClean="0"/>
              <a:t>e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is present, let </a:t>
            </a:r>
            <a:r>
              <a:rPr lang="en-US" sz="2400" kern="1200" dirty="0" err="1">
                <a:latin typeface="Arial" charset="0"/>
                <a:ea typeface="+mn-ea"/>
                <a:cs typeface="+mn-cs"/>
              </a:rPr>
              <a:t>dv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 = </a:t>
            </a:r>
            <a:r>
              <a:rPr lang="en-US" dirty="0" smtClean="0"/>
              <a:t>e</a:t>
            </a:r>
            <a:r>
              <a:rPr lang="en-US" baseline="30000" dirty="0" smtClean="0"/>
              <a:t>x</a:t>
            </a:r>
            <a:r>
              <a:rPr lang="en-US" dirty="0" smtClean="0"/>
              <a:t> </a:t>
            </a:r>
            <a:r>
              <a:rPr lang="en-US" sz="2400" kern="1200" dirty="0" err="1">
                <a:latin typeface="Arial" charset="0"/>
                <a:ea typeface="+mn-ea"/>
                <a:cs typeface="+mn-cs"/>
              </a:rPr>
              <a:t>dx</a:t>
            </a:r>
            <a:endParaRPr lang="en-US" sz="2400" kern="1200" dirty="0">
              <a:latin typeface="Arial" charset="0"/>
              <a:ea typeface="+mn-ea"/>
              <a:cs typeface="+mn-cs"/>
            </a:endParaRPr>
          </a:p>
          <a:p>
            <a:pPr lvl="1">
              <a:lnSpc>
                <a:spcPct val="90000"/>
              </a:lnSpc>
            </a:pPr>
            <a:r>
              <a:rPr lang="en-US" sz="2400" kern="1200" dirty="0">
                <a:latin typeface="Arial" charset="0"/>
                <a:ea typeface="+mn-ea"/>
                <a:cs typeface="+mn-cs"/>
              </a:rPr>
              <a:t>Oftentimes, let </a:t>
            </a:r>
            <a:r>
              <a:rPr lang="en-US" sz="2400" kern="1200" dirty="0" err="1">
                <a:latin typeface="Arial" charset="0"/>
                <a:ea typeface="+mn-ea"/>
                <a:cs typeface="+mn-cs"/>
              </a:rPr>
              <a:t>dv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 be the </a:t>
            </a:r>
            <a:r>
              <a:rPr lang="en-US" sz="2400" kern="1200" dirty="0" smtClean="0">
                <a:latin typeface="Arial" charset="0"/>
                <a:ea typeface="+mn-ea"/>
                <a:cs typeface="+mn-cs"/>
              </a:rPr>
              <a:t>sin </a:t>
            </a:r>
            <a:r>
              <a:rPr lang="en-US" sz="2400" kern="1200" dirty="0">
                <a:latin typeface="Arial" charset="0"/>
                <a:ea typeface="+mn-ea"/>
                <a:cs typeface="+mn-cs"/>
              </a:rPr>
              <a:t>or </a:t>
            </a:r>
            <a:r>
              <a:rPr lang="en-US" sz="2400" kern="1200" dirty="0" smtClean="0">
                <a:latin typeface="Arial" charset="0"/>
                <a:ea typeface="+mn-ea"/>
                <a:cs typeface="+mn-cs"/>
              </a:rPr>
              <a:t>cos.</a:t>
            </a:r>
            <a:endParaRPr lang="en-US" sz="2400" kern="1200" dirty="0">
              <a:latin typeface="Arial" charset="0"/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en-US" sz="2400" kern="1200" dirty="0">
                <a:latin typeface="Arial" charset="0"/>
              </a:rPr>
              <a:t>After integrating by parts, you should wind up with the integral that is “easier” to integrate.</a:t>
            </a:r>
          </a:p>
          <a:p>
            <a:pPr>
              <a:lnSpc>
                <a:spcPct val="90000"/>
              </a:lnSpc>
            </a:pPr>
            <a:endParaRPr lang="en-US" i="1" dirty="0"/>
          </a:p>
        </p:txBody>
      </p:sp>
      <p:sp>
        <p:nvSpPr>
          <p:cNvPr id="5" name="TextBox 13"/>
          <p:cNvSpPr txBox="1"/>
          <p:nvPr/>
        </p:nvSpPr>
        <p:spPr>
          <a:xfrm>
            <a:off x="1752600" y="1524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choose u and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914400" y="876300"/>
          <a:ext cx="2438400" cy="776288"/>
        </p:xfrm>
        <a:graphic>
          <a:graphicData uri="http://schemas.openxmlformats.org/presentationml/2006/ole">
            <p:oleObj spid="_x0000_s27650" name="Equation" r:id="rId3" imgW="876240" imgH="27936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796925" y="2095500"/>
          <a:ext cx="2022475" cy="866775"/>
        </p:xfrm>
        <a:graphic>
          <a:graphicData uri="http://schemas.openxmlformats.org/presentationml/2006/ole">
            <p:oleObj spid="_x0000_s27651" name="Equation" r:id="rId4" imgW="711000" imgH="30456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562600" y="2171700"/>
          <a:ext cx="2514600" cy="736600"/>
        </p:xfrm>
        <a:graphic>
          <a:graphicData uri="http://schemas.openxmlformats.org/presentationml/2006/ole">
            <p:oleObj spid="_x0000_s27652" name="Equation" r:id="rId5" imgW="952200" imgH="279360" progId="Equation.3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5562600" y="762000"/>
          <a:ext cx="1828800" cy="935038"/>
        </p:xfrm>
        <a:graphic>
          <a:graphicData uri="http://schemas.openxmlformats.org/presentationml/2006/ole">
            <p:oleObj spid="_x0000_s27653" name="Equation" r:id="rId6" imgW="609480" imgH="304560" progId="Equation.3">
              <p:embed/>
            </p:oleObj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5486400" y="3467100"/>
          <a:ext cx="2085975" cy="854075"/>
        </p:xfrm>
        <a:graphic>
          <a:graphicData uri="http://schemas.openxmlformats.org/presentationml/2006/ole">
            <p:oleObj spid="_x0000_s27654" name="Equation" r:id="rId7" imgW="761760" imgH="304560" progId="Equation.3">
              <p:embed/>
            </p:oleObj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838200" y="3352800"/>
          <a:ext cx="1600200" cy="1087438"/>
        </p:xfrm>
        <a:graphic>
          <a:graphicData uri="http://schemas.openxmlformats.org/presentationml/2006/ole">
            <p:oleObj spid="_x0000_s27655" name="Equation" r:id="rId8" imgW="533160" imgH="355320" progId="Equation.3">
              <p:embed/>
            </p:oleObj>
          </a:graphicData>
        </a:graphic>
      </p:graphicFrame>
      <p:sp>
        <p:nvSpPr>
          <p:cNvPr id="9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724400" y="2932112"/>
            <a:ext cx="3352800" cy="990600"/>
          </a:xfrm>
          <a:prstGeom prst="rect">
            <a:avLst/>
          </a:prstGeom>
          <a:solidFill>
            <a:srgbClr val="FFFF99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65125" y="228600"/>
            <a:ext cx="374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Start with the product rule: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33400" y="950912"/>
          <a:ext cx="3429000" cy="1011238"/>
        </p:xfrm>
        <a:graphic>
          <a:graphicData uri="http://schemas.openxmlformats.org/presentationml/2006/ole">
            <p:oleObj spid="_x0000_s2054" name="Equation" r:id="rId3" imgW="1333440" imgH="393480" progId="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09600" y="2322512"/>
          <a:ext cx="3200400" cy="652463"/>
        </p:xfrm>
        <a:graphic>
          <a:graphicData uri="http://schemas.openxmlformats.org/presentationml/2006/ole">
            <p:oleObj spid="_x0000_s2055" name="Equation" r:id="rId4" imgW="1244520" imgH="253800" progId="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9600" y="3389312"/>
          <a:ext cx="3200400" cy="652463"/>
        </p:xfrm>
        <a:graphic>
          <a:graphicData uri="http://schemas.openxmlformats.org/presentationml/2006/ole">
            <p:oleObj spid="_x0000_s2056" name="Equation" r:id="rId5" imgW="1244520" imgH="253800" progId="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09600" y="4379912"/>
          <a:ext cx="3200400" cy="652463"/>
        </p:xfrm>
        <a:graphic>
          <a:graphicData uri="http://schemas.openxmlformats.org/presentationml/2006/ole">
            <p:oleObj spid="_x0000_s2057" name="Equation" r:id="rId6" imgW="1244520" imgH="253800" progId="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495800" y="417512"/>
          <a:ext cx="3951288" cy="717550"/>
        </p:xfrm>
        <a:graphic>
          <a:graphicData uri="http://schemas.openxmlformats.org/presentationml/2006/ole">
            <p:oleObj spid="_x0000_s2058" name="Equation" r:id="rId7" imgW="1536480" imgH="279360" progId="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4419600" y="1789112"/>
          <a:ext cx="4179888" cy="717550"/>
        </p:xfrm>
        <a:graphic>
          <a:graphicData uri="http://schemas.openxmlformats.org/presentationml/2006/ole">
            <p:oleObj spid="_x0000_s2059" name="Equation" r:id="rId8" imgW="1625400" imgH="279360" progId="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876800" y="3084512"/>
          <a:ext cx="3070225" cy="717550"/>
        </p:xfrm>
        <a:graphic>
          <a:graphicData uri="http://schemas.openxmlformats.org/presentationml/2006/ole">
            <p:oleObj spid="_x0000_s2060" name="Equation" r:id="rId9" imgW="1193760" imgH="279360" progId="">
              <p:embed/>
            </p:oleObj>
          </a:graphicData>
        </a:graphic>
      </p:graphicFrame>
      <p:sp>
        <p:nvSpPr>
          <p:cNvPr id="2063" name="Line 15"/>
          <p:cNvSpPr>
            <a:spLocks noChangeShapeType="1"/>
          </p:cNvSpPr>
          <p:nvPr/>
        </p:nvSpPr>
        <p:spPr bwMode="auto">
          <a:xfrm flipV="1">
            <a:off x="3886200" y="1179512"/>
            <a:ext cx="68580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 flipV="1">
            <a:off x="609600" y="1560512"/>
            <a:ext cx="3810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V="1">
            <a:off x="2438400" y="1560512"/>
            <a:ext cx="3810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3429000" y="1560512"/>
            <a:ext cx="381000" cy="3810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53" grpId="0" autoUpdateAnimBg="0"/>
      <p:bldP spid="2063" grpId="0" animBg="1"/>
      <p:bldP spid="2065" grpId="0" animBg="1"/>
      <p:bldP spid="2066" grpId="0" animBg="1"/>
      <p:bldP spid="20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90800" y="1006475"/>
          <a:ext cx="3657600" cy="854075"/>
        </p:xfrm>
        <a:graphic>
          <a:graphicData uri="http://schemas.openxmlformats.org/presentationml/2006/ole">
            <p:oleObj spid="_x0000_s4099" name="Equation" r:id="rId3" imgW="1193760" imgH="279360" progId="">
              <p:embed/>
            </p:oleObj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3749675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Integration by Parts formula is a “product rule” for integration.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371600" y="2759075"/>
            <a:ext cx="26066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</a:rPr>
              <a:t> differentiates to zero (usually).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2667000" y="1616075"/>
            <a:ext cx="304800" cy="12192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191000" y="2454275"/>
            <a:ext cx="26066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</a:rPr>
              <a:t>dv</a:t>
            </a:r>
            <a:r>
              <a:rPr lang="en-US" dirty="0">
                <a:solidFill>
                  <a:srgbClr val="FF0000"/>
                </a:solidFill>
              </a:rPr>
              <a:t> is easy to integrate.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 flipV="1">
            <a:off x="3657600" y="1616075"/>
            <a:ext cx="1143000" cy="8382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81000" y="4754562"/>
            <a:ext cx="4725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Choose </a:t>
            </a:r>
            <a:r>
              <a:rPr lang="en-US" sz="2800" i="1" dirty="0">
                <a:latin typeface="Times New Roman" pitchFamily="18" charset="0"/>
              </a:rPr>
              <a:t>u</a:t>
            </a:r>
            <a:r>
              <a:rPr lang="en-US" dirty="0"/>
              <a:t> in this order:    </a:t>
            </a:r>
            <a:r>
              <a:rPr lang="en-US" sz="3200" dirty="0"/>
              <a:t>LIPET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143000" y="5486400"/>
            <a:ext cx="665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L</a:t>
            </a:r>
            <a:r>
              <a:rPr lang="en-US" dirty="0"/>
              <a:t>ogs, </a:t>
            </a:r>
            <a:r>
              <a:rPr lang="en-US" b="1" dirty="0"/>
              <a:t>I</a:t>
            </a:r>
            <a:r>
              <a:rPr lang="en-US" dirty="0"/>
              <a:t>nverse trig, </a:t>
            </a:r>
            <a:r>
              <a:rPr lang="en-US" b="1" dirty="0"/>
              <a:t>P</a:t>
            </a:r>
            <a:r>
              <a:rPr lang="en-US" dirty="0"/>
              <a:t>olynomial, </a:t>
            </a:r>
            <a:r>
              <a:rPr lang="en-US" b="1" dirty="0"/>
              <a:t>E</a:t>
            </a:r>
            <a:r>
              <a:rPr lang="en-US" dirty="0"/>
              <a:t>xponential, </a:t>
            </a:r>
            <a:r>
              <a:rPr lang="en-US" b="1" dirty="0"/>
              <a:t>T</a:t>
            </a:r>
            <a:r>
              <a:rPr lang="en-US" dirty="0"/>
              <a:t>rig</a:t>
            </a:r>
          </a:p>
        </p:txBody>
      </p:sp>
      <p:sp>
        <p:nvSpPr>
          <p:cNvPr id="11" name="TextBox 13"/>
          <p:cNvSpPr txBox="1"/>
          <p:nvPr/>
        </p:nvSpPr>
        <p:spPr>
          <a:xfrm>
            <a:off x="2438400" y="1772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by Parts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  <p:bldP spid="4104" grpId="0" animBg="1"/>
      <p:bldP spid="4105" grpId="0" autoUpdateAnimBg="0"/>
      <p:bldP spid="4106" grpId="0" animBg="1"/>
      <p:bldP spid="4107" grpId="0" autoUpdateAnimBg="0"/>
      <p:bldP spid="4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38200" y="854075"/>
          <a:ext cx="1981200" cy="714375"/>
        </p:xfrm>
        <a:graphic>
          <a:graphicData uri="http://schemas.openxmlformats.org/presentationml/2006/ole">
            <p:oleObj spid="_x0000_s5123" name="Equation" r:id="rId3" imgW="774360" imgH="279360" progId="">
              <p:embed/>
            </p:oleObj>
          </a:graphicData>
        </a:graphic>
      </p:graphicFrame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1295400" y="1371600"/>
            <a:ext cx="304800" cy="685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60525" y="1868488"/>
            <a:ext cx="2490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polynomial</a:t>
            </a:r>
            <a:r>
              <a:rPr lang="en-US" dirty="0">
                <a:solidFill>
                  <a:srgbClr val="FF0000"/>
                </a:solidFill>
              </a:rPr>
              <a:t> factor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267200" y="1981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257800" y="1981200"/>
          <a:ext cx="909638" cy="357188"/>
        </p:xfrm>
        <a:graphic>
          <a:graphicData uri="http://schemas.openxmlformats.org/presentationml/2006/ole">
            <p:oleObj spid="_x0000_s5127" name="Equation" r:id="rId4" imgW="355320" imgH="139680" progId="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062538" y="2543175"/>
          <a:ext cx="1300162" cy="454025"/>
        </p:xfrm>
        <a:graphic>
          <a:graphicData uri="http://schemas.openxmlformats.org/presentationml/2006/ole">
            <p:oleObj spid="_x0000_s5128" name="Equation" r:id="rId5" imgW="507960" imgH="177480" progId="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6629400" y="1905000"/>
          <a:ext cx="2143125" cy="455613"/>
        </p:xfrm>
        <a:graphic>
          <a:graphicData uri="http://schemas.openxmlformats.org/presentationml/2006/ole">
            <p:oleObj spid="_x0000_s5129" name="Equation" r:id="rId6" imgW="838080" imgH="177480" progId="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002463" y="2514600"/>
          <a:ext cx="1395412" cy="455613"/>
        </p:xfrm>
        <a:graphic>
          <a:graphicData uri="http://schemas.openxmlformats.org/presentationml/2006/ole">
            <p:oleObj spid="_x0000_s5130" name="Equation" r:id="rId7" imgW="545760" imgH="177480" progId="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410200" y="601662"/>
          <a:ext cx="2971800" cy="693738"/>
        </p:xfrm>
        <a:graphic>
          <a:graphicData uri="http://schemas.openxmlformats.org/presentationml/2006/ole">
            <p:oleObj spid="_x0000_s5131" name="Equation" r:id="rId8" imgW="1193760" imgH="279360" progId="">
              <p:embed/>
            </p:oleObj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208712" y="13716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LIPET</a:t>
            </a:r>
          </a:p>
        </p:txBody>
      </p:sp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769937" y="4878387"/>
          <a:ext cx="3344863" cy="455613"/>
        </p:xfrm>
        <a:graphic>
          <a:graphicData uri="http://schemas.openxmlformats.org/presentationml/2006/ole">
            <p:oleObj spid="_x0000_s5134" name="Equation" r:id="rId9" imgW="1307880" imgH="177480" progId="">
              <p:embed/>
            </p:oleObj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444625" y="2819400"/>
          <a:ext cx="1928813" cy="693738"/>
        </p:xfrm>
        <a:graphic>
          <a:graphicData uri="http://schemas.openxmlformats.org/presentationml/2006/ole">
            <p:oleObj spid="_x0000_s5135" name="Equation" r:id="rId10" imgW="774360" imgH="279360" progId="">
              <p:embed/>
            </p:oleObj>
          </a:graphicData>
        </a:graphic>
      </p:graphicFrame>
      <p:grpSp>
        <p:nvGrpSpPr>
          <p:cNvPr id="5142" name="Group 22"/>
          <p:cNvGrpSpPr>
            <a:grpSpLocks/>
          </p:cNvGrpSpPr>
          <p:nvPr/>
        </p:nvGrpSpPr>
        <p:grpSpPr bwMode="auto">
          <a:xfrm>
            <a:off x="736600" y="3352800"/>
            <a:ext cx="3346451" cy="1400175"/>
            <a:chOff x="464" y="2112"/>
            <a:chExt cx="2108" cy="882"/>
          </a:xfrm>
        </p:grpSpPr>
        <p:graphicFrame>
          <p:nvGraphicFramePr>
            <p:cNvPr id="5133" name="Object 13"/>
            <p:cNvGraphicFramePr>
              <a:graphicFrameLocks noChangeAspect="1"/>
            </p:cNvGraphicFramePr>
            <p:nvPr/>
          </p:nvGraphicFramePr>
          <p:xfrm>
            <a:off x="464" y="2544"/>
            <a:ext cx="2108" cy="450"/>
          </p:xfrm>
          <a:graphic>
            <a:graphicData uri="http://schemas.openxmlformats.org/presentationml/2006/ole">
              <p:oleObj spid="_x0000_s5133" name="Equation" r:id="rId11" imgW="1307880" imgH="279360" progId="">
                <p:embed/>
              </p:oleObj>
            </a:graphicData>
          </a:graphic>
        </p:graphicFrame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>
              <a:off x="768" y="2112"/>
              <a:ext cx="192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H="1">
              <a:off x="1104" y="2112"/>
              <a:ext cx="96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1680" y="2112"/>
              <a:ext cx="144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2016" y="2112"/>
              <a:ext cx="240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TextBox 13"/>
          <p:cNvSpPr txBox="1"/>
          <p:nvPr/>
        </p:nvSpPr>
        <p:spPr>
          <a:xfrm>
            <a:off x="3429000" y="76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utoUpdateAnimBg="0"/>
      <p:bldP spid="5126" grpId="0" animBg="1"/>
      <p:bldP spid="51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130300" y="854075"/>
          <a:ext cx="1397000" cy="714375"/>
        </p:xfrm>
        <a:graphic>
          <a:graphicData uri="http://schemas.openxmlformats.org/presentationml/2006/ole">
            <p:oleObj spid="_x0000_s6147" name="Equation" r:id="rId3" imgW="545760" imgH="279360" progId="">
              <p:embed/>
            </p:oleObj>
          </a:graphicData>
        </a:graphic>
      </p:graphicFrame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1752600" y="1371600"/>
            <a:ext cx="228600" cy="4572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60525" y="1868488"/>
            <a:ext cx="2506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logarithmic</a:t>
            </a:r>
            <a:r>
              <a:rPr lang="en-US" dirty="0">
                <a:solidFill>
                  <a:srgbClr val="FF0000"/>
                </a:solidFill>
              </a:rPr>
              <a:t> factor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267200" y="19812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5181600" y="1905000"/>
          <a:ext cx="1266825" cy="455613"/>
        </p:xfrm>
        <a:graphic>
          <a:graphicData uri="http://schemas.openxmlformats.org/presentationml/2006/ole">
            <p:oleObj spid="_x0000_s6151" name="Equation" r:id="rId4" imgW="495000" imgH="177480" progId="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029200" y="2819400"/>
          <a:ext cx="1625600" cy="1006475"/>
        </p:xfrm>
        <a:graphic>
          <a:graphicData uri="http://schemas.openxmlformats.org/presentationml/2006/ole">
            <p:oleObj spid="_x0000_s6152" name="Equation" r:id="rId5" imgW="634680" imgH="393480" progId="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7067550" y="1905000"/>
          <a:ext cx="1265238" cy="455613"/>
        </p:xfrm>
        <a:graphic>
          <a:graphicData uri="http://schemas.openxmlformats.org/presentationml/2006/ole">
            <p:oleObj spid="_x0000_s6153" name="Equation" r:id="rId6" imgW="495000" imgH="177480" progId="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7269163" y="3171825"/>
          <a:ext cx="876300" cy="358775"/>
        </p:xfrm>
        <a:graphic>
          <a:graphicData uri="http://schemas.openxmlformats.org/presentationml/2006/ole">
            <p:oleObj spid="_x0000_s6154" name="Equation" r:id="rId7" imgW="342720" imgH="139680" progId="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257800" y="677862"/>
          <a:ext cx="2971800" cy="693738"/>
        </p:xfrm>
        <a:graphic>
          <a:graphicData uri="http://schemas.openxmlformats.org/presentationml/2006/ole">
            <p:oleObj spid="_x0000_s6155" name="Equation" r:id="rId8" imgW="1193760" imgH="279360" progId="">
              <p:embed/>
            </p:oleObj>
          </a:graphicData>
        </a:graphic>
      </p:graphicFrame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208712" y="12954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LIPET</a:t>
            </a:r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762000" y="5181600"/>
          <a:ext cx="2468563" cy="455613"/>
        </p:xfrm>
        <a:graphic>
          <a:graphicData uri="http://schemas.openxmlformats.org/presentationml/2006/ole">
            <p:oleObj spid="_x0000_s6157" name="Equation" r:id="rId9" imgW="965160" imgH="177480" progId="">
              <p:embed/>
            </p:oleObj>
          </a:graphicData>
        </a:graphic>
      </p:graphicFrame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795338" y="3352800"/>
            <a:ext cx="3216275" cy="1692275"/>
            <a:chOff x="501" y="2112"/>
            <a:chExt cx="2026" cy="1066"/>
          </a:xfrm>
        </p:grpSpPr>
        <p:graphicFrame>
          <p:nvGraphicFramePr>
            <p:cNvPr id="6160" name="Object 16"/>
            <p:cNvGraphicFramePr>
              <a:graphicFrameLocks noChangeAspect="1"/>
            </p:cNvGraphicFramePr>
            <p:nvPr/>
          </p:nvGraphicFramePr>
          <p:xfrm>
            <a:off x="501" y="2544"/>
            <a:ext cx="2026" cy="634"/>
          </p:xfrm>
          <a:graphic>
            <a:graphicData uri="http://schemas.openxmlformats.org/presentationml/2006/ole">
              <p:oleObj spid="_x0000_s6160" name="Equation" r:id="rId10" imgW="1257120" imgH="393480" progId="">
                <p:embed/>
              </p:oleObj>
            </a:graphicData>
          </a:graphic>
        </p:graphicFrame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 flipH="1">
              <a:off x="816" y="2112"/>
              <a:ext cx="144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1200" y="2112"/>
              <a:ext cx="0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1680" y="2112"/>
              <a:ext cx="0" cy="62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968" y="2112"/>
              <a:ext cx="96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1444625" y="2819400"/>
          <a:ext cx="1928813" cy="693738"/>
        </p:xfrm>
        <a:graphic>
          <a:graphicData uri="http://schemas.openxmlformats.org/presentationml/2006/ole">
            <p:oleObj spid="_x0000_s6166" name="Equation" r:id="rId11" imgW="774360" imgH="279360" progId="">
              <p:embed/>
            </p:oleObj>
          </a:graphicData>
        </a:graphic>
      </p:graphicFrame>
      <p:sp>
        <p:nvSpPr>
          <p:cNvPr id="21" name="TextBox 13"/>
          <p:cNvSpPr txBox="1"/>
          <p:nvPr/>
        </p:nvSpPr>
        <p:spPr>
          <a:xfrm>
            <a:off x="33528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utoUpdateAnimBg="0"/>
      <p:bldP spid="6150" grpId="0" animBg="1"/>
      <p:bldP spid="615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327525" y="3316288"/>
            <a:ext cx="4435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This is still a product, so we need to use integration by parts </a:t>
            </a:r>
            <a:r>
              <a:rPr lang="en-US" u="sng">
                <a:solidFill>
                  <a:schemeClr val="accent2"/>
                </a:solidFill>
              </a:rPr>
              <a:t>again</a:t>
            </a:r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4267200" y="3352800"/>
            <a:ext cx="40386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925513" y="609600"/>
          <a:ext cx="1527175" cy="714375"/>
        </p:xfrm>
        <a:graphic>
          <a:graphicData uri="http://schemas.openxmlformats.org/presentationml/2006/ole">
            <p:oleObj spid="_x0000_s7171" name="Equation" r:id="rId3" imgW="596880" imgH="279360" progId="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7172" name="Equation" r:id="rId4" imgW="914400" imgH="198720" progId="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638800" y="677862"/>
          <a:ext cx="2971800" cy="693738"/>
        </p:xfrm>
        <a:graphic>
          <a:graphicData uri="http://schemas.openxmlformats.org/presentationml/2006/ole">
            <p:oleObj spid="_x0000_s7173" name="Equation" r:id="rId5" imgW="1193760" imgH="279360" progId="">
              <p:embed/>
            </p:oleObj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276600" y="12954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LIPET</a:t>
            </a:r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4419600" y="1371600"/>
            <a:ext cx="3962400" cy="1371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965700" y="1447800"/>
          <a:ext cx="1039813" cy="520700"/>
        </p:xfrm>
        <a:graphic>
          <a:graphicData uri="http://schemas.openxmlformats.org/presentationml/2006/ole">
            <p:oleObj spid="_x0000_s7175" name="Equation" r:id="rId6" imgW="406080" imgH="203040" progId="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6594475" y="1447800"/>
          <a:ext cx="1592263" cy="520700"/>
        </p:xfrm>
        <a:graphic>
          <a:graphicData uri="http://schemas.openxmlformats.org/presentationml/2006/ole">
            <p:oleObj spid="_x0000_s7176" name="Equation" r:id="rId7" imgW="622080" imgH="20304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4576763" y="2165350"/>
          <a:ext cx="1819275" cy="455613"/>
        </p:xfrm>
        <a:graphic>
          <a:graphicData uri="http://schemas.openxmlformats.org/presentationml/2006/ole">
            <p:oleObj spid="_x0000_s7177" name="Equation" r:id="rId8" imgW="711000" imgH="1774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010400" y="2133600"/>
          <a:ext cx="1008063" cy="520700"/>
        </p:xfrm>
        <a:graphic>
          <a:graphicData uri="http://schemas.openxmlformats.org/presentationml/2006/ole">
            <p:oleObj spid="_x0000_s7178" name="Equation" r:id="rId9" imgW="393480" imgH="203040" progId="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762000" y="1371600"/>
          <a:ext cx="1928813" cy="693738"/>
        </p:xfrm>
        <a:graphic>
          <a:graphicData uri="http://schemas.openxmlformats.org/presentationml/2006/ole">
            <p:oleObj spid="_x0000_s7179" name="Equation" r:id="rId10" imgW="774360" imgH="279360" progId="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261938" y="2209800"/>
          <a:ext cx="3186112" cy="715963"/>
        </p:xfrm>
        <a:graphic>
          <a:graphicData uri="http://schemas.openxmlformats.org/presentationml/2006/ole">
            <p:oleObj spid="_x0000_s7180" name="Equation" r:id="rId11" imgW="1244520" imgH="279360" progId="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28600" y="3124200"/>
          <a:ext cx="2990850" cy="715963"/>
        </p:xfrm>
        <a:graphic>
          <a:graphicData uri="http://schemas.openxmlformats.org/presentationml/2006/ole">
            <p:oleObj spid="_x0000_s7181" name="Equation" r:id="rId12" imgW="1168200" imgH="279360" progId="">
              <p:embed/>
            </p:oleObj>
          </a:graphicData>
        </a:graphic>
      </p:graphicFrame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4572000" y="3581400"/>
            <a:ext cx="3962400" cy="1371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5170488" y="3738563"/>
          <a:ext cx="909637" cy="358775"/>
        </p:xfrm>
        <a:graphic>
          <a:graphicData uri="http://schemas.openxmlformats.org/presentationml/2006/ole">
            <p:oleObj spid="_x0000_s7182" name="Equation" r:id="rId13" imgW="355320" imgH="139680" progId="">
              <p:embed/>
            </p:oleObj>
          </a:graphicData>
        </a:graphic>
      </p:graphicFrame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6734175" y="3657600"/>
          <a:ext cx="1592263" cy="520700"/>
        </p:xfrm>
        <a:graphic>
          <a:graphicData uri="http://schemas.openxmlformats.org/presentationml/2006/ole">
            <p:oleObj spid="_x0000_s7183" name="Equation" r:id="rId14" imgW="622080" imgH="203040" progId="">
              <p:embed/>
            </p:oleObj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4976813" y="4375150"/>
          <a:ext cx="1298575" cy="455613"/>
        </p:xfrm>
        <a:graphic>
          <a:graphicData uri="http://schemas.openxmlformats.org/presentationml/2006/ole">
            <p:oleObj spid="_x0000_s7184" name="Equation" r:id="rId15" imgW="507960" imgH="177480" progId="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7150100" y="4343400"/>
          <a:ext cx="1008063" cy="520700"/>
        </p:xfrm>
        <a:graphic>
          <a:graphicData uri="http://schemas.openxmlformats.org/presentationml/2006/ole">
            <p:oleObj spid="_x0000_s7185" name="Equation" r:id="rId16" imgW="393480" imgH="203040" progId="">
              <p:embed/>
            </p:oleObj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246063" y="4038600"/>
          <a:ext cx="3900487" cy="846138"/>
        </p:xfrm>
        <a:graphic>
          <a:graphicData uri="http://schemas.openxmlformats.org/presentationml/2006/ole">
            <p:oleObj spid="_x0000_s7186" name="Equation" r:id="rId17" imgW="1523880" imgH="330120" progId="">
              <p:embed/>
            </p:oleObj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228600" y="5181600"/>
          <a:ext cx="3835400" cy="520700"/>
        </p:xfrm>
        <a:graphic>
          <a:graphicData uri="http://schemas.openxmlformats.org/presentationml/2006/ole">
            <p:oleObj spid="_x0000_s7187" name="Equation" r:id="rId18" imgW="1498320" imgH="203040" progId="">
              <p:embed/>
            </p:oleObj>
          </a:graphicData>
        </a:graphic>
      </p:graphicFrame>
      <p:sp>
        <p:nvSpPr>
          <p:cNvPr id="24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9" grpId="0" autoUpdateAnimBg="0"/>
      <p:bldP spid="7190" grpId="0" animBg="1"/>
      <p:bldP spid="7174" grpId="0" autoUpdateAnimBg="0"/>
      <p:bldP spid="7191" grpId="0" animBg="1"/>
      <p:bldP spid="71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063625" y="1114425"/>
          <a:ext cx="1527175" cy="714375"/>
        </p:xfrm>
        <a:graphic>
          <a:graphicData uri="http://schemas.openxmlformats.org/presentationml/2006/ole">
            <p:oleObj spid="_x0000_s12290" name="Equation" r:id="rId3" imgW="596880" imgH="279360" progId="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905000" y="2209800"/>
          <a:ext cx="1828800" cy="500063"/>
        </p:xfrm>
        <a:graphic>
          <a:graphicData uri="http://schemas.openxmlformats.org/presentationml/2006/ole">
            <p:oleObj spid="_x0000_s12291" name="Equation" r:id="rId4" imgW="927000" imgH="253800" progId="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886200" y="2209800"/>
          <a:ext cx="2154238" cy="500063"/>
        </p:xfrm>
        <a:graphic>
          <a:graphicData uri="http://schemas.openxmlformats.org/presentationml/2006/ole">
            <p:oleObj spid="_x0000_s12292" name="Equation" r:id="rId5" imgW="1091880" imgH="253800" progId="">
              <p:embed/>
            </p:oleObj>
          </a:graphicData>
        </a:graphic>
      </p:graphicFrame>
      <p:grpSp>
        <p:nvGrpSpPr>
          <p:cNvPr id="12314" name="Group 26"/>
          <p:cNvGrpSpPr>
            <a:grpSpLocks/>
          </p:cNvGrpSpPr>
          <p:nvPr/>
        </p:nvGrpSpPr>
        <p:grpSpPr bwMode="auto">
          <a:xfrm>
            <a:off x="1828800" y="2209800"/>
            <a:ext cx="4267200" cy="3429000"/>
            <a:chOff x="816" y="960"/>
            <a:chExt cx="2688" cy="2160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2064" y="960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816" y="1296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2971800" y="2971800"/>
          <a:ext cx="455613" cy="520700"/>
        </p:xfrm>
        <a:graphic>
          <a:graphicData uri="http://schemas.openxmlformats.org/presentationml/2006/ole">
            <p:oleObj spid="_x0000_s12295" name="Equation" r:id="rId6" imgW="177480" imgH="203040" progId="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895600" y="3733800"/>
          <a:ext cx="520700" cy="455613"/>
        </p:xfrm>
        <a:graphic>
          <a:graphicData uri="http://schemas.openxmlformats.org/presentationml/2006/ole">
            <p:oleObj spid="_x0000_s12296" name="Equation" r:id="rId7" imgW="203040" imgH="177480" progId="">
              <p:embed/>
            </p:oleObj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2971800" y="4419600"/>
          <a:ext cx="325438" cy="423863"/>
        </p:xfrm>
        <a:graphic>
          <a:graphicData uri="http://schemas.openxmlformats.org/presentationml/2006/ole">
            <p:oleObj spid="_x0000_s12297" name="Equation" r:id="rId8" imgW="126720" imgH="164880" progId="">
              <p:embed/>
            </p:oleObj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2971800" y="5029200"/>
          <a:ext cx="325438" cy="457200"/>
        </p:xfrm>
        <a:graphic>
          <a:graphicData uri="http://schemas.openxmlformats.org/presentationml/2006/ole">
            <p:oleObj spid="_x0000_s12298" name="Equation" r:id="rId9" imgW="126720" imgH="177480" progId="">
              <p:embed/>
            </p:oleObj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4191000" y="2971800"/>
          <a:ext cx="422275" cy="520700"/>
        </p:xfrm>
        <a:graphic>
          <a:graphicData uri="http://schemas.openxmlformats.org/presentationml/2006/ole">
            <p:oleObj spid="_x0000_s12299" name="Equation" r:id="rId10" imgW="164880" imgH="203040" progId="">
              <p:embed/>
            </p:oleObj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114800" y="3657600"/>
          <a:ext cx="422275" cy="520700"/>
        </p:xfrm>
        <a:graphic>
          <a:graphicData uri="http://schemas.openxmlformats.org/presentationml/2006/ole">
            <p:oleObj spid="_x0000_s12300" name="Equation" r:id="rId11" imgW="164880" imgH="203040" progId="">
              <p:embed/>
            </p:oleObj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4114800" y="4343400"/>
          <a:ext cx="422275" cy="520700"/>
        </p:xfrm>
        <a:graphic>
          <a:graphicData uri="http://schemas.openxmlformats.org/presentationml/2006/ole">
            <p:oleObj spid="_x0000_s12301" name="Equation" r:id="rId12" imgW="164880" imgH="203040" progId="">
              <p:embed/>
            </p:oleObj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4114800" y="4953000"/>
          <a:ext cx="422275" cy="520700"/>
        </p:xfrm>
        <a:graphic>
          <a:graphicData uri="http://schemas.openxmlformats.org/presentationml/2006/ole">
            <p:oleObj spid="_x0000_s12302" name="Equation" r:id="rId13" imgW="164880" imgH="203040" progId="">
              <p:embed/>
            </p:oleObj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2438400" y="3124200"/>
          <a:ext cx="357188" cy="358775"/>
        </p:xfrm>
        <a:graphic>
          <a:graphicData uri="http://schemas.openxmlformats.org/presentationml/2006/ole">
            <p:oleObj spid="_x0000_s12303" name="Equation" r:id="rId14" imgW="139680" imgH="139680" progId="">
              <p:embed/>
            </p:oleObj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2438400" y="4441825"/>
          <a:ext cx="357188" cy="358775"/>
        </p:xfrm>
        <a:graphic>
          <a:graphicData uri="http://schemas.openxmlformats.org/presentationml/2006/ole">
            <p:oleObj spid="_x0000_s12304" name="Equation" r:id="rId15" imgW="139680" imgH="139680" progId="">
              <p:embed/>
            </p:oleObj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2454275" y="3857625"/>
          <a:ext cx="323850" cy="261938"/>
        </p:xfrm>
        <a:graphic>
          <a:graphicData uri="http://schemas.openxmlformats.org/presentationml/2006/ole">
            <p:oleObj spid="_x0000_s12305" name="Equation" r:id="rId16" imgW="126720" imgH="101520" progId="">
              <p:embed/>
            </p:oleObj>
          </a:graphicData>
        </a:graphic>
      </p:graphicFrame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3352800" y="33528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2743200" y="1143000"/>
          <a:ext cx="1106488" cy="519113"/>
        </p:xfrm>
        <a:graphic>
          <a:graphicData uri="http://schemas.openxmlformats.org/presentationml/2006/ole">
            <p:oleObj spid="_x0000_s12308" name="Equation" r:id="rId17" imgW="431640" imgH="203040" progId="">
              <p:embed/>
            </p:oleObj>
          </a:graphicData>
        </a:graphic>
      </p:graphicFrame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429000" y="40386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800475" y="1143000"/>
          <a:ext cx="1041400" cy="519113"/>
        </p:xfrm>
        <a:graphic>
          <a:graphicData uri="http://schemas.openxmlformats.org/presentationml/2006/ole">
            <p:oleObj spid="_x0000_s12310" name="Equation" r:id="rId18" imgW="406080" imgH="203040" progId="">
              <p:embed/>
            </p:oleObj>
          </a:graphicData>
        </a:graphic>
      </p:graphicFrame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3352800" y="46482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4791075" y="1143000"/>
          <a:ext cx="846138" cy="519113"/>
        </p:xfrm>
        <a:graphic>
          <a:graphicData uri="http://schemas.openxmlformats.org/presentationml/2006/ole">
            <p:oleObj spid="_x0000_s12312" name="Equation" r:id="rId19" imgW="330120" imgH="203040" progId="">
              <p:embed/>
            </p:oleObj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5553075" y="1222375"/>
          <a:ext cx="619125" cy="454025"/>
        </p:xfrm>
        <a:graphic>
          <a:graphicData uri="http://schemas.openxmlformats.org/presentationml/2006/ole">
            <p:oleObj spid="_x0000_s12313" name="Equation" r:id="rId20" imgW="241200" imgH="177480" progId="">
              <p:embed/>
            </p:oleObj>
          </a:graphicData>
        </a:graphic>
      </p:graphicFrame>
      <p:sp>
        <p:nvSpPr>
          <p:cNvPr id="27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7" grpId="0" animBg="1"/>
      <p:bldP spid="12309" grpId="0" animBg="1"/>
      <p:bldP spid="123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3725" y="762000"/>
            <a:ext cx="6911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Tabular integration works for integrals of the form: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743200" y="1408112"/>
          <a:ext cx="2514600" cy="738188"/>
        </p:xfrm>
        <a:graphic>
          <a:graphicData uri="http://schemas.openxmlformats.org/presentationml/2006/ole">
            <p:oleObj spid="_x0000_s11268" name="Equation" r:id="rId3" imgW="952200" imgH="279360" progId="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2627312"/>
            <a:ext cx="110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where: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752600" y="2703512"/>
            <a:ext cx="2133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Differentiates to </a:t>
            </a:r>
            <a:r>
              <a:rPr lang="en-US" dirty="0" smtClean="0">
                <a:solidFill>
                  <a:srgbClr val="FF0000"/>
                </a:solidFill>
              </a:rPr>
              <a:t>0 </a:t>
            </a:r>
            <a:r>
              <a:rPr lang="en-US" dirty="0">
                <a:solidFill>
                  <a:srgbClr val="FF0000"/>
                </a:solidFill>
              </a:rPr>
              <a:t>in several steps.</a:t>
            </a:r>
          </a:p>
        </p:txBody>
      </p:sp>
      <p:sp>
        <p:nvSpPr>
          <p:cNvPr id="11272" name="AutoShape 8"/>
          <p:cNvSpPr>
            <a:spLocks/>
          </p:cNvSpPr>
          <p:nvPr/>
        </p:nvSpPr>
        <p:spPr bwMode="auto">
          <a:xfrm rot="16200000">
            <a:off x="3352800" y="1789112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9"/>
          <p:cNvSpPr>
            <a:spLocks/>
          </p:cNvSpPr>
          <p:nvPr/>
        </p:nvSpPr>
        <p:spPr bwMode="auto">
          <a:xfrm rot="16200000">
            <a:off x="4267200" y="1789112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2867025" y="2327275"/>
            <a:ext cx="60960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962400" y="2819400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Integrates repeatedly. 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4402138" y="2327274"/>
            <a:ext cx="474662" cy="4921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447800" y="152400"/>
            <a:ext cx="63073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Shortcut:  Tabular Integration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81000" y="4724400"/>
          <a:ext cx="1949450" cy="714375"/>
        </p:xfrm>
        <a:graphic>
          <a:graphicData uri="http://schemas.openxmlformats.org/presentationml/2006/ole">
            <p:oleObj spid="_x0000_s11269" name="Equation" r:id="rId4" imgW="761760" imgH="279360" progId="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431800" y="5562600"/>
          <a:ext cx="1854200" cy="519113"/>
        </p:xfrm>
        <a:graphic>
          <a:graphicData uri="http://schemas.openxmlformats.org/presentationml/2006/ole">
            <p:oleObj spid="_x0000_s11270" name="Equation" r:id="rId5" imgW="723600" imgH="203040" progId="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2325688" y="5562600"/>
          <a:ext cx="1789112" cy="519113"/>
        </p:xfrm>
        <a:graphic>
          <a:graphicData uri="http://schemas.openxmlformats.org/presentationml/2006/ole">
            <p:oleObj spid="_x0000_s11271" name="Equation" r:id="rId6" imgW="698400" imgH="203040" progId="">
              <p:embed/>
            </p:oleObj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4251325" y="5641975"/>
          <a:ext cx="1692275" cy="454025"/>
        </p:xfrm>
        <a:graphic>
          <a:graphicData uri="http://schemas.openxmlformats.org/presentationml/2006/ole">
            <p:oleObj spid="_x0000_s11272" name="Equation" r:id="rId7" imgW="660240" imgH="177480" progId="">
              <p:embed/>
            </p:oleObj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5867400" y="5638800"/>
          <a:ext cx="1658938" cy="454025"/>
        </p:xfrm>
        <a:graphic>
          <a:graphicData uri="http://schemas.openxmlformats.org/presentationml/2006/ole">
            <p:oleObj spid="_x0000_s11273" name="Equation" r:id="rId8" imgW="647640" imgH="177480" progId="">
              <p:embed/>
            </p:oleObj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7391400" y="5638800"/>
          <a:ext cx="812800" cy="454025"/>
        </p:xfrm>
        <a:graphic>
          <a:graphicData uri="http://schemas.openxmlformats.org/presentationml/2006/ole">
            <p:oleObj spid="_x0000_s11274" name="Equation" r:id="rId9" imgW="317160" imgH="177480" progId="">
              <p:embed/>
            </p:oleObj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14686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7030A0"/>
                </a:solidFill>
              </a:rPr>
              <a:t>Example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6378575" y="2362200"/>
          <a:ext cx="423863" cy="520700"/>
        </p:xfrm>
        <a:graphic>
          <a:graphicData uri="http://schemas.openxmlformats.org/presentationml/2006/ole">
            <p:oleObj spid="_x0000_s11275" name="Equation" r:id="rId10" imgW="164880" imgH="203040" progId="">
              <p:embed/>
            </p:oleObj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6237288" y="3092450"/>
          <a:ext cx="619125" cy="520700"/>
        </p:xfrm>
        <a:graphic>
          <a:graphicData uri="http://schemas.openxmlformats.org/presentationml/2006/ole">
            <p:oleObj spid="_x0000_s11276" name="Equation" r:id="rId11" imgW="241200" imgH="203040" progId="">
              <p:embed/>
            </p:oleObj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6265863" y="3794125"/>
          <a:ext cx="520700" cy="455613"/>
        </p:xfrm>
        <a:graphic>
          <a:graphicData uri="http://schemas.openxmlformats.org/presentationml/2006/ole">
            <p:oleObj spid="_x0000_s11277" name="Equation" r:id="rId12" imgW="203040" imgH="177480" progId="">
              <p:embed/>
            </p:oleObj>
          </a:graphicData>
        </a:graphic>
      </p:graphicFrame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6362700" y="4419600"/>
          <a:ext cx="325438" cy="457200"/>
        </p:xfrm>
        <a:graphic>
          <a:graphicData uri="http://schemas.openxmlformats.org/presentationml/2006/ole">
            <p:oleObj spid="_x0000_s11278" name="Equation" r:id="rId13" imgW="126720" imgH="177480" progId="">
              <p:embed/>
            </p:oleObj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7804150" y="2438400"/>
          <a:ext cx="844550" cy="455613"/>
        </p:xfrm>
        <a:graphic>
          <a:graphicData uri="http://schemas.openxmlformats.org/presentationml/2006/ole">
            <p:oleObj spid="_x0000_s11279" name="Equation" r:id="rId14" imgW="330120" imgH="177480" progId="">
              <p:embed/>
            </p:oleObj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7505700" y="3124200"/>
          <a:ext cx="1168400" cy="358775"/>
        </p:xfrm>
        <a:graphic>
          <a:graphicData uri="http://schemas.openxmlformats.org/presentationml/2006/ole">
            <p:oleObj spid="_x0000_s11280" name="Equation" r:id="rId15" imgW="457200" imgH="139680" progId="">
              <p:embed/>
            </p:oleObj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7581900" y="3733800"/>
          <a:ext cx="1104900" cy="455613"/>
        </p:xfrm>
        <a:graphic>
          <a:graphicData uri="http://schemas.openxmlformats.org/presentationml/2006/ole">
            <p:oleObj spid="_x0000_s11281" name="Equation" r:id="rId16" imgW="431640" imgH="177480" progId="">
              <p:embed/>
            </p:oleObj>
          </a:graphicData>
        </a:graphic>
      </p:graphicFrame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7772400" y="4419600"/>
          <a:ext cx="876300" cy="358775"/>
        </p:xfrm>
        <a:graphic>
          <a:graphicData uri="http://schemas.openxmlformats.org/presentationml/2006/ole">
            <p:oleObj spid="_x0000_s11282" name="Equation" r:id="rId17" imgW="342720" imgH="139680" progId="">
              <p:embed/>
            </p:oleObj>
          </a:graphicData>
        </a:graphic>
      </p:graphicFrame>
      <p:graphicFrame>
        <p:nvGraphicFramePr>
          <p:cNvPr id="28" name="Object 11"/>
          <p:cNvGraphicFramePr>
            <a:graphicFrameLocks noChangeAspect="1"/>
          </p:cNvGraphicFramePr>
          <p:nvPr/>
        </p:nvGraphicFramePr>
        <p:xfrm>
          <a:off x="5829300" y="2514600"/>
          <a:ext cx="357188" cy="358775"/>
        </p:xfrm>
        <a:graphic>
          <a:graphicData uri="http://schemas.openxmlformats.org/presentationml/2006/ole">
            <p:oleObj spid="_x0000_s11283" name="Equation" r:id="rId18" imgW="139680" imgH="139680" progId="">
              <p:embed/>
            </p:oleObj>
          </a:graphicData>
        </a:graphic>
      </p:graphicFrame>
      <p:graphicFrame>
        <p:nvGraphicFramePr>
          <p:cNvPr id="29" name="Object 12"/>
          <p:cNvGraphicFramePr>
            <a:graphicFrameLocks noChangeAspect="1"/>
          </p:cNvGraphicFramePr>
          <p:nvPr/>
        </p:nvGraphicFramePr>
        <p:xfrm>
          <a:off x="5829300" y="3832225"/>
          <a:ext cx="357188" cy="358775"/>
        </p:xfrm>
        <a:graphic>
          <a:graphicData uri="http://schemas.openxmlformats.org/presentationml/2006/ole">
            <p:oleObj spid="_x0000_s11284" name="Equation" r:id="rId19" imgW="139680" imgH="139680" progId="">
              <p:embed/>
            </p:oleObj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/>
        </p:nvGraphicFramePr>
        <p:xfrm>
          <a:off x="5845175" y="3248025"/>
          <a:ext cx="323850" cy="261938"/>
        </p:xfrm>
        <a:graphic>
          <a:graphicData uri="http://schemas.openxmlformats.org/presentationml/2006/ole">
            <p:oleObj spid="_x0000_s11285" name="Equation" r:id="rId20" imgW="126720" imgH="101520" progId="">
              <p:embed/>
            </p:oleObj>
          </a:graphicData>
        </a:graphic>
      </p:graphicFrame>
      <p:sp>
        <p:nvSpPr>
          <p:cNvPr id="31" name="Line 14"/>
          <p:cNvSpPr>
            <a:spLocks noChangeShapeType="1"/>
          </p:cNvSpPr>
          <p:nvPr/>
        </p:nvSpPr>
        <p:spPr bwMode="auto">
          <a:xfrm>
            <a:off x="6743700" y="27432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6819900" y="3429000"/>
            <a:ext cx="7620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>
            <a:off x="6743700" y="4038600"/>
            <a:ext cx="9144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4" name="Object 17"/>
          <p:cNvGraphicFramePr>
            <a:graphicFrameLocks noChangeAspect="1"/>
          </p:cNvGraphicFramePr>
          <p:nvPr/>
        </p:nvGraphicFramePr>
        <p:xfrm>
          <a:off x="6362700" y="5029200"/>
          <a:ext cx="325438" cy="457200"/>
        </p:xfrm>
        <a:graphic>
          <a:graphicData uri="http://schemas.openxmlformats.org/presentationml/2006/ole">
            <p:oleObj spid="_x0000_s11286" name="Equation" r:id="rId21" imgW="126720" imgH="177480" progId="">
              <p:embed/>
            </p:oleObj>
          </a:graphicData>
        </a:graphic>
      </p:graphicFrame>
      <p:graphicFrame>
        <p:nvGraphicFramePr>
          <p:cNvPr id="35" name="Object 18"/>
          <p:cNvGraphicFramePr>
            <a:graphicFrameLocks noChangeAspect="1"/>
          </p:cNvGraphicFramePr>
          <p:nvPr/>
        </p:nvGraphicFramePr>
        <p:xfrm>
          <a:off x="5829300" y="4538663"/>
          <a:ext cx="323850" cy="261937"/>
        </p:xfrm>
        <a:graphic>
          <a:graphicData uri="http://schemas.openxmlformats.org/presentationml/2006/ole">
            <p:oleObj spid="_x0000_s11287" name="Equation" r:id="rId22" imgW="126720" imgH="101520" progId="">
              <p:embed/>
            </p:oleObj>
          </a:graphicData>
        </a:graphic>
      </p:graphicFrame>
      <p:graphicFrame>
        <p:nvGraphicFramePr>
          <p:cNvPr id="36" name="Object 19"/>
          <p:cNvGraphicFramePr>
            <a:graphicFrameLocks noChangeAspect="1"/>
          </p:cNvGraphicFramePr>
          <p:nvPr/>
        </p:nvGraphicFramePr>
        <p:xfrm>
          <a:off x="7804150" y="5030788"/>
          <a:ext cx="844550" cy="455612"/>
        </p:xfrm>
        <a:graphic>
          <a:graphicData uri="http://schemas.openxmlformats.org/presentationml/2006/ole">
            <p:oleObj spid="_x0000_s11288" name="Equation" r:id="rId23" imgW="330120" imgH="177480" progId="">
              <p:embed/>
            </p:oleObj>
          </a:graphicData>
        </a:graphic>
      </p:graphicFrame>
      <p:sp>
        <p:nvSpPr>
          <p:cNvPr id="37" name="Line 20"/>
          <p:cNvSpPr>
            <a:spLocks noChangeShapeType="1"/>
          </p:cNvSpPr>
          <p:nvPr/>
        </p:nvSpPr>
        <p:spPr bwMode="auto">
          <a:xfrm>
            <a:off x="6743700" y="4724400"/>
            <a:ext cx="9144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utoUpdateAnimBg="0"/>
      <p:bldP spid="11271" grpId="0" autoUpdateAnimBg="0"/>
      <p:bldP spid="11272" grpId="0" animBg="1"/>
      <p:bldP spid="11273" grpId="0" animBg="1"/>
      <p:bldP spid="11274" grpId="0" animBg="1"/>
      <p:bldP spid="11275" grpId="0" autoUpdateAnimBg="0"/>
      <p:bldP spid="11276" grpId="0" animBg="1"/>
      <p:bldP spid="19" grpId="0" autoUpdateAnimBg="0"/>
      <p:bldP spid="31" grpId="0" animBg="1"/>
      <p:bldP spid="32" grpId="0" animBg="1"/>
      <p:bldP spid="33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09600" y="596900"/>
            <a:ext cx="2133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791200" y="4025900"/>
            <a:ext cx="2133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787900" y="1752600"/>
            <a:ext cx="3898900" cy="11303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698500" y="596900"/>
          <a:ext cx="1981200" cy="714375"/>
        </p:xfrm>
        <a:graphic>
          <a:graphicData uri="http://schemas.openxmlformats.org/presentationml/2006/ole">
            <p:oleObj spid="_x0000_s16390" name="Equation" r:id="rId3" imgW="774360" imgH="279360" progId="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4953000" y="1762125"/>
          <a:ext cx="1006475" cy="519113"/>
        </p:xfrm>
        <a:graphic>
          <a:graphicData uri="http://schemas.openxmlformats.org/presentationml/2006/ole">
            <p:oleObj spid="_x0000_s16392" name="Equation" r:id="rId4" imgW="393480" imgH="203040" progId="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6303963" y="1819275"/>
          <a:ext cx="2078037" cy="454025"/>
        </p:xfrm>
        <a:graphic>
          <a:graphicData uri="http://schemas.openxmlformats.org/presentationml/2006/ole">
            <p:oleObj spid="_x0000_s16393" name="Equation" r:id="rId5" imgW="812520" imgH="177480" progId="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800600" y="2273300"/>
          <a:ext cx="1754188" cy="520700"/>
        </p:xfrm>
        <a:graphic>
          <a:graphicData uri="http://schemas.openxmlformats.org/presentationml/2006/ole">
            <p:oleObj spid="_x0000_s16394" name="Equation" r:id="rId6" imgW="685800" imgH="203040" progId="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781800" y="2430463"/>
          <a:ext cx="1720850" cy="357187"/>
        </p:xfrm>
        <a:graphic>
          <a:graphicData uri="http://schemas.openxmlformats.org/presentationml/2006/ole">
            <p:oleObj spid="_x0000_s16395" name="Equation" r:id="rId7" imgW="672840" imgH="139680" progId="">
              <p:embed/>
            </p:oleObj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1600200" y="1435100"/>
          <a:ext cx="1928813" cy="693738"/>
        </p:xfrm>
        <a:graphic>
          <a:graphicData uri="http://schemas.openxmlformats.org/presentationml/2006/ole">
            <p:oleObj spid="_x0000_s16396" name="Equation" r:id="rId8" imgW="774360" imgH="279360" progId="">
              <p:embed/>
            </p:oleObj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842963" y="2197100"/>
          <a:ext cx="3376612" cy="714375"/>
        </p:xfrm>
        <a:graphic>
          <a:graphicData uri="http://schemas.openxmlformats.org/presentationml/2006/ole">
            <p:oleObj spid="_x0000_s16397" name="Equation" r:id="rId9" imgW="1320480" imgH="279360" progId="">
              <p:embed/>
            </p:oleObj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438150" y="3028950"/>
          <a:ext cx="6038850" cy="844550"/>
        </p:xfrm>
        <a:graphic>
          <a:graphicData uri="http://schemas.openxmlformats.org/presentationml/2006/ole">
            <p:oleObj spid="_x0000_s16398" name="Equation" r:id="rId10" imgW="2361960" imgH="330120" progId="">
              <p:embed/>
            </p:oleObj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105400" y="447675"/>
            <a:ext cx="3657600" cy="12287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5316538" y="477839"/>
          <a:ext cx="1006475" cy="519112"/>
        </p:xfrm>
        <a:graphic>
          <a:graphicData uri="http://schemas.openxmlformats.org/presentationml/2006/ole">
            <p:oleObj spid="_x0000_s16400" name="Equation" r:id="rId11" imgW="393480" imgH="203040" progId="">
              <p:embed/>
            </p:oleObj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/>
        </p:nvGraphicFramePr>
        <p:xfrm>
          <a:off x="6629400" y="511176"/>
          <a:ext cx="2143125" cy="454025"/>
        </p:xfrm>
        <a:graphic>
          <a:graphicData uri="http://schemas.openxmlformats.org/presentationml/2006/ole">
            <p:oleObj spid="_x0000_s16401" name="Equation" r:id="rId12" imgW="838080" imgH="177480" progId="">
              <p:embed/>
            </p:oleObj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5105400" y="1044576"/>
          <a:ext cx="1754188" cy="520700"/>
        </p:xfrm>
        <a:graphic>
          <a:graphicData uri="http://schemas.openxmlformats.org/presentationml/2006/ole">
            <p:oleObj spid="_x0000_s16402" name="Equation" r:id="rId13" imgW="685800" imgH="203040" progId="">
              <p:embed/>
            </p:oleObj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/>
        </p:nvGraphicFramePr>
        <p:xfrm>
          <a:off x="7291388" y="1098551"/>
          <a:ext cx="1395412" cy="454025"/>
        </p:xfrm>
        <a:graphic>
          <a:graphicData uri="http://schemas.openxmlformats.org/presentationml/2006/ole">
            <p:oleObj spid="_x0000_s16403" name="Equation" r:id="rId14" imgW="545760" imgH="177480" progId="">
              <p:embed/>
            </p:oleObj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2836863" y="4025900"/>
          <a:ext cx="4935537" cy="714375"/>
        </p:xfrm>
        <a:graphic>
          <a:graphicData uri="http://schemas.openxmlformats.org/presentationml/2006/ole">
            <p:oleObj spid="_x0000_s16404" name="Equation" r:id="rId15" imgW="1930320" imgH="279360" progId="">
              <p:embed/>
            </p:oleObj>
          </a:graphicData>
        </a:graphic>
      </p:graphicFrame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781800" y="3048000"/>
            <a:ext cx="2225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This is the expression we started with!</a:t>
            </a:r>
          </a:p>
        </p:txBody>
      </p:sp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2667000" y="3873500"/>
          <a:ext cx="384175" cy="282575"/>
        </p:xfrm>
        <a:graphic>
          <a:graphicData uri="http://schemas.openxmlformats.org/presentationml/2006/ole">
            <p:oleObj spid="_x0000_s16407" name="Equation" r:id="rId16" imgW="190440" imgH="139680" progId="">
              <p:embed/>
            </p:oleObj>
          </a:graphicData>
        </a:graphic>
      </p:graphicFrame>
      <p:sp>
        <p:nvSpPr>
          <p:cNvPr id="16408" name="AutoShape 24"/>
          <p:cNvSpPr>
            <a:spLocks/>
          </p:cNvSpPr>
          <p:nvPr/>
        </p:nvSpPr>
        <p:spPr bwMode="auto">
          <a:xfrm rot="16200000">
            <a:off x="2781300" y="2921000"/>
            <a:ext cx="228600" cy="1676400"/>
          </a:xfrm>
          <a:prstGeom prst="leftBrace">
            <a:avLst>
              <a:gd name="adj1" fmla="val 61111"/>
              <a:gd name="adj2" fmla="val 50000"/>
            </a:avLst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AutoShape 25"/>
          <p:cNvSpPr>
            <a:spLocks/>
          </p:cNvSpPr>
          <p:nvPr/>
        </p:nvSpPr>
        <p:spPr bwMode="auto">
          <a:xfrm rot="16200000">
            <a:off x="5143500" y="2692400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4922838" y="3797300"/>
          <a:ext cx="639762" cy="357188"/>
        </p:xfrm>
        <a:graphic>
          <a:graphicData uri="http://schemas.openxmlformats.org/presentationml/2006/ole">
            <p:oleObj spid="_x0000_s16410" name="Equation" r:id="rId17" imgW="317160" imgH="177480" progId="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09600" y="4038600"/>
          <a:ext cx="2306638" cy="714375"/>
        </p:xfrm>
        <a:graphic>
          <a:graphicData uri="http://schemas.openxmlformats.org/presentationml/2006/ole">
            <p:oleObj spid="_x0000_s16411" name="Equation" r:id="rId18" imgW="901440" imgH="279360" progId="">
              <p:embed/>
            </p:oleObj>
          </a:graphicData>
        </a:graphic>
      </p:graphicFrame>
      <p:sp>
        <p:nvSpPr>
          <p:cNvPr id="25" name="Freeform 24"/>
          <p:cNvSpPr>
            <a:spLocks/>
          </p:cNvSpPr>
          <p:nvPr/>
        </p:nvSpPr>
        <p:spPr bwMode="auto">
          <a:xfrm>
            <a:off x="215900" y="1447800"/>
            <a:ext cx="546100" cy="2590800"/>
          </a:xfrm>
          <a:custGeom>
            <a:avLst/>
            <a:gdLst/>
            <a:ahLst/>
            <a:cxnLst>
              <a:cxn ang="0">
                <a:pos x="344" y="0"/>
              </a:cxn>
              <a:cxn ang="0">
                <a:pos x="8" y="864"/>
              </a:cxn>
              <a:cxn ang="0">
                <a:pos x="296" y="1632"/>
              </a:cxn>
            </a:cxnLst>
            <a:rect l="0" t="0" r="r" b="b"/>
            <a:pathLst>
              <a:path w="344" h="1632">
                <a:moveTo>
                  <a:pt x="344" y="0"/>
                </a:moveTo>
                <a:cubicBezTo>
                  <a:pt x="180" y="296"/>
                  <a:pt x="16" y="592"/>
                  <a:pt x="8" y="864"/>
                </a:cubicBezTo>
                <a:cubicBezTo>
                  <a:pt x="0" y="1136"/>
                  <a:pt x="148" y="1384"/>
                  <a:pt x="296" y="1632"/>
                </a:cubicBezTo>
              </a:path>
            </a:pathLst>
          </a:cu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646113" y="4876800"/>
          <a:ext cx="5195887" cy="714375"/>
        </p:xfrm>
        <a:graphic>
          <a:graphicData uri="http://schemas.openxmlformats.org/presentationml/2006/ole">
            <p:oleObj spid="_x0000_s16412" name="Equation" r:id="rId19" imgW="2031840" imgH="279360" progId="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11175" y="5638800"/>
          <a:ext cx="5681663" cy="1071563"/>
        </p:xfrm>
        <a:graphic>
          <a:graphicData uri="http://schemas.openxmlformats.org/presentationml/2006/ole">
            <p:oleObj spid="_x0000_s16413" name="Equation" r:id="rId20" imgW="2222280" imgH="419040" progId="">
              <p:embed/>
            </p:oleObj>
          </a:graphicData>
        </a:graphic>
      </p:graphicFrame>
      <p:grpSp>
        <p:nvGrpSpPr>
          <p:cNvPr id="28" name="Group 23"/>
          <p:cNvGrpSpPr>
            <a:grpSpLocks/>
          </p:cNvGrpSpPr>
          <p:nvPr/>
        </p:nvGrpSpPr>
        <p:grpSpPr bwMode="auto">
          <a:xfrm>
            <a:off x="6277338" y="4915233"/>
            <a:ext cx="2942862" cy="1866567"/>
            <a:chOff x="3024" y="192"/>
            <a:chExt cx="2339" cy="1840"/>
          </a:xfrm>
        </p:grpSpPr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3024" y="192"/>
              <a:ext cx="2208" cy="172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0" name="Text Box 13"/>
            <p:cNvSpPr txBox="1">
              <a:spLocks noChangeArrowheads="1"/>
            </p:cNvSpPr>
            <p:nvPr/>
          </p:nvSpPr>
          <p:spPr bwMode="auto">
            <a:xfrm>
              <a:off x="3085" y="265"/>
              <a:ext cx="2218" cy="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/>
                <a:t>This is called “solving </a:t>
              </a:r>
              <a:endParaRPr lang="en-US" sz="1800" dirty="0" smtClean="0"/>
            </a:p>
            <a:p>
              <a:r>
                <a:rPr lang="en-US" sz="1800" dirty="0" smtClean="0"/>
                <a:t>for </a:t>
              </a:r>
              <a:r>
                <a:rPr lang="en-US" sz="1800" dirty="0"/>
                <a:t>the unknown integral.”</a:t>
              </a:r>
            </a:p>
          </p:txBody>
        </p: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145" y="943"/>
              <a:ext cx="2218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/>
                <a:t>It works when both factors integrate and differentiate forever.</a:t>
              </a:r>
            </a:p>
          </p:txBody>
        </p:sp>
      </p:grpSp>
      <p:sp>
        <p:nvSpPr>
          <p:cNvPr id="33" name="TextBox 13"/>
          <p:cNvSpPr txBox="1"/>
          <p:nvPr/>
        </p:nvSpPr>
        <p:spPr>
          <a:xfrm>
            <a:off x="3200400" y="1010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99" grpId="0" animBg="1"/>
      <p:bldP spid="16405" grpId="0" autoUpdateAnimBg="0"/>
      <p:bldP spid="16408" grpId="0" animBg="1"/>
      <p:bldP spid="16409" grpId="0" animBg="1"/>
      <p:bldP spid="2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241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Parts</dc:title>
  <dc:subject>Cal II</dc:subject>
  <dc:creator>Phong Chau</dc:creator>
  <cp:lastModifiedBy>Phong</cp:lastModifiedBy>
  <cp:revision>42</cp:revision>
  <dcterms:created xsi:type="dcterms:W3CDTF">2002-11-22T07:00:24Z</dcterms:created>
  <dcterms:modified xsi:type="dcterms:W3CDTF">2013-01-28T05:40:44Z</dcterms:modified>
</cp:coreProperties>
</file>