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5" r:id="rId3"/>
    <p:sldId id="273" r:id="rId4"/>
    <p:sldId id="27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CCECFF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728" autoAdjust="0"/>
  </p:normalViewPr>
  <p:slideViewPr>
    <p:cSldViewPr>
      <p:cViewPr>
        <p:scale>
          <a:sx n="66" d="100"/>
          <a:sy n="66" d="100"/>
        </p:scale>
        <p:origin x="-144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7EF17-E66B-43CF-8CB2-3BF6040BEE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E7811-55DD-40C5-80F1-B69D5CCFF0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A1878-6825-45D8-AE8E-A94409C0F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0109D-6869-48EF-88B3-3009990EA1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F9CA9-2F9A-4A78-91C2-E3DC85711D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631C1-93B4-4474-A860-B810E76B78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A48F6-4946-4C24-B99D-2981B4E0B5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02C5B-2286-4406-A475-8CC4709B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BC46A-26C8-4B0E-B7F0-D6A8F83BB3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AD34A-3118-4665-9120-43F709AF8D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D939F-4A46-4D78-B119-E290500136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0758B1F-8875-46CD-BC5F-0AB86EB69D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854317" y="1905000"/>
            <a:ext cx="530344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8.6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Integration by Tables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474788" y="1114425"/>
          <a:ext cx="1849437" cy="1009650"/>
        </p:xfrm>
        <a:graphic>
          <a:graphicData uri="http://schemas.openxmlformats.org/presentationml/2006/ole">
            <p:oleObj spid="_x0000_s32770" name="Equation" r:id="rId3" imgW="812520" imgH="444240" progId="">
              <p:embed/>
            </p:oleObj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600200" y="4114800"/>
          <a:ext cx="1916112" cy="1111250"/>
        </p:xfrm>
        <a:graphic>
          <a:graphicData uri="http://schemas.openxmlformats.org/presentationml/2006/ole">
            <p:oleObj spid="_x0000_s32771" name="Equation" r:id="rId4" imgW="812520" imgH="469800" progId="">
              <p:embed/>
            </p:oleObj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5486400" y="1219200"/>
          <a:ext cx="1762125" cy="963613"/>
        </p:xfrm>
        <a:graphic>
          <a:graphicData uri="http://schemas.openxmlformats.org/presentationml/2006/ole">
            <p:oleObj spid="_x0000_s32772" name="Equation" r:id="rId5" imgW="812520" imgH="444240" progId="">
              <p:embed/>
            </p:oleObj>
          </a:graphicData>
        </a:graphic>
      </p:graphicFrame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1600200" y="2667000"/>
          <a:ext cx="1725613" cy="941388"/>
        </p:xfrm>
        <a:graphic>
          <a:graphicData uri="http://schemas.openxmlformats.org/presentationml/2006/ole">
            <p:oleObj spid="_x0000_s32773" name="Equation" r:id="rId6" imgW="812520" imgH="444240" progId="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5486400" y="2590800"/>
          <a:ext cx="2173288" cy="1255712"/>
        </p:xfrm>
        <a:graphic>
          <a:graphicData uri="http://schemas.openxmlformats.org/presentationml/2006/ole">
            <p:oleObj spid="_x0000_s32774" name="Equation" r:id="rId7" imgW="812520" imgH="469800" progId="">
              <p:embed/>
            </p:oleObj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5265738" y="4054475"/>
          <a:ext cx="2614612" cy="1222375"/>
        </p:xfrm>
        <a:graphic>
          <a:graphicData uri="http://schemas.openxmlformats.org/presentationml/2006/ole">
            <p:oleObj spid="_x0000_s32775" name="Equation" r:id="rId8" imgW="977760" imgH="457200" progId="">
              <p:embed/>
            </p:oleObj>
          </a:graphicData>
        </a:graphic>
      </p:graphicFrame>
      <p:sp>
        <p:nvSpPr>
          <p:cNvPr id="13" name="TextBox 13"/>
          <p:cNvSpPr txBox="1"/>
          <p:nvPr/>
        </p:nvSpPr>
        <p:spPr>
          <a:xfrm>
            <a:off x="3429000" y="609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39624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Each formula in the table is derived from the techniques discussed in this chapter.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The table is a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supplement</a:t>
            </a:r>
            <a:r>
              <a:rPr lang="en-US" sz="2800" dirty="0" smtClean="0">
                <a:latin typeface="Times New Roman" pitchFamily="18" charset="0"/>
              </a:rPr>
              <a:t> to the integration techniques that we have learned, and provide a short cut to find many common integrals.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It often involves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rewriting</a:t>
            </a:r>
            <a:r>
              <a:rPr lang="en-US" sz="2800" dirty="0" smtClean="0">
                <a:latin typeface="Times New Roman" pitchFamily="18" charset="0"/>
              </a:rPr>
              <a:t> the integrand and using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substitution</a:t>
            </a:r>
            <a:r>
              <a:rPr lang="en-US" sz="2800" dirty="0" smtClean="0">
                <a:latin typeface="Times New Roman" pitchFamily="18" charset="0"/>
              </a:rPr>
              <a:t> before one can fit the integral to one of the formulas in the table.</a:t>
            </a:r>
            <a:endParaRPr lang="en-US" sz="2800" dirty="0">
              <a:latin typeface="Times New Roman" pitchFamily="18" charset="0"/>
            </a:endParaRPr>
          </a:p>
          <a:p>
            <a:pPr marL="990600" lvl="1" indent="-533400">
              <a:buFontTx/>
              <a:buAutoNum type="arabicPeriod"/>
            </a:pPr>
            <a:endParaRPr lang="en-US" dirty="0" smtClean="0">
              <a:latin typeface="Times New Roman" pitchFamily="18" charset="0"/>
            </a:endParaRPr>
          </a:p>
          <a:p>
            <a:pPr marL="990600" lvl="1" indent="-533400">
              <a:buFontTx/>
              <a:buAutoNum type="arabicPeriod"/>
            </a:pPr>
            <a:endParaRPr lang="en-US" dirty="0">
              <a:latin typeface="Times New Roman" pitchFamily="18" charset="0"/>
            </a:endParaRPr>
          </a:p>
          <a:p>
            <a:pPr marL="609600" indent="-609600"/>
            <a:endParaRPr lang="en-US" dirty="0"/>
          </a:p>
        </p:txBody>
      </p:sp>
      <p:sp>
        <p:nvSpPr>
          <p:cNvPr id="4" name="TextBox 13"/>
          <p:cNvSpPr txBox="1"/>
          <p:nvPr/>
        </p:nvSpPr>
        <p:spPr>
          <a:xfrm>
            <a:off x="1828800" y="3048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of Common Integrals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301750" y="1143000"/>
          <a:ext cx="2197100" cy="952500"/>
        </p:xfrm>
        <a:graphic>
          <a:graphicData uri="http://schemas.openxmlformats.org/presentationml/2006/ole">
            <p:oleObj spid="_x0000_s30722" name="Equation" r:id="rId3" imgW="965160" imgH="419040" progId="">
              <p:embed/>
            </p:oleObj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276350" y="2573338"/>
          <a:ext cx="2276475" cy="720725"/>
        </p:xfrm>
        <a:graphic>
          <a:graphicData uri="http://schemas.openxmlformats.org/presentationml/2006/ole">
            <p:oleObj spid="_x0000_s30723" name="Equation" r:id="rId4" imgW="965160" imgH="304560" progId="">
              <p:embed/>
            </p:oleObj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1295400" y="3733800"/>
          <a:ext cx="1762125" cy="935037"/>
        </p:xfrm>
        <a:graphic>
          <a:graphicData uri="http://schemas.openxmlformats.org/presentationml/2006/ole">
            <p:oleObj spid="_x0000_s30724" name="Equation" r:id="rId5" imgW="812520" imgH="431640" progId="">
              <p:embed/>
            </p:oleObj>
          </a:graphicData>
        </a:graphic>
      </p:graphicFrame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5181600" y="2438400"/>
          <a:ext cx="3101975" cy="833437"/>
        </p:xfrm>
        <a:graphic>
          <a:graphicData uri="http://schemas.openxmlformats.org/presentationml/2006/ole">
            <p:oleObj spid="_x0000_s30725" name="Equation" r:id="rId6" imgW="1460160" imgH="393480" progId="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5181600" y="1295400"/>
          <a:ext cx="1866900" cy="746125"/>
        </p:xfrm>
        <a:graphic>
          <a:graphicData uri="http://schemas.openxmlformats.org/presentationml/2006/ole">
            <p:oleObj spid="_x0000_s30726" name="Equation" r:id="rId7" imgW="698400" imgH="279360" progId="">
              <p:embed/>
            </p:oleObj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5229225" y="3733800"/>
          <a:ext cx="2009775" cy="908050"/>
        </p:xfrm>
        <a:graphic>
          <a:graphicData uri="http://schemas.openxmlformats.org/presentationml/2006/ole">
            <p:oleObj spid="_x0000_s30727" name="Equation" r:id="rId8" imgW="927000" imgH="419040" progId="">
              <p:embed/>
            </p:oleObj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1219200" y="4857750"/>
          <a:ext cx="2370138" cy="1009650"/>
        </p:xfrm>
        <a:graphic>
          <a:graphicData uri="http://schemas.openxmlformats.org/presentationml/2006/ole">
            <p:oleObj spid="_x0000_s30728" name="Equation" r:id="rId9" imgW="1041120" imgH="444240" progId="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429000" y="457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74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Default Design</vt:lpstr>
      <vt:lpstr>Equation</vt:lpstr>
      <vt:lpstr>Slide 1</vt:lpstr>
      <vt:lpstr>Slide 2</vt:lpstr>
      <vt:lpstr>Slide 3</vt:lpstr>
      <vt:lpstr>Slide 4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by Tables</dc:title>
  <dc:subject>Cal II</dc:subject>
  <dc:creator>Phong Chau</dc:creator>
  <cp:lastModifiedBy>Phong</cp:lastModifiedBy>
  <cp:revision>68</cp:revision>
  <dcterms:created xsi:type="dcterms:W3CDTF">2003-01-28T06:26:37Z</dcterms:created>
  <dcterms:modified xsi:type="dcterms:W3CDTF">2013-01-28T06:27:58Z</dcterms:modified>
</cp:coreProperties>
</file>