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74" r:id="rId4"/>
    <p:sldId id="276" r:id="rId5"/>
    <p:sldId id="277" r:id="rId6"/>
    <p:sldId id="259" r:id="rId7"/>
    <p:sldId id="260" r:id="rId8"/>
    <p:sldId id="261" r:id="rId9"/>
    <p:sldId id="262" r:id="rId10"/>
    <p:sldId id="263" r:id="rId11"/>
    <p:sldId id="265" r:id="rId12"/>
    <p:sldId id="267" r:id="rId13"/>
    <p:sldId id="269" r:id="rId14"/>
    <p:sldId id="272"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800080"/>
    <a:srgbClr val="6699FF"/>
    <a:srgbClr val="CCEC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04" autoAdjust="0"/>
    <p:restoredTop sz="90929"/>
  </p:normalViewPr>
  <p:slideViewPr>
    <p:cSldViewPr>
      <p:cViewPr>
        <p:scale>
          <a:sx n="66" d="100"/>
          <a:sy n="66" d="100"/>
        </p:scale>
        <p:origin x="-1810" y="1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image" Target="../media/image64.wmf"/><Relationship Id="rId7" Type="http://schemas.openxmlformats.org/officeDocument/2006/relationships/image" Target="../media/image68.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5.wmf"/><Relationship Id="rId9" Type="http://schemas.openxmlformats.org/officeDocument/2006/relationships/image" Target="../media/image70.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image" Target="../media/image73.wmf"/><Relationship Id="rId7" Type="http://schemas.openxmlformats.org/officeDocument/2006/relationships/image" Target="../media/image75.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20.wmf"/><Relationship Id="rId5" Type="http://schemas.openxmlformats.org/officeDocument/2006/relationships/image" Target="../media/image61.wmf"/><Relationship Id="rId4" Type="http://schemas.openxmlformats.org/officeDocument/2006/relationships/image" Target="../media/image74.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81.wmf"/><Relationship Id="rId3" Type="http://schemas.openxmlformats.org/officeDocument/2006/relationships/image" Target="../media/image23.wmf"/><Relationship Id="rId7" Type="http://schemas.openxmlformats.org/officeDocument/2006/relationships/image" Target="../media/image80.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89.wmf"/><Relationship Id="rId3" Type="http://schemas.openxmlformats.org/officeDocument/2006/relationships/image" Target="../media/image84.wmf"/><Relationship Id="rId7" Type="http://schemas.openxmlformats.org/officeDocument/2006/relationships/image" Target="../media/image88.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87.wmf"/><Relationship Id="rId5" Type="http://schemas.openxmlformats.org/officeDocument/2006/relationships/image" Target="../media/image86.wmf"/><Relationship Id="rId4" Type="http://schemas.openxmlformats.org/officeDocument/2006/relationships/image" Target="../media/image85.wmf"/><Relationship Id="rId9"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37.wmf"/><Relationship Id="rId3" Type="http://schemas.openxmlformats.org/officeDocument/2006/relationships/image" Target="../media/image27.wmf"/><Relationship Id="rId7" Type="http://schemas.openxmlformats.org/officeDocument/2006/relationships/image" Target="../media/image31.wmf"/><Relationship Id="rId12" Type="http://schemas.openxmlformats.org/officeDocument/2006/relationships/image" Target="../media/image36.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11" Type="http://schemas.openxmlformats.org/officeDocument/2006/relationships/image" Target="../media/image35.wmf"/><Relationship Id="rId5" Type="http://schemas.openxmlformats.org/officeDocument/2006/relationships/image" Target="../media/image29.wmf"/><Relationship Id="rId10" Type="http://schemas.openxmlformats.org/officeDocument/2006/relationships/image" Target="../media/image34.wmf"/><Relationship Id="rId4" Type="http://schemas.openxmlformats.org/officeDocument/2006/relationships/image" Target="../media/image28.wmf"/><Relationship Id="rId9"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40.wmf"/><Relationship Id="rId7" Type="http://schemas.openxmlformats.org/officeDocument/2006/relationships/image" Target="../media/image43.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42.wmf"/><Relationship Id="rId5" Type="http://schemas.openxmlformats.org/officeDocument/2006/relationships/image" Target="../media/image4.wmf"/><Relationship Id="rId4" Type="http://schemas.openxmlformats.org/officeDocument/2006/relationships/image" Target="../media/image41.wmf"/><Relationship Id="rId9"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431B14-11F7-4A4F-AA35-6CEAC9DCE5F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520CEE-3F64-4EB5-84BA-56BCD6D052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57DC4E-9FB2-4FA7-9677-2828DBC171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00CA4B-2278-41AE-9D75-9F2853BAE18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83395-6AF3-4C02-92EC-1D09E8BCDFA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2E64DE-875E-4538-B459-A485A3FA3C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66A6CE-5A36-4B2C-A0F6-196F94AB885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2A735AC-09E1-4BCB-BA09-E7DAAE0DA69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F91B9D-89EB-4859-9098-DBB9F82828B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A8AC21-325B-475C-853A-E9E7DE935D4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578DCD-C2C4-48DB-BFDD-A59F9C3999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31F24A2-07C0-4B47-8E6A-E3C5C1BB3F9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7.bin"/><Relationship Id="rId3" Type="http://schemas.openxmlformats.org/officeDocument/2006/relationships/oleObject" Target="../embeddings/oleObject62.bin"/><Relationship Id="rId7" Type="http://schemas.openxmlformats.org/officeDocument/2006/relationships/oleObject" Target="../embeddings/oleObject6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65.bin"/><Relationship Id="rId11" Type="http://schemas.openxmlformats.org/officeDocument/2006/relationships/oleObject" Target="../embeddings/oleObject70.bin"/><Relationship Id="rId5" Type="http://schemas.openxmlformats.org/officeDocument/2006/relationships/oleObject" Target="../embeddings/oleObject64.bin"/><Relationship Id="rId10" Type="http://schemas.openxmlformats.org/officeDocument/2006/relationships/oleObject" Target="../embeddings/oleObject69.bin"/><Relationship Id="rId4" Type="http://schemas.openxmlformats.org/officeDocument/2006/relationships/oleObject" Target="../embeddings/oleObject63.bin"/><Relationship Id="rId9" Type="http://schemas.openxmlformats.org/officeDocument/2006/relationships/oleObject" Target="../embeddings/oleObject6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6.bin"/><Relationship Id="rId3" Type="http://schemas.openxmlformats.org/officeDocument/2006/relationships/oleObject" Target="../embeddings/oleObject71.bin"/><Relationship Id="rId7" Type="http://schemas.openxmlformats.org/officeDocument/2006/relationships/oleObject" Target="../embeddings/oleObject7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74.bin"/><Relationship Id="rId11" Type="http://schemas.openxmlformats.org/officeDocument/2006/relationships/oleObject" Target="../embeddings/oleObject79.bin"/><Relationship Id="rId5" Type="http://schemas.openxmlformats.org/officeDocument/2006/relationships/oleObject" Target="../embeddings/oleObject73.bin"/><Relationship Id="rId10" Type="http://schemas.openxmlformats.org/officeDocument/2006/relationships/oleObject" Target="../embeddings/oleObject78.bin"/><Relationship Id="rId4" Type="http://schemas.openxmlformats.org/officeDocument/2006/relationships/oleObject" Target="../embeddings/oleObject72.bin"/><Relationship Id="rId9" Type="http://schemas.openxmlformats.org/officeDocument/2006/relationships/oleObject" Target="../embeddings/oleObject7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85.bin"/><Relationship Id="rId3" Type="http://schemas.openxmlformats.org/officeDocument/2006/relationships/oleObject" Target="../embeddings/oleObject80.bin"/><Relationship Id="rId7" Type="http://schemas.openxmlformats.org/officeDocument/2006/relationships/oleObject" Target="../embeddings/oleObject8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83.bin"/><Relationship Id="rId11" Type="http://schemas.openxmlformats.org/officeDocument/2006/relationships/oleObject" Target="../embeddings/oleObject88.bin"/><Relationship Id="rId5" Type="http://schemas.openxmlformats.org/officeDocument/2006/relationships/oleObject" Target="../embeddings/oleObject82.bin"/><Relationship Id="rId10" Type="http://schemas.openxmlformats.org/officeDocument/2006/relationships/oleObject" Target="../embeddings/oleObject87.bin"/><Relationship Id="rId4" Type="http://schemas.openxmlformats.org/officeDocument/2006/relationships/oleObject" Target="../embeddings/oleObject81.bin"/><Relationship Id="rId9" Type="http://schemas.openxmlformats.org/officeDocument/2006/relationships/oleObject" Target="../embeddings/oleObject86.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4.bin"/><Relationship Id="rId3" Type="http://schemas.openxmlformats.org/officeDocument/2006/relationships/oleObject" Target="../embeddings/oleObject89.bin"/><Relationship Id="rId7" Type="http://schemas.openxmlformats.org/officeDocument/2006/relationships/oleObject" Target="../embeddings/oleObject93.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92.bin"/><Relationship Id="rId5" Type="http://schemas.openxmlformats.org/officeDocument/2006/relationships/oleObject" Target="../embeddings/oleObject91.bin"/><Relationship Id="rId10" Type="http://schemas.openxmlformats.org/officeDocument/2006/relationships/oleObject" Target="../embeddings/oleObject96.bin"/><Relationship Id="rId4" Type="http://schemas.openxmlformats.org/officeDocument/2006/relationships/oleObject" Target="../embeddings/oleObject90.bin"/><Relationship Id="rId9" Type="http://schemas.openxmlformats.org/officeDocument/2006/relationships/oleObject" Target="../embeddings/oleObject9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02.bin"/><Relationship Id="rId3" Type="http://schemas.openxmlformats.org/officeDocument/2006/relationships/oleObject" Target="../embeddings/oleObject97.bin"/><Relationship Id="rId7" Type="http://schemas.openxmlformats.org/officeDocument/2006/relationships/oleObject" Target="../embeddings/oleObject101.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100.bin"/><Relationship Id="rId11" Type="http://schemas.openxmlformats.org/officeDocument/2006/relationships/oleObject" Target="../embeddings/oleObject105.bin"/><Relationship Id="rId5" Type="http://schemas.openxmlformats.org/officeDocument/2006/relationships/oleObject" Target="../embeddings/oleObject99.bin"/><Relationship Id="rId10" Type="http://schemas.openxmlformats.org/officeDocument/2006/relationships/oleObject" Target="../embeddings/oleObject104.bin"/><Relationship Id="rId4" Type="http://schemas.openxmlformats.org/officeDocument/2006/relationships/oleObject" Target="../embeddings/oleObject98.bin"/><Relationship Id="rId9" Type="http://schemas.openxmlformats.org/officeDocument/2006/relationships/oleObject" Target="../embeddings/oleObject103.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oleObject" Target="../embeddings/oleObject34.bin"/><Relationship Id="rId3" Type="http://schemas.openxmlformats.org/officeDocument/2006/relationships/oleObject" Target="../embeddings/oleObject26.bin"/><Relationship Id="rId7" Type="http://schemas.openxmlformats.org/officeDocument/2006/relationships/oleObject" Target="../embeddings/oleObject29.bin"/><Relationship Id="rId12" Type="http://schemas.openxmlformats.org/officeDocument/2006/relationships/oleObject" Target="../embeddings/oleObject33.bin"/><Relationship Id="rId17" Type="http://schemas.openxmlformats.org/officeDocument/2006/relationships/oleObject" Target="../embeddings/oleObject38.bin"/><Relationship Id="rId2" Type="http://schemas.openxmlformats.org/officeDocument/2006/relationships/slideLayout" Target="../slideLayouts/slideLayout7.xml"/><Relationship Id="rId16" Type="http://schemas.openxmlformats.org/officeDocument/2006/relationships/oleObject" Target="../embeddings/oleObject37.bin"/><Relationship Id="rId1" Type="http://schemas.openxmlformats.org/officeDocument/2006/relationships/vmlDrawing" Target="../drawings/vmlDrawing5.vml"/><Relationship Id="rId6" Type="http://schemas.openxmlformats.org/officeDocument/2006/relationships/oleObject" Target="../embeddings/oleObject28.bin"/><Relationship Id="rId11" Type="http://schemas.openxmlformats.org/officeDocument/2006/relationships/oleObject" Target="../embeddings/oleObject32.bin"/><Relationship Id="rId5" Type="http://schemas.openxmlformats.org/officeDocument/2006/relationships/image" Target="../media/image38.wmf"/><Relationship Id="rId15" Type="http://schemas.openxmlformats.org/officeDocument/2006/relationships/oleObject" Target="../embeddings/oleObject36.bin"/><Relationship Id="rId10" Type="http://schemas.openxmlformats.org/officeDocument/2006/relationships/image" Target="../media/image39.wmf"/><Relationship Id="rId4" Type="http://schemas.openxmlformats.org/officeDocument/2006/relationships/oleObject" Target="../embeddings/oleObject27.bin"/><Relationship Id="rId9" Type="http://schemas.openxmlformats.org/officeDocument/2006/relationships/oleObject" Target="../embeddings/oleObject31.bin"/><Relationship Id="rId14" Type="http://schemas.openxmlformats.org/officeDocument/2006/relationships/oleObject" Target="../embeddings/oleObject3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3.bin"/><Relationship Id="rId12"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42.bin"/><Relationship Id="rId11" Type="http://schemas.openxmlformats.org/officeDocument/2006/relationships/oleObject" Target="../embeddings/oleObject47.bin"/><Relationship Id="rId5" Type="http://schemas.openxmlformats.org/officeDocument/2006/relationships/oleObject" Target="../embeddings/oleObject41.bin"/><Relationship Id="rId10" Type="http://schemas.openxmlformats.org/officeDocument/2006/relationships/oleObject" Target="../embeddings/oleObject46.bin"/><Relationship Id="rId4" Type="http://schemas.openxmlformats.org/officeDocument/2006/relationships/oleObject" Target="../embeddings/oleObject40.bin"/><Relationship Id="rId9" Type="http://schemas.openxmlformats.org/officeDocument/2006/relationships/oleObject" Target="../embeddings/oleObject4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 Id="rId9" Type="http://schemas.openxmlformats.org/officeDocument/2006/relationships/oleObject" Target="../embeddings/oleObject6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990600" y="1905000"/>
            <a:ext cx="7391400" cy="1200329"/>
          </a:xfrm>
          <a:prstGeom prst="rect">
            <a:avLst/>
          </a:prstGeom>
          <a:noFill/>
          <a:ln w="9525">
            <a:noFill/>
            <a:miter lim="800000"/>
            <a:headEnd/>
            <a:tailEnd/>
          </a:ln>
          <a:effectLst/>
        </p:spPr>
        <p:txBody>
          <a:bodyPr wrap="square">
            <a:spAutoFit/>
          </a:bodyPr>
          <a:lstStyle/>
          <a:p>
            <a:pPr algn="ctr"/>
            <a:r>
              <a:rPr lang="en-US" sz="3600" dirty="0" smtClean="0">
                <a:solidFill>
                  <a:srgbClr val="FF0000"/>
                </a:solidFill>
              </a:rPr>
              <a:t>8.7 </a:t>
            </a:r>
          </a:p>
          <a:p>
            <a:pPr algn="ctr"/>
            <a:r>
              <a:rPr lang="en-US" sz="3600" dirty="0" err="1" smtClean="0">
                <a:solidFill>
                  <a:srgbClr val="FF0000"/>
                </a:solidFill>
              </a:rPr>
              <a:t>L’Hôpital’s</a:t>
            </a:r>
            <a:r>
              <a:rPr lang="en-US" sz="3600" dirty="0" smtClean="0">
                <a:solidFill>
                  <a:srgbClr val="FF0000"/>
                </a:solidFill>
              </a:rPr>
              <a:t> </a:t>
            </a:r>
            <a:r>
              <a:rPr lang="en-US" sz="3600" dirty="0">
                <a:solidFill>
                  <a:srgbClr val="FF0000"/>
                </a:solidFill>
              </a:rPr>
              <a:t>Rule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0" name="Rectangle 26"/>
          <p:cNvSpPr>
            <a:spLocks noChangeArrowheads="1"/>
          </p:cNvSpPr>
          <p:nvPr/>
        </p:nvSpPr>
        <p:spPr bwMode="auto">
          <a:xfrm>
            <a:off x="685800" y="228600"/>
            <a:ext cx="7620000" cy="12192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en-US"/>
          </a:p>
        </p:txBody>
      </p:sp>
      <p:sp>
        <p:nvSpPr>
          <p:cNvPr id="11266" name="Text Box 2"/>
          <p:cNvSpPr txBox="1">
            <a:spLocks noChangeArrowheads="1"/>
          </p:cNvSpPr>
          <p:nvPr/>
        </p:nvSpPr>
        <p:spPr bwMode="auto">
          <a:xfrm>
            <a:off x="762000" y="228600"/>
            <a:ext cx="7788275" cy="1200329"/>
          </a:xfrm>
          <a:prstGeom prst="rect">
            <a:avLst/>
          </a:prstGeom>
          <a:noFill/>
          <a:ln w="9525">
            <a:noFill/>
            <a:miter lim="800000"/>
            <a:headEnd/>
            <a:tailEnd/>
          </a:ln>
          <a:effectLst/>
        </p:spPr>
        <p:txBody>
          <a:bodyPr>
            <a:spAutoFit/>
          </a:bodyPr>
          <a:lstStyle/>
          <a:p>
            <a:r>
              <a:rPr lang="en-US" dirty="0">
                <a:solidFill>
                  <a:srgbClr val="FF0000"/>
                </a:solidFill>
              </a:rPr>
              <a:t>On the other hand, you can apply </a:t>
            </a:r>
            <a:r>
              <a:rPr lang="en-US" dirty="0" err="1">
                <a:solidFill>
                  <a:srgbClr val="FF0000"/>
                </a:solidFill>
              </a:rPr>
              <a:t>L’Hôpital’s</a:t>
            </a:r>
            <a:r>
              <a:rPr lang="en-US" dirty="0">
                <a:solidFill>
                  <a:srgbClr val="FF0000"/>
                </a:solidFill>
              </a:rPr>
              <a:t> rule as many times as necessary as long as the fraction is still indeterminate:</a:t>
            </a:r>
          </a:p>
        </p:txBody>
      </p:sp>
      <p:graphicFrame>
        <p:nvGraphicFramePr>
          <p:cNvPr id="22528" name="Object 0"/>
          <p:cNvGraphicFramePr>
            <a:graphicFrameLocks noChangeAspect="1"/>
          </p:cNvGraphicFramePr>
          <p:nvPr/>
        </p:nvGraphicFramePr>
        <p:xfrm>
          <a:off x="838200" y="1447800"/>
          <a:ext cx="2286000" cy="1198563"/>
        </p:xfrm>
        <a:graphic>
          <a:graphicData uri="http://schemas.openxmlformats.org/presentationml/2006/ole">
            <p:oleObj spid="_x0000_s22528" name="Equation" r:id="rId3" imgW="1091880" imgH="571320" progId="">
              <p:embed/>
            </p:oleObj>
          </a:graphicData>
        </a:graphic>
      </p:graphicFrame>
      <p:graphicFrame>
        <p:nvGraphicFramePr>
          <p:cNvPr id="22529" name="Object 1"/>
          <p:cNvGraphicFramePr>
            <a:graphicFrameLocks noChangeAspect="1"/>
          </p:cNvGraphicFramePr>
          <p:nvPr/>
        </p:nvGraphicFramePr>
        <p:xfrm>
          <a:off x="463550" y="4100513"/>
          <a:ext cx="2736850" cy="1233487"/>
        </p:xfrm>
        <a:graphic>
          <a:graphicData uri="http://schemas.openxmlformats.org/presentationml/2006/ole">
            <p:oleObj spid="_x0000_s22529" name="Equation" r:id="rId4" imgW="1269720" imgH="571320" progId="">
              <p:embed/>
            </p:oleObj>
          </a:graphicData>
        </a:graphic>
      </p:graphicFrame>
      <p:grpSp>
        <p:nvGrpSpPr>
          <p:cNvPr id="11278" name="Group 14"/>
          <p:cNvGrpSpPr>
            <a:grpSpLocks/>
          </p:cNvGrpSpPr>
          <p:nvPr/>
        </p:nvGrpSpPr>
        <p:grpSpPr bwMode="auto">
          <a:xfrm>
            <a:off x="3352800" y="1676400"/>
            <a:ext cx="1619250" cy="914400"/>
            <a:chOff x="1968" y="1152"/>
            <a:chExt cx="1020" cy="576"/>
          </a:xfrm>
        </p:grpSpPr>
        <p:sp>
          <p:nvSpPr>
            <p:cNvPr id="11279" name="Line 15"/>
            <p:cNvSpPr>
              <a:spLocks noChangeShapeType="1"/>
            </p:cNvSpPr>
            <p:nvPr/>
          </p:nvSpPr>
          <p:spPr bwMode="auto">
            <a:xfrm>
              <a:off x="1968" y="1440"/>
              <a:ext cx="672" cy="0"/>
            </a:xfrm>
            <a:prstGeom prst="line">
              <a:avLst/>
            </a:prstGeom>
            <a:noFill/>
            <a:ln w="19050">
              <a:solidFill>
                <a:schemeClr val="accent2"/>
              </a:solidFill>
              <a:round/>
              <a:headEnd type="triangle" w="med" len="med"/>
              <a:tailEnd/>
            </a:ln>
            <a:effectLst/>
          </p:spPr>
          <p:txBody>
            <a:bodyPr/>
            <a:lstStyle/>
            <a:p>
              <a:endParaRPr lang="en-US"/>
            </a:p>
          </p:txBody>
        </p:sp>
        <p:graphicFrame>
          <p:nvGraphicFramePr>
            <p:cNvPr id="22537" name="Object 9"/>
            <p:cNvGraphicFramePr>
              <a:graphicFrameLocks noChangeAspect="1"/>
            </p:cNvGraphicFramePr>
            <p:nvPr/>
          </p:nvGraphicFramePr>
          <p:xfrm>
            <a:off x="2784" y="1152"/>
            <a:ext cx="204" cy="576"/>
          </p:xfrm>
          <a:graphic>
            <a:graphicData uri="http://schemas.openxmlformats.org/presentationml/2006/ole">
              <p:oleObj spid="_x0000_s22537" name="Equation" r:id="rId5" imgW="139680" imgH="393480" progId="">
                <p:embed/>
              </p:oleObj>
            </a:graphicData>
          </a:graphic>
        </p:graphicFrame>
      </p:grpSp>
      <p:grpSp>
        <p:nvGrpSpPr>
          <p:cNvPr id="11281" name="Group 17"/>
          <p:cNvGrpSpPr>
            <a:grpSpLocks/>
          </p:cNvGrpSpPr>
          <p:nvPr/>
        </p:nvGrpSpPr>
        <p:grpSpPr bwMode="auto">
          <a:xfrm>
            <a:off x="3429000" y="4343400"/>
            <a:ext cx="1619250" cy="914400"/>
            <a:chOff x="1968" y="1152"/>
            <a:chExt cx="1020" cy="576"/>
          </a:xfrm>
        </p:grpSpPr>
        <p:sp>
          <p:nvSpPr>
            <p:cNvPr id="11282" name="Line 18"/>
            <p:cNvSpPr>
              <a:spLocks noChangeShapeType="1"/>
            </p:cNvSpPr>
            <p:nvPr/>
          </p:nvSpPr>
          <p:spPr bwMode="auto">
            <a:xfrm>
              <a:off x="1968" y="1440"/>
              <a:ext cx="672" cy="0"/>
            </a:xfrm>
            <a:prstGeom prst="line">
              <a:avLst/>
            </a:prstGeom>
            <a:noFill/>
            <a:ln w="19050">
              <a:solidFill>
                <a:schemeClr val="accent2"/>
              </a:solidFill>
              <a:round/>
              <a:headEnd type="triangle" w="med" len="med"/>
              <a:tailEnd/>
            </a:ln>
            <a:effectLst/>
          </p:spPr>
          <p:txBody>
            <a:bodyPr/>
            <a:lstStyle/>
            <a:p>
              <a:endParaRPr lang="en-US"/>
            </a:p>
          </p:txBody>
        </p:sp>
        <p:graphicFrame>
          <p:nvGraphicFramePr>
            <p:cNvPr id="22536" name="Object 8"/>
            <p:cNvGraphicFramePr>
              <a:graphicFrameLocks noChangeAspect="1"/>
            </p:cNvGraphicFramePr>
            <p:nvPr/>
          </p:nvGraphicFramePr>
          <p:xfrm>
            <a:off x="2784" y="1152"/>
            <a:ext cx="204" cy="576"/>
          </p:xfrm>
          <a:graphic>
            <a:graphicData uri="http://schemas.openxmlformats.org/presentationml/2006/ole">
              <p:oleObj spid="_x0000_s22536" name="Equation" r:id="rId6" imgW="139680" imgH="393480" progId="">
                <p:embed/>
              </p:oleObj>
            </a:graphicData>
          </a:graphic>
        </p:graphicFrame>
      </p:grpSp>
      <p:grpSp>
        <p:nvGrpSpPr>
          <p:cNvPr id="11285" name="Group 21"/>
          <p:cNvGrpSpPr>
            <a:grpSpLocks/>
          </p:cNvGrpSpPr>
          <p:nvPr/>
        </p:nvGrpSpPr>
        <p:grpSpPr bwMode="auto">
          <a:xfrm>
            <a:off x="3429000" y="5638800"/>
            <a:ext cx="2152650" cy="914400"/>
            <a:chOff x="3552" y="2688"/>
            <a:chExt cx="1356" cy="576"/>
          </a:xfrm>
        </p:grpSpPr>
        <p:sp>
          <p:nvSpPr>
            <p:cNvPr id="11274" name="Line 10"/>
            <p:cNvSpPr>
              <a:spLocks noChangeShapeType="1"/>
            </p:cNvSpPr>
            <p:nvPr/>
          </p:nvSpPr>
          <p:spPr bwMode="auto">
            <a:xfrm>
              <a:off x="3552" y="2976"/>
              <a:ext cx="672" cy="0"/>
            </a:xfrm>
            <a:prstGeom prst="line">
              <a:avLst/>
            </a:prstGeom>
            <a:noFill/>
            <a:ln w="19050">
              <a:solidFill>
                <a:schemeClr val="accent2"/>
              </a:solidFill>
              <a:round/>
              <a:headEnd type="triangle" w="med" len="med"/>
              <a:tailEnd/>
            </a:ln>
            <a:effectLst/>
          </p:spPr>
          <p:txBody>
            <a:bodyPr/>
            <a:lstStyle/>
            <a:p>
              <a:endParaRPr lang="en-US"/>
            </a:p>
          </p:txBody>
        </p:sp>
        <p:graphicFrame>
          <p:nvGraphicFramePr>
            <p:cNvPr id="22535" name="Object 7"/>
            <p:cNvGraphicFramePr>
              <a:graphicFrameLocks noChangeAspect="1"/>
            </p:cNvGraphicFramePr>
            <p:nvPr/>
          </p:nvGraphicFramePr>
          <p:xfrm>
            <a:off x="4704" y="2688"/>
            <a:ext cx="204" cy="576"/>
          </p:xfrm>
          <a:graphic>
            <a:graphicData uri="http://schemas.openxmlformats.org/presentationml/2006/ole">
              <p:oleObj spid="_x0000_s22535" name="Equation" r:id="rId7" imgW="139680" imgH="393480" progId="">
                <p:embed/>
              </p:oleObj>
            </a:graphicData>
          </a:graphic>
        </p:graphicFrame>
        <p:sp>
          <p:nvSpPr>
            <p:cNvPr id="11284" name="Text Box 20"/>
            <p:cNvSpPr txBox="1">
              <a:spLocks noChangeArrowheads="1"/>
            </p:cNvSpPr>
            <p:nvPr/>
          </p:nvSpPr>
          <p:spPr bwMode="auto">
            <a:xfrm>
              <a:off x="4272" y="2832"/>
              <a:ext cx="383" cy="288"/>
            </a:xfrm>
            <a:prstGeom prst="rect">
              <a:avLst/>
            </a:prstGeom>
            <a:noFill/>
            <a:ln w="9525">
              <a:noFill/>
              <a:miter lim="800000"/>
              <a:headEnd/>
              <a:tailEnd/>
            </a:ln>
            <a:effectLst/>
          </p:spPr>
          <p:txBody>
            <a:bodyPr wrap="none">
              <a:spAutoFit/>
            </a:bodyPr>
            <a:lstStyle/>
            <a:p>
              <a:r>
                <a:rPr lang="en-US">
                  <a:solidFill>
                    <a:schemeClr val="accent2"/>
                  </a:solidFill>
                </a:rPr>
                <a:t>not</a:t>
              </a:r>
            </a:p>
          </p:txBody>
        </p:sp>
      </p:grpSp>
      <p:graphicFrame>
        <p:nvGraphicFramePr>
          <p:cNvPr id="22530" name="Object 2"/>
          <p:cNvGraphicFramePr>
            <a:graphicFrameLocks noChangeAspect="1"/>
          </p:cNvGraphicFramePr>
          <p:nvPr/>
        </p:nvGraphicFramePr>
        <p:xfrm>
          <a:off x="457200" y="2743200"/>
          <a:ext cx="2890838" cy="1316038"/>
        </p:xfrm>
        <a:graphic>
          <a:graphicData uri="http://schemas.openxmlformats.org/presentationml/2006/ole">
            <p:oleObj spid="_x0000_s22530" name="Equation" r:id="rId8" imgW="1257120" imgH="571320" progId="">
              <p:embed/>
            </p:oleObj>
          </a:graphicData>
        </a:graphic>
      </p:graphicFrame>
      <p:graphicFrame>
        <p:nvGraphicFramePr>
          <p:cNvPr id="22531" name="Object 3"/>
          <p:cNvGraphicFramePr>
            <a:graphicFrameLocks noChangeAspect="1"/>
          </p:cNvGraphicFramePr>
          <p:nvPr/>
        </p:nvGraphicFramePr>
        <p:xfrm>
          <a:off x="812800" y="5486400"/>
          <a:ext cx="2435225" cy="1219200"/>
        </p:xfrm>
        <a:graphic>
          <a:graphicData uri="http://schemas.openxmlformats.org/presentationml/2006/ole">
            <p:oleObj spid="_x0000_s22531" name="Equation" r:id="rId9" imgW="1143000" imgH="571320" progId="">
              <p:embed/>
            </p:oleObj>
          </a:graphicData>
        </a:graphic>
      </p:graphicFrame>
      <p:graphicFrame>
        <p:nvGraphicFramePr>
          <p:cNvPr id="22532" name="Object 4"/>
          <p:cNvGraphicFramePr>
            <a:graphicFrameLocks noChangeAspect="1"/>
          </p:cNvGraphicFramePr>
          <p:nvPr/>
        </p:nvGraphicFramePr>
        <p:xfrm>
          <a:off x="6616700" y="1905000"/>
          <a:ext cx="747713" cy="1087438"/>
        </p:xfrm>
        <a:graphic>
          <a:graphicData uri="http://schemas.openxmlformats.org/presentationml/2006/ole">
            <p:oleObj spid="_x0000_s22532" name="Equation" r:id="rId10" imgW="393480" imgH="571320" progId="">
              <p:embed/>
            </p:oleObj>
          </a:graphicData>
        </a:graphic>
      </p:graphicFrame>
      <p:graphicFrame>
        <p:nvGraphicFramePr>
          <p:cNvPr id="22533" name="Object 5"/>
          <p:cNvGraphicFramePr>
            <a:graphicFrameLocks noChangeAspect="1"/>
          </p:cNvGraphicFramePr>
          <p:nvPr/>
        </p:nvGraphicFramePr>
        <p:xfrm>
          <a:off x="6781800" y="3505200"/>
          <a:ext cx="674688" cy="749300"/>
        </p:xfrm>
        <a:graphic>
          <a:graphicData uri="http://schemas.openxmlformats.org/presentationml/2006/ole">
            <p:oleObj spid="_x0000_s22533" name="Equation" r:id="rId11" imgW="355320" imgH="393480" progId="">
              <p:embed/>
            </p:oleObj>
          </a:graphicData>
        </a:graphic>
      </p:graphicFrame>
      <p:sp>
        <p:nvSpPr>
          <p:cNvPr id="11295" name="Text Box 31"/>
          <p:cNvSpPr txBox="1">
            <a:spLocks noChangeArrowheads="1"/>
          </p:cNvSpPr>
          <p:nvPr/>
        </p:nvSpPr>
        <p:spPr bwMode="auto">
          <a:xfrm>
            <a:off x="3657600" y="2895600"/>
            <a:ext cx="2530475" cy="1200329"/>
          </a:xfrm>
          <a:prstGeom prst="rect">
            <a:avLst/>
          </a:prstGeom>
          <a:noFill/>
          <a:ln w="9525">
            <a:noFill/>
            <a:miter lim="800000"/>
            <a:headEnd/>
            <a:tailEnd/>
          </a:ln>
          <a:effectLst/>
        </p:spPr>
        <p:txBody>
          <a:bodyPr>
            <a:spAutoFit/>
          </a:bodyPr>
          <a:lstStyle/>
          <a:p>
            <a:r>
              <a:rPr lang="en-US" dirty="0">
                <a:solidFill>
                  <a:srgbClr val="FF0000"/>
                </a:solidFill>
              </a:rPr>
              <a:t>(Rewritten in exponential form.)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528"/>
                                        </p:tgtEl>
                                        <p:attrNameLst>
                                          <p:attrName>style.visibility</p:attrName>
                                        </p:attrNameLst>
                                      </p:cBhvr>
                                      <p:to>
                                        <p:strVal val="visible"/>
                                      </p:to>
                                    </p:set>
                                    <p:animEffect transition="in" filter="wipe(left)">
                                      <p:cBhvr>
                                        <p:cTn id="7" dur="500"/>
                                        <p:tgtEl>
                                          <p:spTgt spid="2252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1278"/>
                                        </p:tgtEl>
                                        <p:attrNameLst>
                                          <p:attrName>style.visibility</p:attrName>
                                        </p:attrNameLst>
                                      </p:cBhvr>
                                      <p:to>
                                        <p:strVal val="visible"/>
                                      </p:to>
                                    </p:set>
                                    <p:anim calcmode="lin" valueType="num">
                                      <p:cBhvr additive="base">
                                        <p:cTn id="12" dur="500" fill="hold"/>
                                        <p:tgtEl>
                                          <p:spTgt spid="11278"/>
                                        </p:tgtEl>
                                        <p:attrNameLst>
                                          <p:attrName>ppt_x</p:attrName>
                                        </p:attrNameLst>
                                      </p:cBhvr>
                                      <p:tavLst>
                                        <p:tav tm="0">
                                          <p:val>
                                            <p:strVal val="1+#ppt_w/2"/>
                                          </p:val>
                                        </p:tav>
                                        <p:tav tm="100000">
                                          <p:val>
                                            <p:strVal val="#ppt_x"/>
                                          </p:val>
                                        </p:tav>
                                      </p:tavLst>
                                    </p:anim>
                                    <p:anim calcmode="lin" valueType="num">
                                      <p:cBhvr additive="base">
                                        <p:cTn id="13" dur="500" fill="hold"/>
                                        <p:tgtEl>
                                          <p:spTgt spid="1127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22530"/>
                                        </p:tgtEl>
                                        <p:attrNameLst>
                                          <p:attrName>style.visibility</p:attrName>
                                        </p:attrNameLst>
                                      </p:cBhvr>
                                      <p:to>
                                        <p:strVal val="visible"/>
                                      </p:to>
                                    </p:set>
                                    <p:animEffect transition="in" filter="wipe(left)">
                                      <p:cBhvr>
                                        <p:cTn id="18" dur="500"/>
                                        <p:tgtEl>
                                          <p:spTgt spid="22530"/>
                                        </p:tgtEl>
                                      </p:cBhvr>
                                    </p:animEffect>
                                  </p:childTnLst>
                                </p:cTn>
                              </p:par>
                            </p:childTnLst>
                          </p:cTn>
                        </p:par>
                        <p:par>
                          <p:cTn id="19" fill="hold">
                            <p:stCondLst>
                              <p:cond delay="500"/>
                            </p:stCondLst>
                            <p:childTnLst>
                              <p:par>
                                <p:cTn id="20" presetID="23" presetClass="entr" presetSubtype="16" fill="hold" grpId="0" nodeType="afterEffect">
                                  <p:stCondLst>
                                    <p:cond delay="1000"/>
                                  </p:stCondLst>
                                  <p:childTnLst>
                                    <p:set>
                                      <p:cBhvr>
                                        <p:cTn id="21" dur="1" fill="hold">
                                          <p:stCondLst>
                                            <p:cond delay="0"/>
                                          </p:stCondLst>
                                        </p:cTn>
                                        <p:tgtEl>
                                          <p:spTgt spid="11295"/>
                                        </p:tgtEl>
                                        <p:attrNameLst>
                                          <p:attrName>style.visibility</p:attrName>
                                        </p:attrNameLst>
                                      </p:cBhvr>
                                      <p:to>
                                        <p:strVal val="visible"/>
                                      </p:to>
                                    </p:set>
                                    <p:anim calcmode="lin" valueType="num">
                                      <p:cBhvr>
                                        <p:cTn id="22" dur="500" fill="hold"/>
                                        <p:tgtEl>
                                          <p:spTgt spid="11295"/>
                                        </p:tgtEl>
                                        <p:attrNameLst>
                                          <p:attrName>ppt_w</p:attrName>
                                        </p:attrNameLst>
                                      </p:cBhvr>
                                      <p:tavLst>
                                        <p:tav tm="0">
                                          <p:val>
                                            <p:fltVal val="0"/>
                                          </p:val>
                                        </p:tav>
                                        <p:tav tm="100000">
                                          <p:val>
                                            <p:strVal val="#ppt_w"/>
                                          </p:val>
                                        </p:tav>
                                      </p:tavLst>
                                    </p:anim>
                                    <p:anim calcmode="lin" valueType="num">
                                      <p:cBhvr>
                                        <p:cTn id="23" dur="500" fill="hold"/>
                                        <p:tgtEl>
                                          <p:spTgt spid="11295"/>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2529"/>
                                        </p:tgtEl>
                                        <p:attrNameLst>
                                          <p:attrName>style.visibility</p:attrName>
                                        </p:attrNameLst>
                                      </p:cBhvr>
                                      <p:to>
                                        <p:strVal val="visible"/>
                                      </p:to>
                                    </p:set>
                                    <p:animEffect transition="in" filter="wipe(left)">
                                      <p:cBhvr>
                                        <p:cTn id="28" dur="500"/>
                                        <p:tgtEl>
                                          <p:spTgt spid="22529"/>
                                        </p:tgtEl>
                                      </p:cBhvr>
                                    </p:animEffect>
                                  </p:childTnLst>
                                </p:cTn>
                              </p:par>
                            </p:childTnLst>
                          </p:cTn>
                        </p:par>
                        <p:par>
                          <p:cTn id="29" fill="hold">
                            <p:stCondLst>
                              <p:cond delay="500"/>
                            </p:stCondLst>
                            <p:childTnLst>
                              <p:par>
                                <p:cTn id="30" presetID="2" presetClass="entr" presetSubtype="2" fill="hold" nodeType="afterEffect">
                                  <p:stCondLst>
                                    <p:cond delay="1000"/>
                                  </p:stCondLst>
                                  <p:childTnLst>
                                    <p:set>
                                      <p:cBhvr>
                                        <p:cTn id="31" dur="1" fill="hold">
                                          <p:stCondLst>
                                            <p:cond delay="0"/>
                                          </p:stCondLst>
                                        </p:cTn>
                                        <p:tgtEl>
                                          <p:spTgt spid="11281"/>
                                        </p:tgtEl>
                                        <p:attrNameLst>
                                          <p:attrName>style.visibility</p:attrName>
                                        </p:attrNameLst>
                                      </p:cBhvr>
                                      <p:to>
                                        <p:strVal val="visible"/>
                                      </p:to>
                                    </p:set>
                                    <p:anim calcmode="lin" valueType="num">
                                      <p:cBhvr additive="base">
                                        <p:cTn id="32" dur="500" fill="hold"/>
                                        <p:tgtEl>
                                          <p:spTgt spid="11281"/>
                                        </p:tgtEl>
                                        <p:attrNameLst>
                                          <p:attrName>ppt_x</p:attrName>
                                        </p:attrNameLst>
                                      </p:cBhvr>
                                      <p:tavLst>
                                        <p:tav tm="0">
                                          <p:val>
                                            <p:strVal val="1+#ppt_w/2"/>
                                          </p:val>
                                        </p:tav>
                                        <p:tav tm="100000">
                                          <p:val>
                                            <p:strVal val="#ppt_x"/>
                                          </p:val>
                                        </p:tav>
                                      </p:tavLst>
                                    </p:anim>
                                    <p:anim calcmode="lin" valueType="num">
                                      <p:cBhvr additive="base">
                                        <p:cTn id="33" dur="500" fill="hold"/>
                                        <p:tgtEl>
                                          <p:spTgt spid="11281"/>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2531"/>
                                        </p:tgtEl>
                                        <p:attrNameLst>
                                          <p:attrName>style.visibility</p:attrName>
                                        </p:attrNameLst>
                                      </p:cBhvr>
                                      <p:to>
                                        <p:strVal val="visible"/>
                                      </p:to>
                                    </p:set>
                                    <p:animEffect transition="in" filter="wipe(left)">
                                      <p:cBhvr>
                                        <p:cTn id="38" dur="500"/>
                                        <p:tgtEl>
                                          <p:spTgt spid="22531"/>
                                        </p:tgtEl>
                                      </p:cBhvr>
                                    </p:animEffect>
                                  </p:childTnLst>
                                </p:cTn>
                              </p:par>
                            </p:childTnLst>
                          </p:cTn>
                        </p:par>
                        <p:par>
                          <p:cTn id="39" fill="hold">
                            <p:stCondLst>
                              <p:cond delay="500"/>
                            </p:stCondLst>
                            <p:childTnLst>
                              <p:par>
                                <p:cTn id="40" presetID="2" presetClass="entr" presetSubtype="2" fill="hold" nodeType="afterEffect">
                                  <p:stCondLst>
                                    <p:cond delay="1000"/>
                                  </p:stCondLst>
                                  <p:childTnLst>
                                    <p:set>
                                      <p:cBhvr>
                                        <p:cTn id="41" dur="1" fill="hold">
                                          <p:stCondLst>
                                            <p:cond delay="0"/>
                                          </p:stCondLst>
                                        </p:cTn>
                                        <p:tgtEl>
                                          <p:spTgt spid="11285"/>
                                        </p:tgtEl>
                                        <p:attrNameLst>
                                          <p:attrName>style.visibility</p:attrName>
                                        </p:attrNameLst>
                                      </p:cBhvr>
                                      <p:to>
                                        <p:strVal val="visible"/>
                                      </p:to>
                                    </p:set>
                                    <p:anim calcmode="lin" valueType="num">
                                      <p:cBhvr additive="base">
                                        <p:cTn id="42" dur="500" fill="hold"/>
                                        <p:tgtEl>
                                          <p:spTgt spid="11285"/>
                                        </p:tgtEl>
                                        <p:attrNameLst>
                                          <p:attrName>ppt_x</p:attrName>
                                        </p:attrNameLst>
                                      </p:cBhvr>
                                      <p:tavLst>
                                        <p:tav tm="0">
                                          <p:val>
                                            <p:strVal val="1+#ppt_w/2"/>
                                          </p:val>
                                        </p:tav>
                                        <p:tav tm="100000">
                                          <p:val>
                                            <p:strVal val="#ppt_x"/>
                                          </p:val>
                                        </p:tav>
                                      </p:tavLst>
                                    </p:anim>
                                    <p:anim calcmode="lin" valueType="num">
                                      <p:cBhvr additive="base">
                                        <p:cTn id="43" dur="500" fill="hold"/>
                                        <p:tgtEl>
                                          <p:spTgt spid="1128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2532"/>
                                        </p:tgtEl>
                                        <p:attrNameLst>
                                          <p:attrName>style.visibility</p:attrName>
                                        </p:attrNameLst>
                                      </p:cBhvr>
                                      <p:to>
                                        <p:strVal val="visible"/>
                                      </p:to>
                                    </p:set>
                                    <p:animEffect transition="in" filter="wipe(left)">
                                      <p:cBhvr>
                                        <p:cTn id="48" dur="500"/>
                                        <p:tgtEl>
                                          <p:spTgt spid="2253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2533"/>
                                        </p:tgtEl>
                                        <p:attrNameLst>
                                          <p:attrName>style.visibility</p:attrName>
                                        </p:attrNameLst>
                                      </p:cBhvr>
                                      <p:to>
                                        <p:strVal val="visible"/>
                                      </p:to>
                                    </p:set>
                                    <p:animEffect transition="in" filter="wipe(left)">
                                      <p:cBhvr>
                                        <p:cTn id="53"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2" name="Object 0"/>
          <p:cNvGraphicFramePr>
            <a:graphicFrameLocks noChangeAspect="1"/>
          </p:cNvGraphicFramePr>
          <p:nvPr/>
        </p:nvGraphicFramePr>
        <p:xfrm>
          <a:off x="701675" y="531813"/>
          <a:ext cx="1752600" cy="915987"/>
        </p:xfrm>
        <a:graphic>
          <a:graphicData uri="http://schemas.openxmlformats.org/presentationml/2006/ole">
            <p:oleObj spid="_x0000_s23552" name="Equation" r:id="rId3" imgW="825480" imgH="431640" progId="">
              <p:embed/>
            </p:oleObj>
          </a:graphicData>
        </a:graphic>
      </p:graphicFrame>
      <p:grpSp>
        <p:nvGrpSpPr>
          <p:cNvPr id="13324" name="Group 12"/>
          <p:cNvGrpSpPr>
            <a:grpSpLocks/>
          </p:cNvGrpSpPr>
          <p:nvPr/>
        </p:nvGrpSpPr>
        <p:grpSpPr bwMode="auto">
          <a:xfrm>
            <a:off x="2682875" y="1712913"/>
            <a:ext cx="4340225" cy="1279525"/>
            <a:chOff x="1680" y="1248"/>
            <a:chExt cx="2734" cy="806"/>
          </a:xfrm>
        </p:grpSpPr>
        <p:sp>
          <p:nvSpPr>
            <p:cNvPr id="13315" name="Text Box 3"/>
            <p:cNvSpPr txBox="1">
              <a:spLocks noChangeArrowheads="1"/>
            </p:cNvSpPr>
            <p:nvPr/>
          </p:nvSpPr>
          <p:spPr bwMode="auto">
            <a:xfrm>
              <a:off x="2496" y="1488"/>
              <a:ext cx="1537" cy="288"/>
            </a:xfrm>
            <a:prstGeom prst="rect">
              <a:avLst/>
            </a:prstGeom>
            <a:noFill/>
            <a:ln w="9525">
              <a:noFill/>
              <a:miter lim="800000"/>
              <a:headEnd/>
              <a:tailEnd/>
            </a:ln>
            <a:effectLst/>
          </p:spPr>
          <p:txBody>
            <a:bodyPr wrap="none">
              <a:spAutoFit/>
            </a:bodyPr>
            <a:lstStyle/>
            <a:p>
              <a:r>
                <a:rPr lang="en-US" dirty="0">
                  <a:solidFill>
                    <a:srgbClr val="FF0000"/>
                  </a:solidFill>
                </a:rPr>
                <a:t>This approaches</a:t>
              </a:r>
            </a:p>
          </p:txBody>
        </p:sp>
        <p:graphicFrame>
          <p:nvGraphicFramePr>
            <p:cNvPr id="23562" name="Object 10"/>
            <p:cNvGraphicFramePr>
              <a:graphicFrameLocks noChangeAspect="1"/>
            </p:cNvGraphicFramePr>
            <p:nvPr/>
          </p:nvGraphicFramePr>
          <p:xfrm>
            <a:off x="4128" y="1248"/>
            <a:ext cx="286" cy="806"/>
          </p:xfrm>
          <a:graphic>
            <a:graphicData uri="http://schemas.openxmlformats.org/presentationml/2006/ole">
              <p:oleObj spid="_x0000_s23562" name="Equation" r:id="rId4" imgW="139680" imgH="393480" progId="">
                <p:embed/>
              </p:oleObj>
            </a:graphicData>
          </a:graphic>
        </p:graphicFrame>
        <p:sp>
          <p:nvSpPr>
            <p:cNvPr id="13317" name="Line 5"/>
            <p:cNvSpPr>
              <a:spLocks noChangeShapeType="1"/>
            </p:cNvSpPr>
            <p:nvPr/>
          </p:nvSpPr>
          <p:spPr bwMode="auto">
            <a:xfrm flipH="1">
              <a:off x="1680" y="1632"/>
              <a:ext cx="720" cy="0"/>
            </a:xfrm>
            <a:prstGeom prst="line">
              <a:avLst/>
            </a:prstGeom>
            <a:noFill/>
            <a:ln w="25400">
              <a:solidFill>
                <a:schemeClr val="accent2"/>
              </a:solidFill>
              <a:round/>
              <a:headEnd/>
              <a:tailEnd type="triangle" w="med" len="med"/>
            </a:ln>
            <a:effectLst/>
          </p:spPr>
          <p:txBody>
            <a:bodyPr/>
            <a:lstStyle/>
            <a:p>
              <a:endParaRPr lang="en-US"/>
            </a:p>
          </p:txBody>
        </p:sp>
      </p:grpSp>
      <p:graphicFrame>
        <p:nvGraphicFramePr>
          <p:cNvPr id="23553" name="Object 1"/>
          <p:cNvGraphicFramePr>
            <a:graphicFrameLocks noChangeAspect="1"/>
          </p:cNvGraphicFramePr>
          <p:nvPr/>
        </p:nvGraphicFramePr>
        <p:xfrm>
          <a:off x="642938" y="1381125"/>
          <a:ext cx="1536700" cy="1670050"/>
        </p:xfrm>
        <a:graphic>
          <a:graphicData uri="http://schemas.openxmlformats.org/presentationml/2006/ole">
            <p:oleObj spid="_x0000_s23553" name="Equation" r:id="rId5" imgW="723600" imgH="787320" progId="">
              <p:embed/>
            </p:oleObj>
          </a:graphicData>
        </a:graphic>
      </p:graphicFrame>
      <p:grpSp>
        <p:nvGrpSpPr>
          <p:cNvPr id="13320" name="Group 8"/>
          <p:cNvGrpSpPr>
            <a:grpSpLocks/>
          </p:cNvGrpSpPr>
          <p:nvPr/>
        </p:nvGrpSpPr>
        <p:grpSpPr bwMode="auto">
          <a:xfrm>
            <a:off x="2911475" y="760413"/>
            <a:ext cx="4800600" cy="577850"/>
            <a:chOff x="1728" y="480"/>
            <a:chExt cx="3024" cy="364"/>
          </a:xfrm>
        </p:grpSpPr>
        <p:sp>
          <p:nvSpPr>
            <p:cNvPr id="13321" name="Text Box 9"/>
            <p:cNvSpPr txBox="1">
              <a:spLocks noChangeArrowheads="1"/>
            </p:cNvSpPr>
            <p:nvPr/>
          </p:nvSpPr>
          <p:spPr bwMode="auto">
            <a:xfrm>
              <a:off x="2544" y="528"/>
              <a:ext cx="1537" cy="288"/>
            </a:xfrm>
            <a:prstGeom prst="rect">
              <a:avLst/>
            </a:prstGeom>
            <a:noFill/>
            <a:ln w="9525">
              <a:noFill/>
              <a:miter lim="800000"/>
              <a:headEnd/>
              <a:tailEnd/>
            </a:ln>
            <a:effectLst/>
          </p:spPr>
          <p:txBody>
            <a:bodyPr wrap="none">
              <a:spAutoFit/>
            </a:bodyPr>
            <a:lstStyle/>
            <a:p>
              <a:r>
                <a:rPr lang="en-US" dirty="0">
                  <a:solidFill>
                    <a:srgbClr val="FF0000"/>
                  </a:solidFill>
                </a:rPr>
                <a:t>This approaches</a:t>
              </a:r>
            </a:p>
          </p:txBody>
        </p:sp>
        <p:graphicFrame>
          <p:nvGraphicFramePr>
            <p:cNvPr id="23561" name="Object 9"/>
            <p:cNvGraphicFramePr>
              <a:graphicFrameLocks noChangeAspect="1"/>
            </p:cNvGraphicFramePr>
            <p:nvPr/>
          </p:nvGraphicFramePr>
          <p:xfrm>
            <a:off x="4128" y="480"/>
            <a:ext cx="624" cy="364"/>
          </p:xfrm>
          <a:graphic>
            <a:graphicData uri="http://schemas.openxmlformats.org/presentationml/2006/ole">
              <p:oleObj spid="_x0000_s23561" name="Equation" r:id="rId6" imgW="304560" imgH="177480" progId="">
                <p:embed/>
              </p:oleObj>
            </a:graphicData>
          </a:graphic>
        </p:graphicFrame>
        <p:sp>
          <p:nvSpPr>
            <p:cNvPr id="13323" name="Line 11"/>
            <p:cNvSpPr>
              <a:spLocks noChangeShapeType="1"/>
            </p:cNvSpPr>
            <p:nvPr/>
          </p:nvSpPr>
          <p:spPr bwMode="auto">
            <a:xfrm flipH="1">
              <a:off x="1728" y="672"/>
              <a:ext cx="720" cy="0"/>
            </a:xfrm>
            <a:prstGeom prst="line">
              <a:avLst/>
            </a:prstGeom>
            <a:noFill/>
            <a:ln w="25400">
              <a:solidFill>
                <a:schemeClr val="accent2"/>
              </a:solidFill>
              <a:round/>
              <a:headEnd/>
              <a:tailEnd type="triangle" w="med" len="med"/>
            </a:ln>
            <a:effectLst/>
          </p:spPr>
          <p:txBody>
            <a:bodyPr/>
            <a:lstStyle/>
            <a:p>
              <a:endParaRPr lang="en-US"/>
            </a:p>
          </p:txBody>
        </p:sp>
      </p:grpSp>
      <p:graphicFrame>
        <p:nvGraphicFramePr>
          <p:cNvPr id="23554" name="Object 2"/>
          <p:cNvGraphicFramePr>
            <a:graphicFrameLocks noChangeAspect="1"/>
          </p:cNvGraphicFramePr>
          <p:nvPr/>
        </p:nvGraphicFramePr>
        <p:xfrm>
          <a:off x="2132012" y="3124200"/>
          <a:ext cx="2940050" cy="1697037"/>
        </p:xfrm>
        <a:graphic>
          <a:graphicData uri="http://schemas.openxmlformats.org/presentationml/2006/ole">
            <p:oleObj spid="_x0000_s23554" name="Equation" r:id="rId7" imgW="1384200" imgH="799920" progId="">
              <p:embed/>
            </p:oleObj>
          </a:graphicData>
        </a:graphic>
      </p:graphicFrame>
      <p:graphicFrame>
        <p:nvGraphicFramePr>
          <p:cNvPr id="23555" name="Object 3"/>
          <p:cNvGraphicFramePr>
            <a:graphicFrameLocks noChangeAspect="1"/>
          </p:cNvGraphicFramePr>
          <p:nvPr/>
        </p:nvGraphicFramePr>
        <p:xfrm>
          <a:off x="550863" y="3173413"/>
          <a:ext cx="1535112" cy="1670050"/>
        </p:xfrm>
        <a:graphic>
          <a:graphicData uri="http://schemas.openxmlformats.org/presentationml/2006/ole">
            <p:oleObj spid="_x0000_s23555" name="Equation" r:id="rId8" imgW="723600" imgH="787320" progId="">
              <p:embed/>
            </p:oleObj>
          </a:graphicData>
        </a:graphic>
      </p:graphicFrame>
      <p:sp>
        <p:nvSpPr>
          <p:cNvPr id="13331" name="Line 19"/>
          <p:cNvSpPr>
            <a:spLocks noChangeShapeType="1"/>
          </p:cNvSpPr>
          <p:nvPr/>
        </p:nvSpPr>
        <p:spPr bwMode="auto">
          <a:xfrm flipV="1">
            <a:off x="3884612" y="3124200"/>
            <a:ext cx="1066800" cy="1752600"/>
          </a:xfrm>
          <a:prstGeom prst="line">
            <a:avLst/>
          </a:prstGeom>
          <a:noFill/>
          <a:ln w="38100">
            <a:solidFill>
              <a:srgbClr val="339966"/>
            </a:solidFill>
            <a:round/>
            <a:headEnd/>
            <a:tailEnd/>
          </a:ln>
          <a:effectLst/>
        </p:spPr>
        <p:txBody>
          <a:bodyPr/>
          <a:lstStyle/>
          <a:p>
            <a:endParaRPr lang="en-US"/>
          </a:p>
        </p:txBody>
      </p:sp>
      <p:graphicFrame>
        <p:nvGraphicFramePr>
          <p:cNvPr id="23556" name="Object 4"/>
          <p:cNvGraphicFramePr>
            <a:graphicFrameLocks noChangeAspect="1"/>
          </p:cNvGraphicFramePr>
          <p:nvPr/>
        </p:nvGraphicFramePr>
        <p:xfrm>
          <a:off x="5180012" y="3505200"/>
          <a:ext cx="1835150" cy="915987"/>
        </p:xfrm>
        <a:graphic>
          <a:graphicData uri="http://schemas.openxmlformats.org/presentationml/2006/ole">
            <p:oleObj spid="_x0000_s23556" name="Equation" r:id="rId9" imgW="863280" imgH="431640" progId="">
              <p:embed/>
            </p:oleObj>
          </a:graphicData>
        </a:graphic>
      </p:graphicFrame>
      <p:graphicFrame>
        <p:nvGraphicFramePr>
          <p:cNvPr id="23557" name="Object 5"/>
          <p:cNvGraphicFramePr>
            <a:graphicFrameLocks noChangeAspect="1"/>
          </p:cNvGraphicFramePr>
          <p:nvPr/>
        </p:nvGraphicFramePr>
        <p:xfrm>
          <a:off x="7085012" y="3733800"/>
          <a:ext cx="1241425" cy="539750"/>
        </p:xfrm>
        <a:graphic>
          <a:graphicData uri="http://schemas.openxmlformats.org/presentationml/2006/ole">
            <p:oleObj spid="_x0000_s23557" name="Equation" r:id="rId10" imgW="583920" imgH="253800" progId="">
              <p:embed/>
            </p:oleObj>
          </a:graphicData>
        </a:graphic>
      </p:graphicFrame>
      <p:graphicFrame>
        <p:nvGraphicFramePr>
          <p:cNvPr id="23558" name="Object 6"/>
          <p:cNvGraphicFramePr>
            <a:graphicFrameLocks noChangeAspect="1"/>
          </p:cNvGraphicFramePr>
          <p:nvPr/>
        </p:nvGraphicFramePr>
        <p:xfrm>
          <a:off x="8380412" y="3810000"/>
          <a:ext cx="458788" cy="350837"/>
        </p:xfrm>
        <a:graphic>
          <a:graphicData uri="http://schemas.openxmlformats.org/presentationml/2006/ole">
            <p:oleObj spid="_x0000_s23558" name="Equation" r:id="rId11" imgW="215640" imgH="164880" progId="">
              <p:embed/>
            </p:oleObj>
          </a:graphicData>
        </a:graphic>
      </p:graphicFrame>
      <p:sp>
        <p:nvSpPr>
          <p:cNvPr id="19" name="TextBox 13"/>
          <p:cNvSpPr txBox="1"/>
          <p:nvPr/>
        </p:nvSpPr>
        <p:spPr>
          <a:xfrm>
            <a:off x="3429000" y="152400"/>
            <a:ext cx="2286000" cy="584775"/>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r>
              <a:rPr lang="en-US" sz="3200" b="1" dirty="0" smtClean="0">
                <a:solidFill>
                  <a:srgbClr val="0000FF"/>
                </a:solidFill>
                <a:effectLst>
                  <a:outerShdw blurRad="38100" dist="38100" dir="2700000" algn="tl">
                    <a:srgbClr val="000000">
                      <a:alpha val="43137"/>
                    </a:srgbClr>
                  </a:outerShdw>
                </a:effectLst>
              </a:rPr>
              <a:t>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additive="base">
                                        <p:cTn id="7" dur="500" fill="hold"/>
                                        <p:tgtEl>
                                          <p:spTgt spid="13320"/>
                                        </p:tgtEl>
                                        <p:attrNameLst>
                                          <p:attrName>ppt_x</p:attrName>
                                        </p:attrNameLst>
                                      </p:cBhvr>
                                      <p:tavLst>
                                        <p:tav tm="0">
                                          <p:val>
                                            <p:strVal val="1+#ppt_w/2"/>
                                          </p:val>
                                        </p:tav>
                                        <p:tav tm="100000">
                                          <p:val>
                                            <p:strVal val="#ppt_x"/>
                                          </p:val>
                                        </p:tav>
                                      </p:tavLst>
                                    </p:anim>
                                    <p:anim calcmode="lin" valueType="num">
                                      <p:cBhvr additive="base">
                                        <p:cTn id="8" dur="500" fill="hold"/>
                                        <p:tgtEl>
                                          <p:spTgt spid="133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235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3324"/>
                                        </p:tgtEl>
                                        <p:attrNameLst>
                                          <p:attrName>style.visibility</p:attrName>
                                        </p:attrNameLst>
                                      </p:cBhvr>
                                      <p:to>
                                        <p:strVal val="visible"/>
                                      </p:to>
                                    </p:set>
                                    <p:anim calcmode="lin" valueType="num">
                                      <p:cBhvr additive="base">
                                        <p:cTn id="17" dur="500" fill="hold"/>
                                        <p:tgtEl>
                                          <p:spTgt spid="13324"/>
                                        </p:tgtEl>
                                        <p:attrNameLst>
                                          <p:attrName>ppt_x</p:attrName>
                                        </p:attrNameLst>
                                      </p:cBhvr>
                                      <p:tavLst>
                                        <p:tav tm="0">
                                          <p:val>
                                            <p:strVal val="1+#ppt_w/2"/>
                                          </p:val>
                                        </p:tav>
                                        <p:tav tm="100000">
                                          <p:val>
                                            <p:strVal val="#ppt_x"/>
                                          </p:val>
                                        </p:tav>
                                      </p:tavLst>
                                    </p:anim>
                                    <p:anim calcmode="lin" valueType="num">
                                      <p:cBhvr additive="base">
                                        <p:cTn id="18" dur="500" fill="hold"/>
                                        <p:tgtEl>
                                          <p:spTgt spid="1332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3555"/>
                                        </p:tgtEl>
                                        <p:attrNameLst>
                                          <p:attrName>style.visibility</p:attrName>
                                        </p:attrNameLst>
                                      </p:cBhvr>
                                      <p:to>
                                        <p:strVal val="visible"/>
                                      </p:to>
                                    </p:set>
                                  </p:childTnLst>
                                  <p:subTnLst>
                                    <p:animClr clrSpc="rgb" dir="cw">
                                      <p:cBhvr override="childStyle">
                                        <p:cTn dur="1" fill="hold" display="0" masterRel="nextClick" afterEffect="1"/>
                                        <p:tgtEl>
                                          <p:spTgt spid="23555"/>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3554"/>
                                        </p:tgtEl>
                                        <p:attrNameLst>
                                          <p:attrName>style.visibility</p:attrName>
                                        </p:attrNameLst>
                                      </p:cBhvr>
                                      <p:to>
                                        <p:strVal val="visible"/>
                                      </p:to>
                                    </p:set>
                                  </p:childTnLst>
                                  <p:subTnLst>
                                    <p:animClr clrSpc="rgb" dir="cw">
                                      <p:cBhvr override="childStyle">
                                        <p:cTn dur="1" fill="hold" display="0" masterRel="nextClick" afterEffect="1"/>
                                        <p:tgtEl>
                                          <p:spTgt spid="23554"/>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3331"/>
                                        </p:tgtEl>
                                        <p:attrNameLst>
                                          <p:attrName>style.visibility</p:attrName>
                                        </p:attrNameLst>
                                      </p:cBhvr>
                                      <p:to>
                                        <p:strVal val="visible"/>
                                      </p:to>
                                    </p:set>
                                    <p:animEffect transition="in" filter="wipe(down)">
                                      <p:cBhvr>
                                        <p:cTn id="31" dur="500"/>
                                        <p:tgtEl>
                                          <p:spTgt spid="13331"/>
                                        </p:tgtEl>
                                      </p:cBhvr>
                                    </p:animEffect>
                                  </p:childTnLst>
                                  <p:subTnLst>
                                    <p:animClr clrSpc="rgb" dir="cw">
                                      <p:cBhvr override="childStyle">
                                        <p:cTn dur="1" fill="hold" display="0" masterRel="nextClick" afterEffect="1"/>
                                        <p:tgtEl>
                                          <p:spTgt spid="13331"/>
                                        </p:tgtEl>
                                        <p:attrNameLst>
                                          <p:attrName>ppt_c</p:attrName>
                                        </p:attrNameLst>
                                      </p:cBhvr>
                                      <p:to>
                                        <a:schemeClr val="accent1"/>
                                      </p:to>
                                    </p:animClr>
                                  </p:sub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499"/>
                                          </p:stCondLst>
                                        </p:cTn>
                                        <p:tgtEl>
                                          <p:spTgt spid="23556"/>
                                        </p:tgtEl>
                                        <p:attrNameLst>
                                          <p:attrName>style.visibility</p:attrName>
                                        </p:attrNameLst>
                                      </p:cBhvr>
                                      <p:to>
                                        <p:strVal val="visible"/>
                                      </p:to>
                                    </p:set>
                                  </p:childTnLst>
                                  <p:subTnLst>
                                    <p:animClr clrSpc="rgb" dir="cw">
                                      <p:cBhvr override="childStyle">
                                        <p:cTn dur="1" fill="hold" display="0" masterRel="nextClick" afterEffect="1"/>
                                        <p:tgtEl>
                                          <p:spTgt spid="23556"/>
                                        </p:tgtEl>
                                        <p:attrNameLst>
                                          <p:attrName>ppt_c</p:attrName>
                                        </p:attrNameLst>
                                      </p:cBhvr>
                                      <p:to>
                                        <a:schemeClr val="bg2"/>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23557"/>
                                        </p:tgtEl>
                                        <p:attrNameLst>
                                          <p:attrName>style.visibility</p:attrName>
                                        </p:attrNameLst>
                                      </p:cBhvr>
                                      <p:to>
                                        <p:strVal val="visible"/>
                                      </p:to>
                                    </p:set>
                                  </p:childTnLst>
                                  <p:subTnLst>
                                    <p:animClr clrSpc="rgb" dir="cw">
                                      <p:cBhvr override="childStyle">
                                        <p:cTn dur="1" fill="hold" display="0" masterRel="nextClick" afterEffect="1"/>
                                        <p:tgtEl>
                                          <p:spTgt spid="23557"/>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35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381000" y="563562"/>
          <a:ext cx="2209800" cy="884238"/>
        </p:xfrm>
        <a:graphic>
          <a:graphicData uri="http://schemas.openxmlformats.org/presentationml/2006/ole">
            <p:oleObj spid="_x0000_s15362" name="Equation" r:id="rId3" imgW="1079280" imgH="431640" progId="">
              <p:embed/>
            </p:oleObj>
          </a:graphicData>
        </a:graphic>
      </p:graphicFrame>
      <p:graphicFrame>
        <p:nvGraphicFramePr>
          <p:cNvPr id="15367" name="Object 7"/>
          <p:cNvGraphicFramePr>
            <a:graphicFrameLocks noChangeAspect="1"/>
          </p:cNvGraphicFramePr>
          <p:nvPr/>
        </p:nvGraphicFramePr>
        <p:xfrm>
          <a:off x="393700" y="1512888"/>
          <a:ext cx="2130425" cy="909637"/>
        </p:xfrm>
        <a:graphic>
          <a:graphicData uri="http://schemas.openxmlformats.org/presentationml/2006/ole">
            <p:oleObj spid="_x0000_s15367" name="Equation" r:id="rId4" imgW="1041120" imgH="444240" progId="">
              <p:embed/>
            </p:oleObj>
          </a:graphicData>
        </a:graphic>
      </p:graphicFrame>
      <p:grpSp>
        <p:nvGrpSpPr>
          <p:cNvPr id="15373" name="Group 13"/>
          <p:cNvGrpSpPr>
            <a:grpSpLocks/>
          </p:cNvGrpSpPr>
          <p:nvPr/>
        </p:nvGrpSpPr>
        <p:grpSpPr bwMode="auto">
          <a:xfrm>
            <a:off x="2819400" y="1600200"/>
            <a:ext cx="4183063" cy="838200"/>
            <a:chOff x="1872" y="1488"/>
            <a:chExt cx="2635" cy="528"/>
          </a:xfrm>
        </p:grpSpPr>
        <p:sp>
          <p:nvSpPr>
            <p:cNvPr id="15370" name="Text Box 10"/>
            <p:cNvSpPr txBox="1">
              <a:spLocks noChangeArrowheads="1"/>
            </p:cNvSpPr>
            <p:nvPr/>
          </p:nvSpPr>
          <p:spPr bwMode="auto">
            <a:xfrm>
              <a:off x="2448" y="1632"/>
              <a:ext cx="1802" cy="288"/>
            </a:xfrm>
            <a:prstGeom prst="rect">
              <a:avLst/>
            </a:prstGeom>
            <a:noFill/>
            <a:ln w="9525">
              <a:noFill/>
              <a:miter lim="800000"/>
              <a:headEnd/>
              <a:tailEnd/>
            </a:ln>
            <a:effectLst/>
          </p:spPr>
          <p:txBody>
            <a:bodyPr wrap="none">
              <a:spAutoFit/>
            </a:bodyPr>
            <a:lstStyle/>
            <a:p>
              <a:r>
                <a:rPr lang="en-US" dirty="0">
                  <a:solidFill>
                    <a:srgbClr val="FF0000"/>
                  </a:solidFill>
                </a:rPr>
                <a:t>Now it is in the form</a:t>
              </a:r>
            </a:p>
          </p:txBody>
        </p:sp>
        <p:graphicFrame>
          <p:nvGraphicFramePr>
            <p:cNvPr id="15371" name="Object 11"/>
            <p:cNvGraphicFramePr>
              <a:graphicFrameLocks noChangeAspect="1"/>
            </p:cNvGraphicFramePr>
            <p:nvPr/>
          </p:nvGraphicFramePr>
          <p:xfrm>
            <a:off x="4320" y="1488"/>
            <a:ext cx="187" cy="528"/>
          </p:xfrm>
          <a:graphic>
            <a:graphicData uri="http://schemas.openxmlformats.org/presentationml/2006/ole">
              <p:oleObj spid="_x0000_s15371" name="Equation" r:id="rId5" imgW="139680" imgH="393480" progId="">
                <p:embed/>
              </p:oleObj>
            </a:graphicData>
          </a:graphic>
        </p:graphicFrame>
        <p:sp>
          <p:nvSpPr>
            <p:cNvPr id="15372" name="Line 12"/>
            <p:cNvSpPr>
              <a:spLocks noChangeShapeType="1"/>
            </p:cNvSpPr>
            <p:nvPr/>
          </p:nvSpPr>
          <p:spPr bwMode="auto">
            <a:xfrm flipH="1">
              <a:off x="1872" y="1776"/>
              <a:ext cx="528" cy="0"/>
            </a:xfrm>
            <a:prstGeom prst="line">
              <a:avLst/>
            </a:prstGeom>
            <a:noFill/>
            <a:ln w="31750">
              <a:solidFill>
                <a:schemeClr val="accent2"/>
              </a:solidFill>
              <a:round/>
              <a:headEnd/>
              <a:tailEnd type="triangle" w="med" len="med"/>
            </a:ln>
            <a:effectLst/>
          </p:spPr>
          <p:txBody>
            <a:bodyPr/>
            <a:lstStyle/>
            <a:p>
              <a:endParaRPr lang="en-US"/>
            </a:p>
          </p:txBody>
        </p:sp>
      </p:grpSp>
      <p:grpSp>
        <p:nvGrpSpPr>
          <p:cNvPr id="15375" name="Group 15"/>
          <p:cNvGrpSpPr>
            <a:grpSpLocks/>
          </p:cNvGrpSpPr>
          <p:nvPr/>
        </p:nvGrpSpPr>
        <p:grpSpPr bwMode="auto">
          <a:xfrm>
            <a:off x="2895600" y="792162"/>
            <a:ext cx="5561013" cy="457200"/>
            <a:chOff x="1824" y="384"/>
            <a:chExt cx="3503" cy="288"/>
          </a:xfrm>
        </p:grpSpPr>
        <p:grpSp>
          <p:nvGrpSpPr>
            <p:cNvPr id="15365" name="Group 5"/>
            <p:cNvGrpSpPr>
              <a:grpSpLocks/>
            </p:cNvGrpSpPr>
            <p:nvPr/>
          </p:nvGrpSpPr>
          <p:grpSpPr bwMode="auto">
            <a:xfrm>
              <a:off x="2352" y="384"/>
              <a:ext cx="2975" cy="288"/>
              <a:chOff x="1872" y="432"/>
              <a:chExt cx="2975" cy="288"/>
            </a:xfrm>
          </p:grpSpPr>
          <p:graphicFrame>
            <p:nvGraphicFramePr>
              <p:cNvPr id="15363" name="Object 3"/>
              <p:cNvGraphicFramePr>
                <a:graphicFrameLocks noChangeAspect="1"/>
              </p:cNvGraphicFramePr>
              <p:nvPr/>
            </p:nvGraphicFramePr>
            <p:xfrm>
              <a:off x="4176" y="480"/>
              <a:ext cx="671" cy="217"/>
            </p:xfrm>
            <a:graphic>
              <a:graphicData uri="http://schemas.openxmlformats.org/presentationml/2006/ole">
                <p:oleObj spid="_x0000_s15363" name="Equation" r:id="rId6" imgW="393480" imgH="126720" progId="">
                  <p:embed/>
                </p:oleObj>
              </a:graphicData>
            </a:graphic>
          </p:graphicFrame>
          <p:sp>
            <p:nvSpPr>
              <p:cNvPr id="15364" name="Text Box 4"/>
              <p:cNvSpPr txBox="1">
                <a:spLocks noChangeArrowheads="1"/>
              </p:cNvSpPr>
              <p:nvPr/>
            </p:nvSpPr>
            <p:spPr bwMode="auto">
              <a:xfrm>
                <a:off x="1872" y="432"/>
                <a:ext cx="2326" cy="288"/>
              </a:xfrm>
              <a:prstGeom prst="rect">
                <a:avLst/>
              </a:prstGeom>
              <a:noFill/>
              <a:ln w="9525">
                <a:noFill/>
                <a:miter lim="800000"/>
                <a:headEnd/>
                <a:tailEnd/>
              </a:ln>
              <a:effectLst/>
            </p:spPr>
            <p:txBody>
              <a:bodyPr wrap="none">
                <a:spAutoFit/>
              </a:bodyPr>
              <a:lstStyle/>
              <a:p>
                <a:r>
                  <a:rPr lang="en-US" dirty="0">
                    <a:solidFill>
                      <a:srgbClr val="FF0000"/>
                    </a:solidFill>
                  </a:rPr>
                  <a:t>This is indeterminate form</a:t>
                </a:r>
              </a:p>
            </p:txBody>
          </p:sp>
        </p:grpSp>
        <p:sp>
          <p:nvSpPr>
            <p:cNvPr id="15374" name="Line 14"/>
            <p:cNvSpPr>
              <a:spLocks noChangeShapeType="1"/>
            </p:cNvSpPr>
            <p:nvPr/>
          </p:nvSpPr>
          <p:spPr bwMode="auto">
            <a:xfrm flipH="1">
              <a:off x="1824" y="528"/>
              <a:ext cx="480" cy="0"/>
            </a:xfrm>
            <a:prstGeom prst="line">
              <a:avLst/>
            </a:prstGeom>
            <a:noFill/>
            <a:ln w="31750">
              <a:solidFill>
                <a:schemeClr val="accent2"/>
              </a:solidFill>
              <a:round/>
              <a:headEnd/>
              <a:tailEnd type="triangle" w="med" len="med"/>
            </a:ln>
            <a:effectLst/>
          </p:spPr>
          <p:txBody>
            <a:bodyPr/>
            <a:lstStyle/>
            <a:p>
              <a:endParaRPr lang="en-US"/>
            </a:p>
          </p:txBody>
        </p:sp>
      </p:grpSp>
      <p:graphicFrame>
        <p:nvGraphicFramePr>
          <p:cNvPr id="15376" name="Object 16"/>
          <p:cNvGraphicFramePr>
            <a:graphicFrameLocks noChangeAspect="1"/>
          </p:cNvGraphicFramePr>
          <p:nvPr/>
        </p:nvGraphicFramePr>
        <p:xfrm>
          <a:off x="307975" y="2438400"/>
          <a:ext cx="2598738" cy="1611313"/>
        </p:xfrm>
        <a:graphic>
          <a:graphicData uri="http://schemas.openxmlformats.org/presentationml/2006/ole">
            <p:oleObj spid="_x0000_s15376" name="Equation" r:id="rId7" imgW="1269720" imgH="787320" progId="">
              <p:embed/>
            </p:oleObj>
          </a:graphicData>
        </a:graphic>
      </p:graphicFrame>
      <p:grpSp>
        <p:nvGrpSpPr>
          <p:cNvPr id="15383" name="Group 23"/>
          <p:cNvGrpSpPr>
            <a:grpSpLocks/>
          </p:cNvGrpSpPr>
          <p:nvPr/>
        </p:nvGrpSpPr>
        <p:grpSpPr bwMode="auto">
          <a:xfrm>
            <a:off x="3200400" y="3048000"/>
            <a:ext cx="4621213" cy="457200"/>
            <a:chOff x="1776" y="2544"/>
            <a:chExt cx="2911" cy="288"/>
          </a:xfrm>
        </p:grpSpPr>
        <p:sp>
          <p:nvSpPr>
            <p:cNvPr id="15377" name="Text Box 17"/>
            <p:cNvSpPr txBox="1">
              <a:spLocks noChangeArrowheads="1"/>
            </p:cNvSpPr>
            <p:nvPr/>
          </p:nvSpPr>
          <p:spPr bwMode="auto">
            <a:xfrm>
              <a:off x="2112" y="2544"/>
              <a:ext cx="2575" cy="288"/>
            </a:xfrm>
            <a:prstGeom prst="rect">
              <a:avLst/>
            </a:prstGeom>
            <a:noFill/>
            <a:ln w="9525">
              <a:noFill/>
              <a:miter lim="800000"/>
              <a:headEnd/>
              <a:tailEnd/>
            </a:ln>
            <a:effectLst/>
          </p:spPr>
          <p:txBody>
            <a:bodyPr wrap="none">
              <a:spAutoFit/>
            </a:bodyPr>
            <a:lstStyle/>
            <a:p>
              <a:r>
                <a:rPr lang="en-US" dirty="0" err="1">
                  <a:solidFill>
                    <a:srgbClr val="FF0000"/>
                  </a:solidFill>
                </a:rPr>
                <a:t>L’Hôpital’s</a:t>
              </a:r>
              <a:r>
                <a:rPr lang="en-US" dirty="0">
                  <a:solidFill>
                    <a:srgbClr val="FF0000"/>
                  </a:solidFill>
                </a:rPr>
                <a:t> rule applied once.</a:t>
              </a:r>
            </a:p>
          </p:txBody>
        </p:sp>
        <p:sp>
          <p:nvSpPr>
            <p:cNvPr id="15379" name="Line 19"/>
            <p:cNvSpPr>
              <a:spLocks noChangeShapeType="1"/>
            </p:cNvSpPr>
            <p:nvPr/>
          </p:nvSpPr>
          <p:spPr bwMode="auto">
            <a:xfrm flipH="1">
              <a:off x="1776" y="2688"/>
              <a:ext cx="336" cy="0"/>
            </a:xfrm>
            <a:prstGeom prst="line">
              <a:avLst/>
            </a:prstGeom>
            <a:noFill/>
            <a:ln w="31750">
              <a:solidFill>
                <a:schemeClr val="accent2"/>
              </a:solidFill>
              <a:round/>
              <a:headEnd/>
              <a:tailEnd type="triangle" w="med" len="med"/>
            </a:ln>
            <a:effectLst/>
          </p:spPr>
          <p:txBody>
            <a:bodyPr/>
            <a:lstStyle/>
            <a:p>
              <a:endParaRPr lang="en-US"/>
            </a:p>
          </p:txBody>
        </p:sp>
      </p:grpSp>
      <p:grpSp>
        <p:nvGrpSpPr>
          <p:cNvPr id="15384" name="Group 24"/>
          <p:cNvGrpSpPr>
            <a:grpSpLocks/>
          </p:cNvGrpSpPr>
          <p:nvPr/>
        </p:nvGrpSpPr>
        <p:grpSpPr bwMode="auto">
          <a:xfrm>
            <a:off x="2770187" y="4075113"/>
            <a:ext cx="4275138" cy="838200"/>
            <a:chOff x="1776" y="3383"/>
            <a:chExt cx="2693" cy="528"/>
          </a:xfrm>
        </p:grpSpPr>
        <p:graphicFrame>
          <p:nvGraphicFramePr>
            <p:cNvPr id="15378" name="Object 18"/>
            <p:cNvGraphicFramePr>
              <a:graphicFrameLocks noChangeAspect="1"/>
            </p:cNvGraphicFramePr>
            <p:nvPr/>
          </p:nvGraphicFramePr>
          <p:xfrm>
            <a:off x="4282" y="3383"/>
            <a:ext cx="187" cy="528"/>
          </p:xfrm>
          <a:graphic>
            <a:graphicData uri="http://schemas.openxmlformats.org/presentationml/2006/ole">
              <p:oleObj spid="_x0000_s15378" name="Equation" r:id="rId8" imgW="139680" imgH="393480" progId="">
                <p:embed/>
              </p:oleObj>
            </a:graphicData>
          </a:graphic>
        </p:graphicFrame>
        <p:sp>
          <p:nvSpPr>
            <p:cNvPr id="15381" name="Text Box 21"/>
            <p:cNvSpPr txBox="1">
              <a:spLocks noChangeArrowheads="1"/>
            </p:cNvSpPr>
            <p:nvPr/>
          </p:nvSpPr>
          <p:spPr bwMode="auto">
            <a:xfrm>
              <a:off x="2208" y="3504"/>
              <a:ext cx="2059" cy="288"/>
            </a:xfrm>
            <a:prstGeom prst="rect">
              <a:avLst/>
            </a:prstGeom>
            <a:noFill/>
            <a:ln w="9525">
              <a:noFill/>
              <a:miter lim="800000"/>
              <a:headEnd/>
              <a:tailEnd/>
            </a:ln>
            <a:effectLst/>
          </p:spPr>
          <p:txBody>
            <a:bodyPr wrap="none">
              <a:spAutoFit/>
            </a:bodyPr>
            <a:lstStyle/>
            <a:p>
              <a:r>
                <a:rPr lang="en-US" dirty="0">
                  <a:solidFill>
                    <a:srgbClr val="FF0000"/>
                  </a:solidFill>
                </a:rPr>
                <a:t>Fractions cleared.  Still</a:t>
              </a:r>
            </a:p>
          </p:txBody>
        </p:sp>
        <p:sp>
          <p:nvSpPr>
            <p:cNvPr id="15382" name="Line 22"/>
            <p:cNvSpPr>
              <a:spLocks noChangeShapeType="1"/>
            </p:cNvSpPr>
            <p:nvPr/>
          </p:nvSpPr>
          <p:spPr bwMode="auto">
            <a:xfrm flipH="1">
              <a:off x="1776" y="3648"/>
              <a:ext cx="336" cy="0"/>
            </a:xfrm>
            <a:prstGeom prst="line">
              <a:avLst/>
            </a:prstGeom>
            <a:noFill/>
            <a:ln w="31750">
              <a:solidFill>
                <a:schemeClr val="accent2"/>
              </a:solidFill>
              <a:round/>
              <a:headEnd/>
              <a:tailEnd type="triangle" w="med" len="med"/>
            </a:ln>
            <a:effectLst/>
          </p:spPr>
          <p:txBody>
            <a:bodyPr/>
            <a:lstStyle/>
            <a:p>
              <a:endParaRPr lang="en-US"/>
            </a:p>
          </p:txBody>
        </p:sp>
      </p:grpSp>
      <p:graphicFrame>
        <p:nvGraphicFramePr>
          <p:cNvPr id="15386" name="Object 26"/>
          <p:cNvGraphicFramePr>
            <a:graphicFrameLocks noChangeAspect="1"/>
          </p:cNvGraphicFramePr>
          <p:nvPr/>
        </p:nvGraphicFramePr>
        <p:xfrm>
          <a:off x="304800" y="4078288"/>
          <a:ext cx="2339975" cy="804862"/>
        </p:xfrm>
        <a:graphic>
          <a:graphicData uri="http://schemas.openxmlformats.org/presentationml/2006/ole">
            <p:oleObj spid="_x0000_s15386" name="Equation" r:id="rId9" imgW="1143000" imgH="393480" progId="">
              <p:embed/>
            </p:oleObj>
          </a:graphicData>
        </a:graphic>
      </p:graphicFrame>
      <p:graphicFrame>
        <p:nvGraphicFramePr>
          <p:cNvPr id="26" name="Object 22"/>
          <p:cNvGraphicFramePr>
            <a:graphicFrameLocks noChangeAspect="1"/>
          </p:cNvGraphicFramePr>
          <p:nvPr/>
        </p:nvGraphicFramePr>
        <p:xfrm>
          <a:off x="358775" y="5067300"/>
          <a:ext cx="2155825" cy="806450"/>
        </p:xfrm>
        <a:graphic>
          <a:graphicData uri="http://schemas.openxmlformats.org/presentationml/2006/ole">
            <p:oleObj spid="_x0000_s15387" name="Equation" r:id="rId10" imgW="1054080" imgH="393480" progId="">
              <p:embed/>
            </p:oleObj>
          </a:graphicData>
        </a:graphic>
      </p:graphicFrame>
      <p:grpSp>
        <p:nvGrpSpPr>
          <p:cNvPr id="27" name="Group 27"/>
          <p:cNvGrpSpPr>
            <a:grpSpLocks/>
          </p:cNvGrpSpPr>
          <p:nvPr/>
        </p:nvGrpSpPr>
        <p:grpSpPr bwMode="auto">
          <a:xfrm>
            <a:off x="2603500" y="5275262"/>
            <a:ext cx="2822575" cy="457200"/>
            <a:chOff x="3888" y="336"/>
            <a:chExt cx="1778" cy="288"/>
          </a:xfrm>
        </p:grpSpPr>
        <p:sp>
          <p:nvSpPr>
            <p:cNvPr id="28" name="Text Box 23"/>
            <p:cNvSpPr txBox="1">
              <a:spLocks noChangeArrowheads="1"/>
            </p:cNvSpPr>
            <p:nvPr/>
          </p:nvSpPr>
          <p:spPr bwMode="auto">
            <a:xfrm>
              <a:off x="4224" y="336"/>
              <a:ext cx="1442" cy="288"/>
            </a:xfrm>
            <a:prstGeom prst="rect">
              <a:avLst/>
            </a:prstGeom>
            <a:noFill/>
            <a:ln w="9525">
              <a:noFill/>
              <a:miter lim="800000"/>
              <a:headEnd/>
              <a:tailEnd/>
            </a:ln>
            <a:effectLst/>
          </p:spPr>
          <p:txBody>
            <a:bodyPr wrap="none">
              <a:spAutoFit/>
            </a:bodyPr>
            <a:lstStyle/>
            <a:p>
              <a:r>
                <a:rPr lang="en-US" dirty="0" err="1">
                  <a:solidFill>
                    <a:srgbClr val="FF0000"/>
                  </a:solidFill>
                </a:rPr>
                <a:t>L’Hôpital</a:t>
              </a:r>
              <a:r>
                <a:rPr lang="en-US" dirty="0">
                  <a:solidFill>
                    <a:srgbClr val="FF0000"/>
                  </a:solidFill>
                </a:rPr>
                <a:t> again</a:t>
              </a:r>
              <a:r>
                <a:rPr lang="en-US" dirty="0">
                  <a:solidFill>
                    <a:schemeClr val="accent2"/>
                  </a:solidFill>
                </a:rPr>
                <a:t>.</a:t>
              </a:r>
            </a:p>
          </p:txBody>
        </p:sp>
        <p:sp>
          <p:nvSpPr>
            <p:cNvPr id="29" name="Line 24"/>
            <p:cNvSpPr>
              <a:spLocks noChangeShapeType="1"/>
            </p:cNvSpPr>
            <p:nvPr/>
          </p:nvSpPr>
          <p:spPr bwMode="auto">
            <a:xfrm flipH="1">
              <a:off x="3888" y="480"/>
              <a:ext cx="336" cy="0"/>
            </a:xfrm>
            <a:prstGeom prst="line">
              <a:avLst/>
            </a:prstGeom>
            <a:noFill/>
            <a:ln w="31750">
              <a:solidFill>
                <a:schemeClr val="accent2"/>
              </a:solidFill>
              <a:round/>
              <a:headEnd/>
              <a:tailEnd type="triangle" w="med" len="med"/>
            </a:ln>
            <a:effectLst/>
          </p:spPr>
          <p:txBody>
            <a:bodyPr/>
            <a:lstStyle/>
            <a:p>
              <a:endParaRPr lang="en-US"/>
            </a:p>
          </p:txBody>
        </p:sp>
      </p:grpSp>
      <p:graphicFrame>
        <p:nvGraphicFramePr>
          <p:cNvPr id="30" name="Object 25"/>
          <p:cNvGraphicFramePr>
            <a:graphicFrameLocks noChangeAspect="1"/>
          </p:cNvGraphicFramePr>
          <p:nvPr/>
        </p:nvGraphicFramePr>
        <p:xfrm>
          <a:off x="381000" y="5903742"/>
          <a:ext cx="542925" cy="801858"/>
        </p:xfrm>
        <a:graphic>
          <a:graphicData uri="http://schemas.openxmlformats.org/presentationml/2006/ole">
            <p:oleObj spid="_x0000_s15388" name="Equation" r:id="rId11" imgW="266400" imgH="393480" progId="">
              <p:embed/>
            </p:oleObj>
          </a:graphicData>
        </a:graphic>
      </p:graphicFrame>
      <p:sp>
        <p:nvSpPr>
          <p:cNvPr id="31" name="TextBox 13"/>
          <p:cNvSpPr txBox="1"/>
          <p:nvPr/>
        </p:nvSpPr>
        <p:spPr>
          <a:xfrm>
            <a:off x="3429000" y="76200"/>
            <a:ext cx="2286000" cy="584775"/>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r>
              <a:rPr lang="en-US" sz="3200" b="1" dirty="0" smtClean="0">
                <a:solidFill>
                  <a:srgbClr val="0000FF"/>
                </a:solidFill>
                <a:effectLst>
                  <a:outerShdw blurRad="38100" dist="38100" dir="2700000" algn="tl">
                    <a:srgbClr val="000000">
                      <a:alpha val="43137"/>
                    </a:srgbClr>
                  </a:outerShdw>
                </a:effectLst>
              </a:rPr>
              <a:t>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375"/>
                                        </p:tgtEl>
                                        <p:attrNameLst>
                                          <p:attrName>style.visibility</p:attrName>
                                        </p:attrNameLst>
                                      </p:cBhvr>
                                      <p:to>
                                        <p:strVal val="visible"/>
                                      </p:to>
                                    </p:set>
                                    <p:anim calcmode="lin" valueType="num">
                                      <p:cBhvr additive="base">
                                        <p:cTn id="7" dur="500" fill="hold"/>
                                        <p:tgtEl>
                                          <p:spTgt spid="15375"/>
                                        </p:tgtEl>
                                        <p:attrNameLst>
                                          <p:attrName>ppt_x</p:attrName>
                                        </p:attrNameLst>
                                      </p:cBhvr>
                                      <p:tavLst>
                                        <p:tav tm="0">
                                          <p:val>
                                            <p:strVal val="1+#ppt_w/2"/>
                                          </p:val>
                                        </p:tav>
                                        <p:tav tm="100000">
                                          <p:val>
                                            <p:strVal val="#ppt_x"/>
                                          </p:val>
                                        </p:tav>
                                      </p:tavLst>
                                    </p:anim>
                                    <p:anim calcmode="lin" valueType="num">
                                      <p:cBhvr additive="base">
                                        <p:cTn id="8" dur="500" fill="hold"/>
                                        <p:tgtEl>
                                          <p:spTgt spid="153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153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5373"/>
                                        </p:tgtEl>
                                        <p:attrNameLst>
                                          <p:attrName>style.visibility</p:attrName>
                                        </p:attrNameLst>
                                      </p:cBhvr>
                                      <p:to>
                                        <p:strVal val="visible"/>
                                      </p:to>
                                    </p:set>
                                    <p:anim calcmode="lin" valueType="num">
                                      <p:cBhvr additive="base">
                                        <p:cTn id="17" dur="500" fill="hold"/>
                                        <p:tgtEl>
                                          <p:spTgt spid="15373"/>
                                        </p:tgtEl>
                                        <p:attrNameLst>
                                          <p:attrName>ppt_x</p:attrName>
                                        </p:attrNameLst>
                                      </p:cBhvr>
                                      <p:tavLst>
                                        <p:tav tm="0">
                                          <p:val>
                                            <p:strVal val="1+#ppt_w/2"/>
                                          </p:val>
                                        </p:tav>
                                        <p:tav tm="100000">
                                          <p:val>
                                            <p:strVal val="#ppt_x"/>
                                          </p:val>
                                        </p:tav>
                                      </p:tavLst>
                                    </p:anim>
                                    <p:anim calcmode="lin" valueType="num">
                                      <p:cBhvr additive="base">
                                        <p:cTn id="18" dur="500" fill="hold"/>
                                        <p:tgtEl>
                                          <p:spTgt spid="1537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53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15383"/>
                                        </p:tgtEl>
                                        <p:attrNameLst>
                                          <p:attrName>style.visibility</p:attrName>
                                        </p:attrNameLst>
                                      </p:cBhvr>
                                      <p:to>
                                        <p:strVal val="visible"/>
                                      </p:to>
                                    </p:set>
                                    <p:anim calcmode="lin" valueType="num">
                                      <p:cBhvr additive="base">
                                        <p:cTn id="27" dur="500" fill="hold"/>
                                        <p:tgtEl>
                                          <p:spTgt spid="15383"/>
                                        </p:tgtEl>
                                        <p:attrNameLst>
                                          <p:attrName>ppt_x</p:attrName>
                                        </p:attrNameLst>
                                      </p:cBhvr>
                                      <p:tavLst>
                                        <p:tav tm="0">
                                          <p:val>
                                            <p:strVal val="1+#ppt_w/2"/>
                                          </p:val>
                                        </p:tav>
                                        <p:tav tm="100000">
                                          <p:val>
                                            <p:strVal val="#ppt_x"/>
                                          </p:val>
                                        </p:tav>
                                      </p:tavLst>
                                    </p:anim>
                                    <p:anim calcmode="lin" valueType="num">
                                      <p:cBhvr additive="base">
                                        <p:cTn id="28" dur="500" fill="hold"/>
                                        <p:tgtEl>
                                          <p:spTgt spid="1538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538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5384"/>
                                        </p:tgtEl>
                                        <p:attrNameLst>
                                          <p:attrName>style.visibility</p:attrName>
                                        </p:attrNameLst>
                                      </p:cBhvr>
                                      <p:to>
                                        <p:strVal val="visible"/>
                                      </p:to>
                                    </p:set>
                                    <p:anim calcmode="lin" valueType="num">
                                      <p:cBhvr additive="base">
                                        <p:cTn id="37" dur="500" fill="hold"/>
                                        <p:tgtEl>
                                          <p:spTgt spid="15384"/>
                                        </p:tgtEl>
                                        <p:attrNameLst>
                                          <p:attrName>ppt_x</p:attrName>
                                        </p:attrNameLst>
                                      </p:cBhvr>
                                      <p:tavLst>
                                        <p:tav tm="0">
                                          <p:val>
                                            <p:strVal val="1+#ppt_w/2"/>
                                          </p:val>
                                        </p:tav>
                                        <p:tav tm="100000">
                                          <p:val>
                                            <p:strVal val="#ppt_x"/>
                                          </p:val>
                                        </p:tav>
                                      </p:tavLst>
                                    </p:anim>
                                    <p:anim calcmode="lin" valueType="num">
                                      <p:cBhvr additive="base">
                                        <p:cTn id="38" dur="500" fill="hold"/>
                                        <p:tgtEl>
                                          <p:spTgt spid="15384"/>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ID="1" presetClass="entr" presetSubtype="0" fill="hold" nodeType="afterEffect">
                                  <p:stCondLst>
                                    <p:cond delay="0"/>
                                  </p:stCondLst>
                                  <p:childTnLst>
                                    <p:set>
                                      <p:cBhvr>
                                        <p:cTn id="41" dur="1" fill="hold">
                                          <p:stCondLst>
                                            <p:cond delay="499"/>
                                          </p:stCondLst>
                                        </p:cTn>
                                        <p:tgtEl>
                                          <p:spTgt spid="2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nodeType="click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additive="base">
                                        <p:cTn id="46" dur="500" fill="hold"/>
                                        <p:tgtEl>
                                          <p:spTgt spid="27"/>
                                        </p:tgtEl>
                                        <p:attrNameLst>
                                          <p:attrName>ppt_x</p:attrName>
                                        </p:attrNameLst>
                                      </p:cBhvr>
                                      <p:tavLst>
                                        <p:tav tm="0">
                                          <p:val>
                                            <p:strVal val="1+#ppt_w/2"/>
                                          </p:val>
                                        </p:tav>
                                        <p:tav tm="100000">
                                          <p:val>
                                            <p:strVal val="#ppt_x"/>
                                          </p:val>
                                        </p:tav>
                                      </p:tavLst>
                                    </p:anim>
                                    <p:anim calcmode="lin" valueType="num">
                                      <p:cBhvr additive="base">
                                        <p:cTn id="47"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533400"/>
            <a:ext cx="3081338" cy="457200"/>
          </a:xfrm>
          <a:prstGeom prst="rect">
            <a:avLst/>
          </a:prstGeom>
          <a:noFill/>
          <a:ln w="9525">
            <a:noFill/>
            <a:miter lim="800000"/>
            <a:headEnd/>
            <a:tailEnd/>
          </a:ln>
          <a:effectLst/>
        </p:spPr>
        <p:txBody>
          <a:bodyPr wrap="none">
            <a:spAutoFit/>
          </a:bodyPr>
          <a:lstStyle/>
          <a:p>
            <a:r>
              <a:rPr lang="en-US"/>
              <a:t>Indeterminate Forms:</a:t>
            </a:r>
          </a:p>
        </p:txBody>
      </p:sp>
      <p:graphicFrame>
        <p:nvGraphicFramePr>
          <p:cNvPr id="17411" name="Object 3"/>
          <p:cNvGraphicFramePr>
            <a:graphicFrameLocks noChangeAspect="1"/>
          </p:cNvGraphicFramePr>
          <p:nvPr/>
        </p:nvGraphicFramePr>
        <p:xfrm>
          <a:off x="3962400" y="457200"/>
          <a:ext cx="446088" cy="515938"/>
        </p:xfrm>
        <a:graphic>
          <a:graphicData uri="http://schemas.openxmlformats.org/presentationml/2006/ole">
            <p:oleObj spid="_x0000_s17411" name="Equation" r:id="rId3" imgW="164880" imgH="190440" progId="">
              <p:embed/>
            </p:oleObj>
          </a:graphicData>
        </a:graphic>
      </p:graphicFrame>
      <p:graphicFrame>
        <p:nvGraphicFramePr>
          <p:cNvPr id="17412" name="Object 4"/>
          <p:cNvGraphicFramePr>
            <a:graphicFrameLocks noChangeAspect="1"/>
          </p:cNvGraphicFramePr>
          <p:nvPr/>
        </p:nvGraphicFramePr>
        <p:xfrm>
          <a:off x="5410200" y="439738"/>
          <a:ext cx="446088" cy="550862"/>
        </p:xfrm>
        <a:graphic>
          <a:graphicData uri="http://schemas.openxmlformats.org/presentationml/2006/ole">
            <p:oleObj spid="_x0000_s17412" name="Equation" r:id="rId4" imgW="164880" imgH="203040" progId="">
              <p:embed/>
            </p:oleObj>
          </a:graphicData>
        </a:graphic>
      </p:graphicFrame>
      <p:graphicFrame>
        <p:nvGraphicFramePr>
          <p:cNvPr id="17413" name="Object 5"/>
          <p:cNvGraphicFramePr>
            <a:graphicFrameLocks noChangeAspect="1"/>
          </p:cNvGraphicFramePr>
          <p:nvPr/>
        </p:nvGraphicFramePr>
        <p:xfrm>
          <a:off x="6578600" y="457200"/>
          <a:ext cx="549275" cy="515938"/>
        </p:xfrm>
        <a:graphic>
          <a:graphicData uri="http://schemas.openxmlformats.org/presentationml/2006/ole">
            <p:oleObj spid="_x0000_s17413" name="Equation" r:id="rId5" imgW="203040" imgH="190440" progId="">
              <p:embed/>
            </p:oleObj>
          </a:graphicData>
        </a:graphic>
      </p:graphicFrame>
      <p:sp>
        <p:nvSpPr>
          <p:cNvPr id="17414" name="Text Box 6"/>
          <p:cNvSpPr txBox="1">
            <a:spLocks noChangeArrowheads="1"/>
          </p:cNvSpPr>
          <p:nvPr/>
        </p:nvSpPr>
        <p:spPr bwMode="auto">
          <a:xfrm>
            <a:off x="533400" y="1295400"/>
            <a:ext cx="8016875" cy="822325"/>
          </a:xfrm>
          <a:prstGeom prst="rect">
            <a:avLst/>
          </a:prstGeom>
          <a:noFill/>
          <a:ln w="9525">
            <a:noFill/>
            <a:miter lim="800000"/>
            <a:headEnd/>
            <a:tailEnd/>
          </a:ln>
          <a:effectLst/>
        </p:spPr>
        <p:txBody>
          <a:bodyPr>
            <a:spAutoFit/>
          </a:bodyPr>
          <a:lstStyle/>
          <a:p>
            <a:r>
              <a:rPr lang="en-US"/>
              <a:t>Evaluating these forms requires a mathematical trick to change the expression into a fraction.</a:t>
            </a:r>
          </a:p>
        </p:txBody>
      </p:sp>
      <p:graphicFrame>
        <p:nvGraphicFramePr>
          <p:cNvPr id="17439" name="Object 31"/>
          <p:cNvGraphicFramePr>
            <a:graphicFrameLocks noChangeAspect="1"/>
          </p:cNvGraphicFramePr>
          <p:nvPr/>
        </p:nvGraphicFramePr>
        <p:xfrm>
          <a:off x="838200" y="2514600"/>
          <a:ext cx="2157413" cy="549275"/>
        </p:xfrm>
        <a:graphic>
          <a:graphicData uri="http://schemas.openxmlformats.org/presentationml/2006/ole">
            <p:oleObj spid="_x0000_s17439" name="Equation" r:id="rId6" imgW="799920" imgH="203040" progId="">
              <p:embed/>
            </p:oleObj>
          </a:graphicData>
        </a:graphic>
      </p:graphicFrame>
      <p:grpSp>
        <p:nvGrpSpPr>
          <p:cNvPr id="17454" name="Group 46"/>
          <p:cNvGrpSpPr>
            <a:grpSpLocks/>
          </p:cNvGrpSpPr>
          <p:nvPr/>
        </p:nvGrpSpPr>
        <p:grpSpPr bwMode="auto">
          <a:xfrm>
            <a:off x="1066800" y="3048000"/>
            <a:ext cx="6797675" cy="1355725"/>
            <a:chOff x="672" y="1920"/>
            <a:chExt cx="4282" cy="854"/>
          </a:xfrm>
        </p:grpSpPr>
        <p:sp>
          <p:nvSpPr>
            <p:cNvPr id="17440" name="Text Box 32"/>
            <p:cNvSpPr txBox="1">
              <a:spLocks noChangeArrowheads="1"/>
            </p:cNvSpPr>
            <p:nvPr/>
          </p:nvSpPr>
          <p:spPr bwMode="auto">
            <a:xfrm>
              <a:off x="672" y="2256"/>
              <a:ext cx="4282" cy="518"/>
            </a:xfrm>
            <a:prstGeom prst="rect">
              <a:avLst/>
            </a:prstGeom>
            <a:noFill/>
            <a:ln w="9525">
              <a:noFill/>
              <a:miter lim="800000"/>
              <a:headEnd/>
              <a:tailEnd/>
            </a:ln>
            <a:effectLst/>
          </p:spPr>
          <p:txBody>
            <a:bodyPr>
              <a:spAutoFit/>
            </a:bodyPr>
            <a:lstStyle/>
            <a:p>
              <a:r>
                <a:rPr lang="en-US">
                  <a:solidFill>
                    <a:schemeClr val="accent2"/>
                  </a:solidFill>
                </a:rPr>
                <a:t>When we take the log of an exponential function, the exponent can be moved out front. </a:t>
              </a:r>
            </a:p>
          </p:txBody>
        </p:sp>
        <p:sp>
          <p:nvSpPr>
            <p:cNvPr id="17441" name="Line 33"/>
            <p:cNvSpPr>
              <a:spLocks noChangeShapeType="1"/>
            </p:cNvSpPr>
            <p:nvPr/>
          </p:nvSpPr>
          <p:spPr bwMode="auto">
            <a:xfrm flipV="1">
              <a:off x="1392" y="1920"/>
              <a:ext cx="0" cy="384"/>
            </a:xfrm>
            <a:prstGeom prst="line">
              <a:avLst/>
            </a:prstGeom>
            <a:noFill/>
            <a:ln w="25400">
              <a:solidFill>
                <a:schemeClr val="accent2"/>
              </a:solidFill>
              <a:round/>
              <a:headEnd/>
              <a:tailEnd type="triangle" w="med" len="med"/>
            </a:ln>
            <a:effectLst/>
          </p:spPr>
          <p:txBody>
            <a:bodyPr/>
            <a:lstStyle/>
            <a:p>
              <a:endParaRPr lang="en-US"/>
            </a:p>
          </p:txBody>
        </p:sp>
      </p:grpSp>
      <p:sp>
        <p:nvSpPr>
          <p:cNvPr id="17443" name="Rectangle 35"/>
          <p:cNvSpPr>
            <a:spLocks noChangeArrowheads="1"/>
          </p:cNvSpPr>
          <p:nvPr/>
        </p:nvSpPr>
        <p:spPr bwMode="auto">
          <a:xfrm>
            <a:off x="1066800" y="3048000"/>
            <a:ext cx="6781800" cy="1524000"/>
          </a:xfrm>
          <a:prstGeom prst="rect">
            <a:avLst/>
          </a:prstGeom>
          <a:solidFill>
            <a:schemeClr val="bg1"/>
          </a:solidFill>
          <a:ln w="9525">
            <a:solidFill>
              <a:schemeClr val="bg1"/>
            </a:solidFill>
            <a:miter lim="800000"/>
            <a:headEnd/>
            <a:tailEnd/>
          </a:ln>
          <a:effectLst/>
        </p:spPr>
        <p:txBody>
          <a:bodyPr wrap="none" anchor="ctr"/>
          <a:lstStyle/>
          <a:p>
            <a:endParaRPr lang="en-US"/>
          </a:p>
        </p:txBody>
      </p:sp>
      <p:graphicFrame>
        <p:nvGraphicFramePr>
          <p:cNvPr id="17442" name="Object 34"/>
          <p:cNvGraphicFramePr>
            <a:graphicFrameLocks noChangeAspect="1"/>
          </p:cNvGraphicFramePr>
          <p:nvPr/>
        </p:nvGraphicFramePr>
        <p:xfrm>
          <a:off x="3019425" y="2306638"/>
          <a:ext cx="1095375" cy="1579562"/>
        </p:xfrm>
        <a:graphic>
          <a:graphicData uri="http://schemas.openxmlformats.org/presentationml/2006/ole">
            <p:oleObj spid="_x0000_s17442" name="Equation" r:id="rId7" imgW="406080" imgH="583920" progId="">
              <p:embed/>
            </p:oleObj>
          </a:graphicData>
        </a:graphic>
      </p:graphicFrame>
      <p:grpSp>
        <p:nvGrpSpPr>
          <p:cNvPr id="17452" name="Group 44"/>
          <p:cNvGrpSpPr>
            <a:grpSpLocks/>
          </p:cNvGrpSpPr>
          <p:nvPr/>
        </p:nvGrpSpPr>
        <p:grpSpPr bwMode="auto">
          <a:xfrm>
            <a:off x="4191000" y="2325688"/>
            <a:ext cx="3978275" cy="1570037"/>
            <a:chOff x="2640" y="1465"/>
            <a:chExt cx="2506" cy="989"/>
          </a:xfrm>
        </p:grpSpPr>
        <p:sp>
          <p:nvSpPr>
            <p:cNvPr id="17444" name="AutoShape 36"/>
            <p:cNvSpPr>
              <a:spLocks/>
            </p:cNvSpPr>
            <p:nvPr/>
          </p:nvSpPr>
          <p:spPr bwMode="auto">
            <a:xfrm>
              <a:off x="2640" y="1536"/>
              <a:ext cx="144" cy="912"/>
            </a:xfrm>
            <a:prstGeom prst="rightBrace">
              <a:avLst>
                <a:gd name="adj1" fmla="val 52778"/>
                <a:gd name="adj2" fmla="val 50000"/>
              </a:avLst>
            </a:prstGeom>
            <a:noFill/>
            <a:ln w="12700">
              <a:solidFill>
                <a:schemeClr val="accent2"/>
              </a:solidFill>
              <a:round/>
              <a:headEnd/>
              <a:tailEnd/>
            </a:ln>
            <a:effectLst/>
          </p:spPr>
          <p:txBody>
            <a:bodyPr wrap="none" anchor="ctr"/>
            <a:lstStyle/>
            <a:p>
              <a:endParaRPr lang="en-US"/>
            </a:p>
          </p:txBody>
        </p:sp>
        <p:sp>
          <p:nvSpPr>
            <p:cNvPr id="17445" name="Text Box 37"/>
            <p:cNvSpPr txBox="1">
              <a:spLocks noChangeArrowheads="1"/>
            </p:cNvSpPr>
            <p:nvPr/>
          </p:nvSpPr>
          <p:spPr bwMode="auto">
            <a:xfrm>
              <a:off x="2880" y="1465"/>
              <a:ext cx="2266" cy="989"/>
            </a:xfrm>
            <a:prstGeom prst="rect">
              <a:avLst/>
            </a:prstGeom>
            <a:noFill/>
            <a:ln w="9525">
              <a:noFill/>
              <a:miter lim="800000"/>
              <a:headEnd/>
              <a:tailEnd/>
            </a:ln>
            <a:effectLst/>
          </p:spPr>
          <p:txBody>
            <a:bodyPr>
              <a:spAutoFit/>
            </a:bodyPr>
            <a:lstStyle/>
            <a:p>
              <a:r>
                <a:rPr lang="en-US" dirty="0">
                  <a:solidFill>
                    <a:srgbClr val="FF0000"/>
                  </a:solidFill>
                </a:rPr>
                <a:t>We can then write the expression as a fraction, which allows us to use </a:t>
              </a:r>
              <a:r>
                <a:rPr lang="en-US" dirty="0" err="1">
                  <a:solidFill>
                    <a:srgbClr val="FF0000"/>
                  </a:solidFill>
                </a:rPr>
                <a:t>L’Hôpital’s</a:t>
              </a:r>
              <a:r>
                <a:rPr lang="en-US" dirty="0">
                  <a:solidFill>
                    <a:srgbClr val="FF0000"/>
                  </a:solidFill>
                </a:rPr>
                <a:t> rule.</a:t>
              </a:r>
            </a:p>
          </p:txBody>
        </p:sp>
      </p:grpSp>
      <p:graphicFrame>
        <p:nvGraphicFramePr>
          <p:cNvPr id="17415" name="Object 7"/>
          <p:cNvGraphicFramePr>
            <a:graphicFrameLocks noChangeAspect="1"/>
          </p:cNvGraphicFramePr>
          <p:nvPr/>
        </p:nvGraphicFramePr>
        <p:xfrm>
          <a:off x="685800" y="4533900"/>
          <a:ext cx="1390650" cy="695325"/>
        </p:xfrm>
        <a:graphic>
          <a:graphicData uri="http://schemas.openxmlformats.org/presentationml/2006/ole">
            <p:oleObj spid="_x0000_s17415" name="Equation" r:id="rId8" imgW="583920" imgH="291960" progId="">
              <p:embed/>
            </p:oleObj>
          </a:graphicData>
        </a:graphic>
      </p:graphicFrame>
      <p:graphicFrame>
        <p:nvGraphicFramePr>
          <p:cNvPr id="17437" name="Object 29"/>
          <p:cNvGraphicFramePr>
            <a:graphicFrameLocks noChangeAspect="1"/>
          </p:cNvGraphicFramePr>
          <p:nvPr/>
        </p:nvGraphicFramePr>
        <p:xfrm>
          <a:off x="2133600" y="4343400"/>
          <a:ext cx="1746250" cy="758825"/>
        </p:xfrm>
        <a:graphic>
          <a:graphicData uri="http://schemas.openxmlformats.org/presentationml/2006/ole">
            <p:oleObj spid="_x0000_s17437" name="Equation" r:id="rId9" imgW="698400" imgH="304560" progId="">
              <p:embed/>
            </p:oleObj>
          </a:graphicData>
        </a:graphic>
      </p:graphicFrame>
      <p:graphicFrame>
        <p:nvGraphicFramePr>
          <p:cNvPr id="17438" name="Object 30"/>
          <p:cNvGraphicFramePr>
            <a:graphicFrameLocks noChangeAspect="1"/>
          </p:cNvGraphicFramePr>
          <p:nvPr/>
        </p:nvGraphicFramePr>
        <p:xfrm>
          <a:off x="3892550" y="4432300"/>
          <a:ext cx="1746250" cy="666750"/>
        </p:xfrm>
        <a:graphic>
          <a:graphicData uri="http://schemas.openxmlformats.org/presentationml/2006/ole">
            <p:oleObj spid="_x0000_s17438" name="Equation" r:id="rId10" imgW="698400" imgH="266400" progId="">
              <p:embed/>
            </p:oleObj>
          </a:graphicData>
        </a:graphic>
      </p:graphicFrame>
      <p:grpSp>
        <p:nvGrpSpPr>
          <p:cNvPr id="17453" name="Group 45"/>
          <p:cNvGrpSpPr>
            <a:grpSpLocks/>
          </p:cNvGrpSpPr>
          <p:nvPr/>
        </p:nvGrpSpPr>
        <p:grpSpPr bwMode="auto">
          <a:xfrm>
            <a:off x="304800" y="4862511"/>
            <a:ext cx="6111875" cy="1606549"/>
            <a:chOff x="192" y="3063"/>
            <a:chExt cx="3850" cy="1012"/>
          </a:xfrm>
        </p:grpSpPr>
        <p:sp>
          <p:nvSpPr>
            <p:cNvPr id="17446" name="Text Box 38"/>
            <p:cNvSpPr txBox="1">
              <a:spLocks noChangeArrowheads="1"/>
            </p:cNvSpPr>
            <p:nvPr/>
          </p:nvSpPr>
          <p:spPr bwMode="auto">
            <a:xfrm>
              <a:off x="192" y="3552"/>
              <a:ext cx="3850" cy="523"/>
            </a:xfrm>
            <a:prstGeom prst="rect">
              <a:avLst/>
            </a:prstGeom>
            <a:noFill/>
            <a:ln w="9525">
              <a:noFill/>
              <a:miter lim="800000"/>
              <a:headEnd/>
              <a:tailEnd/>
            </a:ln>
            <a:effectLst/>
          </p:spPr>
          <p:txBody>
            <a:bodyPr>
              <a:spAutoFit/>
            </a:bodyPr>
            <a:lstStyle/>
            <a:p>
              <a:r>
                <a:rPr lang="en-US" dirty="0">
                  <a:solidFill>
                    <a:srgbClr val="FF0000"/>
                  </a:solidFill>
                </a:rPr>
                <a:t>We can take the log of the function as long as we </a:t>
              </a:r>
              <a:r>
                <a:rPr lang="en-US" dirty="0" err="1">
                  <a:solidFill>
                    <a:srgbClr val="FF0000"/>
                  </a:solidFill>
                </a:rPr>
                <a:t>exponentiate</a:t>
              </a:r>
              <a:r>
                <a:rPr lang="en-US" dirty="0">
                  <a:solidFill>
                    <a:srgbClr val="FF0000"/>
                  </a:solidFill>
                </a:rPr>
                <a:t> at the same time.</a:t>
              </a:r>
            </a:p>
          </p:txBody>
        </p:sp>
        <p:sp>
          <p:nvSpPr>
            <p:cNvPr id="17447" name="Freeform 39"/>
            <p:cNvSpPr>
              <a:spLocks/>
            </p:cNvSpPr>
            <p:nvPr/>
          </p:nvSpPr>
          <p:spPr bwMode="auto">
            <a:xfrm>
              <a:off x="1737" y="3063"/>
              <a:ext cx="39" cy="537"/>
            </a:xfrm>
            <a:custGeom>
              <a:avLst/>
              <a:gdLst/>
              <a:ahLst/>
              <a:cxnLst>
                <a:cxn ang="0">
                  <a:pos x="39" y="537"/>
                </a:cxn>
                <a:cxn ang="0">
                  <a:pos x="0" y="0"/>
                </a:cxn>
              </a:cxnLst>
              <a:rect l="0" t="0" r="r" b="b"/>
              <a:pathLst>
                <a:path w="39" h="537">
                  <a:moveTo>
                    <a:pt x="39" y="537"/>
                  </a:moveTo>
                  <a:lnTo>
                    <a:pt x="0" y="0"/>
                  </a:lnTo>
                </a:path>
              </a:pathLst>
            </a:custGeom>
            <a:noFill/>
            <a:ln w="25400">
              <a:solidFill>
                <a:schemeClr val="accent2"/>
              </a:solidFill>
              <a:round/>
              <a:headEnd type="none" w="med" len="med"/>
              <a:tailEnd type="triangle" w="med" len="med"/>
            </a:ln>
            <a:effectLst/>
          </p:spPr>
          <p:txBody>
            <a:bodyPr/>
            <a:lstStyle/>
            <a:p>
              <a:endParaRPr lang="en-US"/>
            </a:p>
          </p:txBody>
        </p:sp>
      </p:grpSp>
      <p:grpSp>
        <p:nvGrpSpPr>
          <p:cNvPr id="17451" name="Group 43"/>
          <p:cNvGrpSpPr>
            <a:grpSpLocks/>
          </p:cNvGrpSpPr>
          <p:nvPr/>
        </p:nvGrpSpPr>
        <p:grpSpPr bwMode="auto">
          <a:xfrm>
            <a:off x="5654675" y="4114800"/>
            <a:ext cx="2955925" cy="1200150"/>
            <a:chOff x="3562" y="2592"/>
            <a:chExt cx="1862" cy="756"/>
          </a:xfrm>
        </p:grpSpPr>
        <p:sp>
          <p:nvSpPr>
            <p:cNvPr id="17448" name="AutoShape 40"/>
            <p:cNvSpPr>
              <a:spLocks/>
            </p:cNvSpPr>
            <p:nvPr/>
          </p:nvSpPr>
          <p:spPr bwMode="auto">
            <a:xfrm>
              <a:off x="3562" y="2688"/>
              <a:ext cx="134" cy="576"/>
            </a:xfrm>
            <a:prstGeom prst="rightBrace">
              <a:avLst>
                <a:gd name="adj1" fmla="val 35821"/>
                <a:gd name="adj2" fmla="val 50000"/>
              </a:avLst>
            </a:prstGeom>
            <a:noFill/>
            <a:ln w="12700">
              <a:solidFill>
                <a:schemeClr val="accent2"/>
              </a:solidFill>
              <a:round/>
              <a:headEnd/>
              <a:tailEnd/>
            </a:ln>
            <a:effectLst/>
          </p:spPr>
          <p:txBody>
            <a:bodyPr wrap="none" anchor="ctr"/>
            <a:lstStyle/>
            <a:p>
              <a:endParaRPr lang="en-US"/>
            </a:p>
          </p:txBody>
        </p:sp>
        <p:sp>
          <p:nvSpPr>
            <p:cNvPr id="17449" name="Text Box 41"/>
            <p:cNvSpPr txBox="1">
              <a:spLocks noChangeArrowheads="1"/>
            </p:cNvSpPr>
            <p:nvPr/>
          </p:nvSpPr>
          <p:spPr bwMode="auto">
            <a:xfrm>
              <a:off x="3686" y="2592"/>
              <a:ext cx="1738" cy="756"/>
            </a:xfrm>
            <a:prstGeom prst="rect">
              <a:avLst/>
            </a:prstGeom>
            <a:noFill/>
            <a:ln w="9525">
              <a:noFill/>
              <a:miter lim="800000"/>
              <a:headEnd/>
              <a:tailEnd/>
            </a:ln>
            <a:effectLst/>
          </p:spPr>
          <p:txBody>
            <a:bodyPr>
              <a:spAutoFit/>
            </a:bodyPr>
            <a:lstStyle/>
            <a:p>
              <a:r>
                <a:rPr lang="en-US" dirty="0">
                  <a:solidFill>
                    <a:srgbClr val="FF0000"/>
                  </a:solidFill>
                </a:rPr>
                <a:t>Then move the limit notation outside of the log.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74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74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43"/>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nodeType="afterEffect">
                                  <p:stCondLst>
                                    <p:cond delay="0"/>
                                  </p:stCondLst>
                                  <p:childTnLst>
                                    <p:set>
                                      <p:cBhvr>
                                        <p:cTn id="21" dur="1" fill="hold">
                                          <p:stCondLst>
                                            <p:cond delay="499"/>
                                          </p:stCondLst>
                                        </p:cTn>
                                        <p:tgtEl>
                                          <p:spTgt spid="17442"/>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499"/>
                                          </p:stCondLst>
                                        </p:cTn>
                                        <p:tgtEl>
                                          <p:spTgt spid="174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174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7437"/>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nodeType="afterEffect">
                                  <p:stCondLst>
                                    <p:cond delay="0"/>
                                  </p:stCondLst>
                                  <p:childTnLst>
                                    <p:set>
                                      <p:cBhvr>
                                        <p:cTn id="35" dur="1" fill="hold">
                                          <p:stCondLst>
                                            <p:cond delay="499"/>
                                          </p:stCondLst>
                                        </p:cTn>
                                        <p:tgtEl>
                                          <p:spTgt spid="1745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499"/>
                                          </p:stCondLst>
                                        </p:cTn>
                                        <p:tgtEl>
                                          <p:spTgt spid="17438"/>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499"/>
                                          </p:stCondLst>
                                        </p:cTn>
                                        <p:tgtEl>
                                          <p:spTgt spid="174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P spid="174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9" name="Object 9"/>
          <p:cNvGraphicFramePr>
            <a:graphicFrameLocks noChangeAspect="1"/>
          </p:cNvGraphicFramePr>
          <p:nvPr/>
        </p:nvGraphicFramePr>
        <p:xfrm>
          <a:off x="990600" y="685800"/>
          <a:ext cx="1295400" cy="784225"/>
        </p:xfrm>
        <a:graphic>
          <a:graphicData uri="http://schemas.openxmlformats.org/presentationml/2006/ole">
            <p:oleObj spid="_x0000_s20489" name="Equation" r:id="rId3" imgW="482400" imgH="291960" progId="">
              <p:embed/>
            </p:oleObj>
          </a:graphicData>
        </a:graphic>
      </p:graphicFrame>
      <p:graphicFrame>
        <p:nvGraphicFramePr>
          <p:cNvPr id="20490" name="Object 10"/>
          <p:cNvGraphicFramePr>
            <a:graphicFrameLocks noChangeAspect="1"/>
          </p:cNvGraphicFramePr>
          <p:nvPr/>
        </p:nvGraphicFramePr>
        <p:xfrm>
          <a:off x="609600" y="1601788"/>
          <a:ext cx="2286000" cy="912812"/>
        </p:xfrm>
        <a:graphic>
          <a:graphicData uri="http://schemas.openxmlformats.org/presentationml/2006/ole">
            <p:oleObj spid="_x0000_s20490" name="Equation" r:id="rId4" imgW="698400" imgH="279360" progId="">
              <p:embed/>
            </p:oleObj>
          </a:graphicData>
        </a:graphic>
      </p:graphicFrame>
      <p:graphicFrame>
        <p:nvGraphicFramePr>
          <p:cNvPr id="20491" name="Object 11"/>
          <p:cNvGraphicFramePr>
            <a:graphicFrameLocks noChangeAspect="1"/>
          </p:cNvGraphicFramePr>
          <p:nvPr/>
        </p:nvGraphicFramePr>
        <p:xfrm>
          <a:off x="3276600" y="1447800"/>
          <a:ext cx="2160588" cy="1036637"/>
        </p:xfrm>
        <a:graphic>
          <a:graphicData uri="http://schemas.openxmlformats.org/presentationml/2006/ole">
            <p:oleObj spid="_x0000_s20491" name="Equation" r:id="rId5" imgW="660240" imgH="317160" progId="">
              <p:embed/>
            </p:oleObj>
          </a:graphicData>
        </a:graphic>
      </p:graphicFrame>
      <p:graphicFrame>
        <p:nvGraphicFramePr>
          <p:cNvPr id="20492" name="Object 12"/>
          <p:cNvGraphicFramePr>
            <a:graphicFrameLocks noChangeAspect="1"/>
          </p:cNvGraphicFramePr>
          <p:nvPr/>
        </p:nvGraphicFramePr>
        <p:xfrm>
          <a:off x="596900" y="2667000"/>
          <a:ext cx="1954213" cy="1077913"/>
        </p:xfrm>
        <a:graphic>
          <a:graphicData uri="http://schemas.openxmlformats.org/presentationml/2006/ole">
            <p:oleObj spid="_x0000_s20492" name="Equation" r:id="rId6" imgW="596880" imgH="330120" progId="">
              <p:embed/>
            </p:oleObj>
          </a:graphicData>
        </a:graphic>
      </p:graphicFrame>
      <p:graphicFrame>
        <p:nvGraphicFramePr>
          <p:cNvPr id="20493" name="Object 13"/>
          <p:cNvGraphicFramePr>
            <a:graphicFrameLocks noChangeAspect="1"/>
          </p:cNvGraphicFramePr>
          <p:nvPr/>
        </p:nvGraphicFramePr>
        <p:xfrm>
          <a:off x="615950" y="3581400"/>
          <a:ext cx="1746250" cy="1366838"/>
        </p:xfrm>
        <a:graphic>
          <a:graphicData uri="http://schemas.openxmlformats.org/presentationml/2006/ole">
            <p:oleObj spid="_x0000_s20493" name="Equation" r:id="rId7" imgW="533160" imgH="419040" progId="">
              <p:embed/>
            </p:oleObj>
          </a:graphicData>
        </a:graphic>
      </p:graphicFrame>
      <p:graphicFrame>
        <p:nvGraphicFramePr>
          <p:cNvPr id="20494" name="Object 14"/>
          <p:cNvGraphicFramePr>
            <a:graphicFrameLocks noChangeAspect="1"/>
          </p:cNvGraphicFramePr>
          <p:nvPr/>
        </p:nvGraphicFramePr>
        <p:xfrm>
          <a:off x="569335" y="5105400"/>
          <a:ext cx="1259465" cy="631825"/>
        </p:xfrm>
        <a:graphic>
          <a:graphicData uri="http://schemas.openxmlformats.org/presentationml/2006/ole">
            <p:oleObj spid="_x0000_s20494" name="Equation" r:id="rId8" imgW="291960" imgH="203040" progId="">
              <p:embed/>
            </p:oleObj>
          </a:graphicData>
        </a:graphic>
      </p:graphicFrame>
      <p:graphicFrame>
        <p:nvGraphicFramePr>
          <p:cNvPr id="20495" name="Object 15"/>
          <p:cNvGraphicFramePr>
            <a:graphicFrameLocks noChangeAspect="1"/>
          </p:cNvGraphicFramePr>
          <p:nvPr/>
        </p:nvGraphicFramePr>
        <p:xfrm>
          <a:off x="1981200" y="5181600"/>
          <a:ext cx="709612" cy="539750"/>
        </p:xfrm>
        <a:graphic>
          <a:graphicData uri="http://schemas.openxmlformats.org/presentationml/2006/ole">
            <p:oleObj spid="_x0000_s20495" name="Equation" r:id="rId9" imgW="215640" imgH="164880" progId="">
              <p:embed/>
            </p:oleObj>
          </a:graphicData>
        </a:graphic>
      </p:graphicFrame>
      <p:grpSp>
        <p:nvGrpSpPr>
          <p:cNvPr id="20498" name="Group 18"/>
          <p:cNvGrpSpPr>
            <a:grpSpLocks/>
          </p:cNvGrpSpPr>
          <p:nvPr/>
        </p:nvGrpSpPr>
        <p:grpSpPr bwMode="auto">
          <a:xfrm>
            <a:off x="2362200" y="762000"/>
            <a:ext cx="1006475" cy="514350"/>
            <a:chOff x="1200" y="2352"/>
            <a:chExt cx="634" cy="324"/>
          </a:xfrm>
        </p:grpSpPr>
        <p:graphicFrame>
          <p:nvGraphicFramePr>
            <p:cNvPr id="20499" name="Object 19"/>
            <p:cNvGraphicFramePr>
              <a:graphicFrameLocks noChangeAspect="1"/>
            </p:cNvGraphicFramePr>
            <p:nvPr/>
          </p:nvGraphicFramePr>
          <p:xfrm>
            <a:off x="1488" y="2352"/>
            <a:ext cx="346" cy="324"/>
          </p:xfrm>
          <a:graphic>
            <a:graphicData uri="http://schemas.openxmlformats.org/presentationml/2006/ole">
              <p:oleObj spid="_x0000_s20499" name="Equation" r:id="rId10" imgW="203040" imgH="190440" progId="">
                <p:embed/>
              </p:oleObj>
            </a:graphicData>
          </a:graphic>
        </p:graphicFrame>
        <p:sp>
          <p:nvSpPr>
            <p:cNvPr id="20500" name="Line 20"/>
            <p:cNvSpPr>
              <a:spLocks noChangeShapeType="1"/>
            </p:cNvSpPr>
            <p:nvPr/>
          </p:nvSpPr>
          <p:spPr bwMode="auto">
            <a:xfrm flipH="1">
              <a:off x="1200" y="2544"/>
              <a:ext cx="240" cy="0"/>
            </a:xfrm>
            <a:prstGeom prst="line">
              <a:avLst/>
            </a:prstGeom>
            <a:noFill/>
            <a:ln w="31750">
              <a:solidFill>
                <a:schemeClr val="accent2"/>
              </a:solidFill>
              <a:round/>
              <a:headEnd/>
              <a:tailEnd type="triangle" w="med" len="med"/>
            </a:ln>
            <a:effectLst/>
          </p:spPr>
          <p:txBody>
            <a:bodyPr/>
            <a:lstStyle/>
            <a:p>
              <a:endParaRPr lang="en-US"/>
            </a:p>
          </p:txBody>
        </p:sp>
      </p:grpSp>
      <p:grpSp>
        <p:nvGrpSpPr>
          <p:cNvPr id="20510" name="Group 30"/>
          <p:cNvGrpSpPr>
            <a:grpSpLocks/>
          </p:cNvGrpSpPr>
          <p:nvPr/>
        </p:nvGrpSpPr>
        <p:grpSpPr bwMode="auto">
          <a:xfrm>
            <a:off x="2481262" y="2743200"/>
            <a:ext cx="1404938" cy="914400"/>
            <a:chOff x="4080" y="1056"/>
            <a:chExt cx="885" cy="576"/>
          </a:xfrm>
        </p:grpSpPr>
        <p:graphicFrame>
          <p:nvGraphicFramePr>
            <p:cNvPr id="20502" name="Object 22"/>
            <p:cNvGraphicFramePr>
              <a:graphicFrameLocks noChangeAspect="1"/>
            </p:cNvGraphicFramePr>
            <p:nvPr/>
          </p:nvGraphicFramePr>
          <p:xfrm>
            <a:off x="4704" y="1056"/>
            <a:ext cx="261" cy="576"/>
          </p:xfrm>
          <a:graphic>
            <a:graphicData uri="http://schemas.openxmlformats.org/presentationml/2006/ole">
              <p:oleObj spid="_x0000_s20502" name="Equation" r:id="rId11" imgW="177480" imgH="393480" progId="">
                <p:embed/>
              </p:oleObj>
            </a:graphicData>
          </a:graphic>
        </p:graphicFrame>
        <p:sp>
          <p:nvSpPr>
            <p:cNvPr id="20503" name="Line 23"/>
            <p:cNvSpPr>
              <a:spLocks noChangeShapeType="1"/>
            </p:cNvSpPr>
            <p:nvPr/>
          </p:nvSpPr>
          <p:spPr bwMode="auto">
            <a:xfrm flipH="1" flipV="1">
              <a:off x="4080" y="1344"/>
              <a:ext cx="576" cy="0"/>
            </a:xfrm>
            <a:prstGeom prst="line">
              <a:avLst/>
            </a:prstGeom>
            <a:noFill/>
            <a:ln w="31750">
              <a:solidFill>
                <a:schemeClr val="accent2"/>
              </a:solidFill>
              <a:round/>
              <a:headEnd/>
              <a:tailEnd type="triangle" w="med" len="med"/>
            </a:ln>
            <a:effectLst/>
          </p:spPr>
          <p:txBody>
            <a:bodyPr/>
            <a:lstStyle/>
            <a:p>
              <a:endParaRPr lang="en-US"/>
            </a:p>
          </p:txBody>
        </p:sp>
      </p:grpSp>
      <p:grpSp>
        <p:nvGrpSpPr>
          <p:cNvPr id="20504" name="Group 24"/>
          <p:cNvGrpSpPr>
            <a:grpSpLocks/>
          </p:cNvGrpSpPr>
          <p:nvPr/>
        </p:nvGrpSpPr>
        <p:grpSpPr bwMode="auto">
          <a:xfrm>
            <a:off x="2589210" y="4084640"/>
            <a:ext cx="1828800" cy="830263"/>
            <a:chOff x="4368" y="2352"/>
            <a:chExt cx="1152" cy="523"/>
          </a:xfrm>
        </p:grpSpPr>
        <p:sp>
          <p:nvSpPr>
            <p:cNvPr id="20505" name="Text Box 25"/>
            <p:cNvSpPr txBox="1">
              <a:spLocks noChangeArrowheads="1"/>
            </p:cNvSpPr>
            <p:nvPr/>
          </p:nvSpPr>
          <p:spPr bwMode="auto">
            <a:xfrm>
              <a:off x="4658" y="2352"/>
              <a:ext cx="862" cy="523"/>
            </a:xfrm>
            <a:prstGeom prst="rect">
              <a:avLst/>
            </a:prstGeom>
            <a:noFill/>
            <a:ln w="9525">
              <a:noFill/>
              <a:miter lim="800000"/>
              <a:headEnd/>
              <a:tailEnd/>
            </a:ln>
            <a:effectLst/>
          </p:spPr>
          <p:txBody>
            <a:bodyPr wrap="none">
              <a:spAutoFit/>
            </a:bodyPr>
            <a:lstStyle/>
            <a:p>
              <a:pPr algn="ctr"/>
              <a:r>
                <a:rPr lang="en-US" dirty="0" err="1">
                  <a:solidFill>
                    <a:srgbClr val="FF0000"/>
                  </a:solidFill>
                </a:rPr>
                <a:t>L’Hôpital</a:t>
              </a:r>
              <a:endParaRPr lang="en-US" dirty="0">
                <a:solidFill>
                  <a:srgbClr val="FF0000"/>
                </a:solidFill>
              </a:endParaRPr>
            </a:p>
            <a:p>
              <a:pPr algn="ctr"/>
              <a:r>
                <a:rPr lang="en-US" dirty="0">
                  <a:solidFill>
                    <a:srgbClr val="FF0000"/>
                  </a:solidFill>
                </a:rPr>
                <a:t>applied</a:t>
              </a:r>
            </a:p>
          </p:txBody>
        </p:sp>
        <p:sp>
          <p:nvSpPr>
            <p:cNvPr id="20506" name="Line 26"/>
            <p:cNvSpPr>
              <a:spLocks noChangeShapeType="1"/>
            </p:cNvSpPr>
            <p:nvPr/>
          </p:nvSpPr>
          <p:spPr bwMode="auto">
            <a:xfrm flipH="1">
              <a:off x="4368" y="2592"/>
              <a:ext cx="288" cy="0"/>
            </a:xfrm>
            <a:prstGeom prst="line">
              <a:avLst/>
            </a:prstGeom>
            <a:noFill/>
            <a:ln w="31750">
              <a:solidFill>
                <a:schemeClr val="accent2"/>
              </a:solidFill>
              <a:round/>
              <a:headEnd/>
              <a:tailEnd type="triangle" w="med" len="med"/>
            </a:ln>
            <a:effectLst/>
          </p:spPr>
          <p:txBody>
            <a:bodyPr/>
            <a:lstStyle/>
            <a:p>
              <a:endParaRPr lang="en-US"/>
            </a:p>
          </p:txBody>
        </p:sp>
      </p:grpSp>
      <p:sp>
        <p:nvSpPr>
          <p:cNvPr id="19" name="TextBox 13"/>
          <p:cNvSpPr txBox="1"/>
          <p:nvPr/>
        </p:nvSpPr>
        <p:spPr>
          <a:xfrm>
            <a:off x="3429000" y="76200"/>
            <a:ext cx="2286000" cy="584775"/>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r>
              <a:rPr lang="en-US" sz="3200" b="1" dirty="0" smtClean="0">
                <a:solidFill>
                  <a:srgbClr val="0000FF"/>
                </a:solidFill>
                <a:effectLst>
                  <a:outerShdw blurRad="38100" dist="38100" dir="2700000" algn="tl">
                    <a:srgbClr val="000000">
                      <a:alpha val="43137"/>
                    </a:srgbClr>
                  </a:outerShdw>
                </a:effectLst>
              </a:rPr>
              <a:t>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204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20498"/>
                                        </p:tgtEl>
                                        <p:attrNameLst>
                                          <p:attrName>style.visibility</p:attrName>
                                        </p:attrNameLst>
                                      </p:cBhvr>
                                      <p:to>
                                        <p:strVal val="visible"/>
                                      </p:to>
                                    </p:set>
                                    <p:anim calcmode="lin" valueType="num">
                                      <p:cBhvr additive="base">
                                        <p:cTn id="11" dur="500" fill="hold"/>
                                        <p:tgtEl>
                                          <p:spTgt spid="20498"/>
                                        </p:tgtEl>
                                        <p:attrNameLst>
                                          <p:attrName>ppt_x</p:attrName>
                                        </p:attrNameLst>
                                      </p:cBhvr>
                                      <p:tavLst>
                                        <p:tav tm="0">
                                          <p:val>
                                            <p:strVal val="1+#ppt_w/2"/>
                                          </p:val>
                                        </p:tav>
                                        <p:tav tm="100000">
                                          <p:val>
                                            <p:strVal val="#ppt_x"/>
                                          </p:val>
                                        </p:tav>
                                      </p:tavLst>
                                    </p:anim>
                                    <p:anim calcmode="lin" valueType="num">
                                      <p:cBhvr additive="base">
                                        <p:cTn id="12" dur="500" fill="hold"/>
                                        <p:tgtEl>
                                          <p:spTgt spid="20498"/>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98"/>
                                        </p:tgtEl>
                                        <p:attrNameLst>
                                          <p:attrName>ppt_c</p:attrName>
                                        </p:attrNameLst>
                                      </p:cBhvr>
                                      <p:to>
                                        <a:srgbClr val="6699FF"/>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2049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20491"/>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499"/>
                                          </p:stCondLst>
                                        </p:cTn>
                                        <p:tgtEl>
                                          <p:spTgt spid="2049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20510"/>
                                        </p:tgtEl>
                                        <p:attrNameLst>
                                          <p:attrName>style.visibility</p:attrName>
                                        </p:attrNameLst>
                                      </p:cBhvr>
                                      <p:to>
                                        <p:strVal val="visible"/>
                                      </p:to>
                                    </p:set>
                                    <p:anim calcmode="lin" valueType="num">
                                      <p:cBhvr additive="base">
                                        <p:cTn id="28" dur="500" fill="hold"/>
                                        <p:tgtEl>
                                          <p:spTgt spid="20510"/>
                                        </p:tgtEl>
                                        <p:attrNameLst>
                                          <p:attrName>ppt_x</p:attrName>
                                        </p:attrNameLst>
                                      </p:cBhvr>
                                      <p:tavLst>
                                        <p:tav tm="0">
                                          <p:val>
                                            <p:strVal val="1+#ppt_w/2"/>
                                          </p:val>
                                        </p:tav>
                                        <p:tav tm="100000">
                                          <p:val>
                                            <p:strVal val="#ppt_x"/>
                                          </p:val>
                                        </p:tav>
                                      </p:tavLst>
                                    </p:anim>
                                    <p:anim calcmode="lin" valueType="num">
                                      <p:cBhvr additive="base">
                                        <p:cTn id="29" dur="500" fill="hold"/>
                                        <p:tgtEl>
                                          <p:spTgt spid="2051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510"/>
                                        </p:tgtEl>
                                        <p:attrNameLst>
                                          <p:attrName>ppt_c</p:attrName>
                                        </p:attrNameLst>
                                      </p:cBhvr>
                                      <p:to>
                                        <a:srgbClr val="6699FF"/>
                                      </p:to>
                                    </p:animClr>
                                  </p:sub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20493"/>
                                        </p:tgtEl>
                                        <p:attrNameLst>
                                          <p:attrName>style.visibility</p:attrName>
                                        </p:attrNameLst>
                                      </p:cBhvr>
                                      <p:to>
                                        <p:strVal val="visible"/>
                                      </p:to>
                                    </p:set>
                                  </p:childTnLst>
                                </p:cTn>
                              </p:par>
                            </p:childTnLst>
                          </p:cTn>
                        </p:par>
                        <p:par>
                          <p:cTn id="34" fill="hold">
                            <p:stCondLst>
                              <p:cond delay="500"/>
                            </p:stCondLst>
                            <p:childTnLst>
                              <p:par>
                                <p:cTn id="35" presetID="2" presetClass="entr" presetSubtype="2" fill="hold" nodeType="afterEffect">
                                  <p:stCondLst>
                                    <p:cond delay="0"/>
                                  </p:stCondLst>
                                  <p:childTnLst>
                                    <p:set>
                                      <p:cBhvr>
                                        <p:cTn id="36" dur="1" fill="hold">
                                          <p:stCondLst>
                                            <p:cond delay="0"/>
                                          </p:stCondLst>
                                        </p:cTn>
                                        <p:tgtEl>
                                          <p:spTgt spid="20504"/>
                                        </p:tgtEl>
                                        <p:attrNameLst>
                                          <p:attrName>style.visibility</p:attrName>
                                        </p:attrNameLst>
                                      </p:cBhvr>
                                      <p:to>
                                        <p:strVal val="visible"/>
                                      </p:to>
                                    </p:set>
                                    <p:anim calcmode="lin" valueType="num">
                                      <p:cBhvr additive="base">
                                        <p:cTn id="37" dur="500" fill="hold"/>
                                        <p:tgtEl>
                                          <p:spTgt spid="20504"/>
                                        </p:tgtEl>
                                        <p:attrNameLst>
                                          <p:attrName>ppt_x</p:attrName>
                                        </p:attrNameLst>
                                      </p:cBhvr>
                                      <p:tavLst>
                                        <p:tav tm="0">
                                          <p:val>
                                            <p:strVal val="1+#ppt_w/2"/>
                                          </p:val>
                                        </p:tav>
                                        <p:tav tm="100000">
                                          <p:val>
                                            <p:strVal val="#ppt_x"/>
                                          </p:val>
                                        </p:tav>
                                      </p:tavLst>
                                    </p:anim>
                                    <p:anim calcmode="lin" valueType="num">
                                      <p:cBhvr additive="base">
                                        <p:cTn id="38" dur="500" fill="hold"/>
                                        <p:tgtEl>
                                          <p:spTgt spid="20504"/>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504"/>
                                        </p:tgtEl>
                                        <p:attrNameLst>
                                          <p:attrName>ppt_c</p:attrName>
                                        </p:attrNameLst>
                                      </p:cBhvr>
                                      <p:to>
                                        <a:srgbClr val="6699FF"/>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049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204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2362200" y="3200400"/>
            <a:ext cx="2819400" cy="457200"/>
          </a:xfrm>
          <a:prstGeom prst="rect">
            <a:avLst/>
          </a:prstGeom>
          <a:solidFill>
            <a:srgbClr val="FFFF99"/>
          </a:solidFill>
          <a:ln w="9525">
            <a:noFill/>
            <a:miter lim="800000"/>
            <a:headEnd/>
            <a:tailEnd/>
          </a:ln>
          <a:effectLst/>
        </p:spPr>
        <p:txBody>
          <a:bodyPr wrap="none" anchor="ctr"/>
          <a:lstStyle/>
          <a:p>
            <a:endParaRPr lang="en-US"/>
          </a:p>
        </p:txBody>
      </p:sp>
      <p:sp>
        <p:nvSpPr>
          <p:cNvPr id="4110" name="Rectangle 14"/>
          <p:cNvSpPr>
            <a:spLocks noChangeArrowheads="1"/>
          </p:cNvSpPr>
          <p:nvPr/>
        </p:nvSpPr>
        <p:spPr bwMode="auto">
          <a:xfrm>
            <a:off x="2362200" y="3200400"/>
            <a:ext cx="2819400" cy="457200"/>
          </a:xfrm>
          <a:prstGeom prst="rect">
            <a:avLst/>
          </a:prstGeom>
          <a:solidFill>
            <a:schemeClr val="bg1"/>
          </a:solidFill>
          <a:ln w="9525">
            <a:noFill/>
            <a:miter lim="800000"/>
            <a:headEnd/>
            <a:tailEnd/>
          </a:ln>
          <a:effectLst/>
        </p:spPr>
        <p:txBody>
          <a:bodyPr wrap="none" anchor="ctr"/>
          <a:lstStyle/>
          <a:p>
            <a:endParaRPr lang="en-US"/>
          </a:p>
        </p:txBody>
      </p:sp>
      <p:sp>
        <p:nvSpPr>
          <p:cNvPr id="4102" name="Text Box 6"/>
          <p:cNvSpPr txBox="1">
            <a:spLocks noChangeArrowheads="1"/>
          </p:cNvSpPr>
          <p:nvPr/>
        </p:nvSpPr>
        <p:spPr bwMode="auto">
          <a:xfrm>
            <a:off x="762000" y="2819400"/>
            <a:ext cx="7940675" cy="830997"/>
          </a:xfrm>
          <a:prstGeom prst="rect">
            <a:avLst/>
          </a:prstGeom>
          <a:noFill/>
          <a:ln w="9525">
            <a:noFill/>
            <a:miter lim="800000"/>
            <a:headEnd/>
            <a:tailEnd/>
          </a:ln>
          <a:effectLst/>
        </p:spPr>
        <p:txBody>
          <a:bodyPr>
            <a:spAutoFit/>
          </a:bodyPr>
          <a:lstStyle/>
          <a:p>
            <a:r>
              <a:rPr lang="en-US" dirty="0"/>
              <a:t>Zero divided by zero can not be evaluated, and is an example of </a:t>
            </a:r>
            <a:r>
              <a:rPr lang="en-US" b="1" dirty="0">
                <a:solidFill>
                  <a:srgbClr val="0000FF"/>
                </a:solidFill>
              </a:rPr>
              <a:t>indeterminate form</a:t>
            </a:r>
            <a:r>
              <a:rPr lang="en-US" dirty="0"/>
              <a:t>.</a:t>
            </a:r>
          </a:p>
        </p:txBody>
      </p:sp>
      <p:graphicFrame>
        <p:nvGraphicFramePr>
          <p:cNvPr id="4098" name="Object 2"/>
          <p:cNvGraphicFramePr>
            <a:graphicFrameLocks noChangeAspect="1"/>
          </p:cNvGraphicFramePr>
          <p:nvPr/>
        </p:nvGraphicFramePr>
        <p:xfrm>
          <a:off x="2133600" y="609600"/>
          <a:ext cx="1447800" cy="936625"/>
        </p:xfrm>
        <a:graphic>
          <a:graphicData uri="http://schemas.openxmlformats.org/presentationml/2006/ole">
            <p:oleObj spid="_x0000_s4098" name="Equation" r:id="rId3" imgW="647640" imgH="419040" progId="">
              <p:embed/>
            </p:oleObj>
          </a:graphicData>
        </a:graphic>
      </p:graphicFrame>
      <p:sp>
        <p:nvSpPr>
          <p:cNvPr id="4099" name="Text Box 3"/>
          <p:cNvSpPr txBox="1">
            <a:spLocks noChangeArrowheads="1"/>
          </p:cNvSpPr>
          <p:nvPr/>
        </p:nvSpPr>
        <p:spPr bwMode="auto">
          <a:xfrm>
            <a:off x="457200" y="838200"/>
            <a:ext cx="1490663" cy="457200"/>
          </a:xfrm>
          <a:prstGeom prst="rect">
            <a:avLst/>
          </a:prstGeom>
          <a:noFill/>
          <a:ln w="9525">
            <a:noFill/>
            <a:miter lim="800000"/>
            <a:headEnd/>
            <a:tailEnd/>
          </a:ln>
          <a:effectLst/>
        </p:spPr>
        <p:txBody>
          <a:bodyPr wrap="none">
            <a:spAutoFit/>
          </a:bodyPr>
          <a:lstStyle/>
          <a:p>
            <a:r>
              <a:rPr lang="en-US"/>
              <a:t>Consider:</a:t>
            </a:r>
          </a:p>
        </p:txBody>
      </p:sp>
      <p:grpSp>
        <p:nvGrpSpPr>
          <p:cNvPr id="4111" name="Group 15"/>
          <p:cNvGrpSpPr>
            <a:grpSpLocks/>
          </p:cNvGrpSpPr>
          <p:nvPr/>
        </p:nvGrpSpPr>
        <p:grpSpPr bwMode="auto">
          <a:xfrm>
            <a:off x="457200" y="1752600"/>
            <a:ext cx="4884738" cy="879475"/>
            <a:chOff x="288" y="1104"/>
            <a:chExt cx="3077" cy="554"/>
          </a:xfrm>
        </p:grpSpPr>
        <p:sp>
          <p:nvSpPr>
            <p:cNvPr id="4100" name="Text Box 4"/>
            <p:cNvSpPr txBox="1">
              <a:spLocks noChangeArrowheads="1"/>
            </p:cNvSpPr>
            <p:nvPr/>
          </p:nvSpPr>
          <p:spPr bwMode="auto">
            <a:xfrm>
              <a:off x="288" y="1248"/>
              <a:ext cx="2820" cy="291"/>
            </a:xfrm>
            <a:prstGeom prst="rect">
              <a:avLst/>
            </a:prstGeom>
            <a:noFill/>
            <a:ln w="9525">
              <a:noFill/>
              <a:miter lim="800000"/>
              <a:headEnd/>
              <a:tailEnd/>
            </a:ln>
            <a:effectLst/>
          </p:spPr>
          <p:txBody>
            <a:bodyPr wrap="none">
              <a:spAutoFit/>
            </a:bodyPr>
            <a:lstStyle/>
            <a:p>
              <a:r>
                <a:rPr lang="en-US" dirty="0"/>
                <a:t>If we </a:t>
              </a:r>
              <a:r>
                <a:rPr lang="en-US" dirty="0" smtClean="0"/>
                <a:t>direct </a:t>
              </a:r>
              <a:r>
                <a:rPr lang="en-US" dirty="0"/>
                <a:t>substitution, we get:</a:t>
              </a:r>
            </a:p>
          </p:txBody>
        </p:sp>
        <p:graphicFrame>
          <p:nvGraphicFramePr>
            <p:cNvPr id="4101" name="Object 5"/>
            <p:cNvGraphicFramePr>
              <a:graphicFrameLocks noChangeAspect="1"/>
            </p:cNvGraphicFramePr>
            <p:nvPr/>
          </p:nvGraphicFramePr>
          <p:xfrm>
            <a:off x="3168" y="1104"/>
            <a:ext cx="197" cy="554"/>
          </p:xfrm>
          <a:graphic>
            <a:graphicData uri="http://schemas.openxmlformats.org/presentationml/2006/ole">
              <p:oleObj spid="_x0000_s4101" name="Equation" r:id="rId4" imgW="139680" imgH="393480" progId="">
                <p:embed/>
              </p:oleObj>
            </a:graphicData>
          </a:graphic>
        </p:graphicFrame>
      </p:grpSp>
      <p:sp>
        <p:nvSpPr>
          <p:cNvPr id="4104" name="Text Box 8"/>
          <p:cNvSpPr txBox="1">
            <a:spLocks noChangeArrowheads="1"/>
          </p:cNvSpPr>
          <p:nvPr/>
        </p:nvSpPr>
        <p:spPr bwMode="auto">
          <a:xfrm>
            <a:off x="457200" y="3962400"/>
            <a:ext cx="7924800" cy="822325"/>
          </a:xfrm>
          <a:prstGeom prst="rect">
            <a:avLst/>
          </a:prstGeom>
          <a:noFill/>
          <a:ln w="9525">
            <a:noFill/>
            <a:miter lim="800000"/>
            <a:headEnd/>
            <a:tailEnd/>
          </a:ln>
          <a:effectLst/>
        </p:spPr>
        <p:txBody>
          <a:bodyPr>
            <a:spAutoFit/>
          </a:bodyPr>
          <a:lstStyle/>
          <a:p>
            <a:r>
              <a:rPr lang="en-US"/>
              <a:t>In this case, we can evaluate this limit by factoring and canceling:</a:t>
            </a:r>
          </a:p>
        </p:txBody>
      </p:sp>
      <p:graphicFrame>
        <p:nvGraphicFramePr>
          <p:cNvPr id="4105" name="Object 9"/>
          <p:cNvGraphicFramePr>
            <a:graphicFrameLocks noChangeAspect="1"/>
          </p:cNvGraphicFramePr>
          <p:nvPr/>
        </p:nvGraphicFramePr>
        <p:xfrm>
          <a:off x="990600" y="4953000"/>
          <a:ext cx="1447800" cy="936625"/>
        </p:xfrm>
        <a:graphic>
          <a:graphicData uri="http://schemas.openxmlformats.org/presentationml/2006/ole">
            <p:oleObj spid="_x0000_s4105" name="Equation" r:id="rId5" imgW="647640" imgH="419040" progId="">
              <p:embed/>
            </p:oleObj>
          </a:graphicData>
        </a:graphic>
      </p:graphicFrame>
      <p:graphicFrame>
        <p:nvGraphicFramePr>
          <p:cNvPr id="4106" name="Object 10"/>
          <p:cNvGraphicFramePr>
            <a:graphicFrameLocks noChangeAspect="1"/>
          </p:cNvGraphicFramePr>
          <p:nvPr/>
        </p:nvGraphicFramePr>
        <p:xfrm>
          <a:off x="2590800" y="4953000"/>
          <a:ext cx="2781300" cy="936625"/>
        </p:xfrm>
        <a:graphic>
          <a:graphicData uri="http://schemas.openxmlformats.org/presentationml/2006/ole">
            <p:oleObj spid="_x0000_s4106" name="Equation" r:id="rId6" imgW="1244520" imgH="419040" progId="">
              <p:embed/>
            </p:oleObj>
          </a:graphicData>
        </a:graphic>
      </p:graphicFrame>
      <p:graphicFrame>
        <p:nvGraphicFramePr>
          <p:cNvPr id="4107" name="Object 11"/>
          <p:cNvGraphicFramePr>
            <a:graphicFrameLocks noChangeAspect="1"/>
          </p:cNvGraphicFramePr>
          <p:nvPr/>
        </p:nvGraphicFramePr>
        <p:xfrm>
          <a:off x="5410200" y="5105400"/>
          <a:ext cx="1787525" cy="652463"/>
        </p:xfrm>
        <a:graphic>
          <a:graphicData uri="http://schemas.openxmlformats.org/presentationml/2006/ole">
            <p:oleObj spid="_x0000_s4107" name="Equation" r:id="rId7" imgW="799920" imgH="291960" progId="">
              <p:embed/>
            </p:oleObj>
          </a:graphicData>
        </a:graphic>
      </p:graphicFrame>
      <p:graphicFrame>
        <p:nvGraphicFramePr>
          <p:cNvPr id="4108" name="Object 12"/>
          <p:cNvGraphicFramePr>
            <a:graphicFrameLocks noChangeAspect="1"/>
          </p:cNvGraphicFramePr>
          <p:nvPr/>
        </p:nvGraphicFramePr>
        <p:xfrm>
          <a:off x="7239000" y="5181600"/>
          <a:ext cx="539750" cy="368300"/>
        </p:xfrm>
        <a:graphic>
          <a:graphicData uri="http://schemas.openxmlformats.org/presentationml/2006/ole">
            <p:oleObj spid="_x0000_s4108" name="Equation" r:id="rId8" imgW="241200" imgH="164880" progId="">
              <p:embed/>
            </p:oleObj>
          </a:graphicData>
        </a:graphic>
      </p:graphicFrame>
      <p:sp>
        <p:nvSpPr>
          <p:cNvPr id="4109" name="Line 13"/>
          <p:cNvSpPr>
            <a:spLocks noChangeShapeType="1"/>
          </p:cNvSpPr>
          <p:nvPr/>
        </p:nvSpPr>
        <p:spPr bwMode="auto">
          <a:xfrm flipV="1">
            <a:off x="4114800" y="4953000"/>
            <a:ext cx="914400" cy="990600"/>
          </a:xfrm>
          <a:prstGeom prst="line">
            <a:avLst/>
          </a:prstGeom>
          <a:noFill/>
          <a:ln w="38100">
            <a:solidFill>
              <a:srgbClr val="339966"/>
            </a:solidFill>
            <a:round/>
            <a:headEnd/>
            <a:tailEnd/>
          </a:ln>
          <a:effectLst/>
        </p:spPr>
        <p:txBody>
          <a:bodyP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1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02"/>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410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410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410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109"/>
                                        </p:tgtEl>
                                        <p:attrNameLst>
                                          <p:attrName>style.visibility</p:attrName>
                                        </p:attrNameLst>
                                      </p:cBhvr>
                                      <p:to>
                                        <p:strVal val="visible"/>
                                      </p:to>
                                    </p:set>
                                    <p:animEffect transition="in" filter="wipe(left)">
                                      <p:cBhvr>
                                        <p:cTn id="26" dur="500"/>
                                        <p:tgtEl>
                                          <p:spTgt spid="4109"/>
                                        </p:tgtEl>
                                      </p:cBhvr>
                                    </p:animEffec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499"/>
                                          </p:stCondLst>
                                        </p:cTn>
                                        <p:tgtEl>
                                          <p:spTgt spid="410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4104" grpId="0" autoUpdateAnimBg="0"/>
      <p:bldP spid="410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17" name="Text Box 177"/>
          <p:cNvSpPr txBox="1">
            <a:spLocks noChangeArrowheads="1"/>
          </p:cNvSpPr>
          <p:nvPr/>
        </p:nvSpPr>
        <p:spPr bwMode="auto">
          <a:xfrm>
            <a:off x="533400" y="228600"/>
            <a:ext cx="5965825" cy="457200"/>
          </a:xfrm>
          <a:prstGeom prst="rect">
            <a:avLst/>
          </a:prstGeom>
          <a:noFill/>
          <a:ln w="9525">
            <a:noFill/>
            <a:miter lim="800000"/>
            <a:headEnd/>
            <a:tailEnd/>
          </a:ln>
          <a:effectLst/>
        </p:spPr>
        <p:txBody>
          <a:bodyPr wrap="none">
            <a:spAutoFit/>
          </a:bodyPr>
          <a:lstStyle/>
          <a:p>
            <a:r>
              <a:rPr lang="en-US" dirty="0"/>
              <a:t>What makes an expression indeterminate?</a:t>
            </a:r>
          </a:p>
        </p:txBody>
      </p:sp>
      <p:graphicFrame>
        <p:nvGraphicFramePr>
          <p:cNvPr id="112825" name="Object 185"/>
          <p:cNvGraphicFramePr>
            <a:graphicFrameLocks noChangeAspect="1"/>
          </p:cNvGraphicFramePr>
          <p:nvPr/>
        </p:nvGraphicFramePr>
        <p:xfrm>
          <a:off x="2133600" y="838200"/>
          <a:ext cx="398463" cy="884238"/>
        </p:xfrm>
        <a:graphic>
          <a:graphicData uri="http://schemas.openxmlformats.org/presentationml/2006/ole">
            <p:oleObj spid="_x0000_s24578" name="Equation" r:id="rId3" imgW="177480" imgH="393480" progId="">
              <p:embed/>
            </p:oleObj>
          </a:graphicData>
        </a:graphic>
      </p:graphicFrame>
      <p:graphicFrame>
        <p:nvGraphicFramePr>
          <p:cNvPr id="112826" name="Object 186"/>
          <p:cNvGraphicFramePr>
            <a:graphicFrameLocks noChangeAspect="1"/>
          </p:cNvGraphicFramePr>
          <p:nvPr/>
        </p:nvGraphicFramePr>
        <p:xfrm>
          <a:off x="1295400" y="2162175"/>
          <a:ext cx="1903413" cy="885825"/>
        </p:xfrm>
        <a:graphic>
          <a:graphicData uri="http://schemas.openxmlformats.org/presentationml/2006/ole">
            <p:oleObj spid="_x0000_s24579" name="Equation" r:id="rId4" imgW="850680" imgH="393480" progId="">
              <p:embed/>
            </p:oleObj>
          </a:graphicData>
        </a:graphic>
      </p:graphicFrame>
      <p:sp>
        <p:nvSpPr>
          <p:cNvPr id="112845" name="Text Box 205"/>
          <p:cNvSpPr txBox="1">
            <a:spLocks noChangeArrowheads="1"/>
          </p:cNvSpPr>
          <p:nvPr/>
        </p:nvSpPr>
        <p:spPr bwMode="auto">
          <a:xfrm>
            <a:off x="381000" y="1066800"/>
            <a:ext cx="1490663" cy="457200"/>
          </a:xfrm>
          <a:prstGeom prst="rect">
            <a:avLst/>
          </a:prstGeom>
          <a:noFill/>
          <a:ln w="9525">
            <a:noFill/>
            <a:miter lim="800000"/>
            <a:headEnd/>
            <a:tailEnd/>
          </a:ln>
          <a:effectLst/>
        </p:spPr>
        <p:txBody>
          <a:bodyPr wrap="none">
            <a:spAutoFit/>
          </a:bodyPr>
          <a:lstStyle/>
          <a:p>
            <a:r>
              <a:rPr lang="en-US" dirty="0"/>
              <a:t>Consider:</a:t>
            </a:r>
          </a:p>
        </p:txBody>
      </p:sp>
      <p:sp>
        <p:nvSpPr>
          <p:cNvPr id="112846" name="Text Box 206"/>
          <p:cNvSpPr txBox="1">
            <a:spLocks noChangeArrowheads="1"/>
          </p:cNvSpPr>
          <p:nvPr/>
        </p:nvSpPr>
        <p:spPr bwMode="auto">
          <a:xfrm>
            <a:off x="533400" y="1752600"/>
            <a:ext cx="6810375" cy="457200"/>
          </a:xfrm>
          <a:prstGeom prst="rect">
            <a:avLst/>
          </a:prstGeom>
          <a:noFill/>
          <a:ln w="9525">
            <a:noFill/>
            <a:miter lim="800000"/>
            <a:headEnd/>
            <a:tailEnd/>
          </a:ln>
          <a:effectLst/>
        </p:spPr>
        <p:txBody>
          <a:bodyPr wrap="none">
            <a:spAutoFit/>
          </a:bodyPr>
          <a:lstStyle/>
          <a:p>
            <a:r>
              <a:rPr lang="en-US" dirty="0"/>
              <a:t>We can hold one part of the expression constant:</a:t>
            </a:r>
          </a:p>
        </p:txBody>
      </p:sp>
      <p:graphicFrame>
        <p:nvGraphicFramePr>
          <p:cNvPr id="112847" name="Object 207"/>
          <p:cNvGraphicFramePr>
            <a:graphicFrameLocks noChangeAspect="1"/>
          </p:cNvGraphicFramePr>
          <p:nvPr/>
        </p:nvGraphicFramePr>
        <p:xfrm>
          <a:off x="4811713" y="2238375"/>
          <a:ext cx="1817687" cy="885825"/>
        </p:xfrm>
        <a:graphic>
          <a:graphicData uri="http://schemas.openxmlformats.org/presentationml/2006/ole">
            <p:oleObj spid="_x0000_s24581" name="Equation" r:id="rId5" imgW="812520" imgH="393480" progId="">
              <p:embed/>
            </p:oleObj>
          </a:graphicData>
        </a:graphic>
      </p:graphicFrame>
      <p:sp>
        <p:nvSpPr>
          <p:cNvPr id="112848" name="Text Box 208"/>
          <p:cNvSpPr txBox="1">
            <a:spLocks noChangeArrowheads="1"/>
          </p:cNvSpPr>
          <p:nvPr/>
        </p:nvSpPr>
        <p:spPr bwMode="auto">
          <a:xfrm>
            <a:off x="228600" y="3200400"/>
            <a:ext cx="8534400" cy="1569660"/>
          </a:xfrm>
          <a:prstGeom prst="rect">
            <a:avLst/>
          </a:prstGeom>
          <a:noFill/>
          <a:ln w="9525">
            <a:noFill/>
            <a:miter lim="800000"/>
            <a:headEnd/>
            <a:tailEnd/>
          </a:ln>
          <a:effectLst/>
        </p:spPr>
        <p:txBody>
          <a:bodyPr wrap="square">
            <a:spAutoFit/>
          </a:bodyPr>
          <a:lstStyle/>
          <a:p>
            <a:r>
              <a:rPr lang="en-US" dirty="0"/>
              <a:t>There are conflicting trends here.  The actual limit will depend on the rates at which the numerator and denominator approach infinity, so we say that an expression in this form is </a:t>
            </a:r>
            <a:r>
              <a:rPr lang="en-US" dirty="0">
                <a:solidFill>
                  <a:srgbClr val="FF0000"/>
                </a:solidFill>
              </a:rPr>
              <a:t>indeterminate</a:t>
            </a:r>
            <a:r>
              <a:rPr lang="en-US" dirty="0"/>
              <a:t>.</a:t>
            </a:r>
          </a:p>
        </p:txBody>
      </p:sp>
      <p:graphicFrame>
        <p:nvGraphicFramePr>
          <p:cNvPr id="11" name="Object 4"/>
          <p:cNvGraphicFramePr>
            <a:graphicFrameLocks noChangeAspect="1"/>
          </p:cNvGraphicFramePr>
          <p:nvPr/>
        </p:nvGraphicFramePr>
        <p:xfrm>
          <a:off x="1982787" y="4905375"/>
          <a:ext cx="455613" cy="427038"/>
        </p:xfrm>
        <a:graphic>
          <a:graphicData uri="http://schemas.openxmlformats.org/presentationml/2006/ole">
            <p:oleObj spid="_x0000_s24582" name="Equation" r:id="rId6" imgW="203040" imgH="190440" progId="">
              <p:embed/>
            </p:oleObj>
          </a:graphicData>
        </a:graphic>
      </p:graphicFrame>
      <p:graphicFrame>
        <p:nvGraphicFramePr>
          <p:cNvPr id="12" name="Object 5"/>
          <p:cNvGraphicFramePr>
            <a:graphicFrameLocks noChangeAspect="1"/>
          </p:cNvGraphicFramePr>
          <p:nvPr/>
        </p:nvGraphicFramePr>
        <p:xfrm>
          <a:off x="1066800" y="5591175"/>
          <a:ext cx="1846263" cy="657225"/>
        </p:xfrm>
        <a:graphic>
          <a:graphicData uri="http://schemas.openxmlformats.org/presentationml/2006/ole">
            <p:oleObj spid="_x0000_s24583" name="Equation" r:id="rId7" imgW="825480" imgH="291960" progId="">
              <p:embed/>
            </p:oleObj>
          </a:graphicData>
        </a:graphic>
      </p:graphicFrame>
      <p:sp>
        <p:nvSpPr>
          <p:cNvPr id="13" name="Text Box 7"/>
          <p:cNvSpPr txBox="1">
            <a:spLocks noChangeArrowheads="1"/>
          </p:cNvSpPr>
          <p:nvPr/>
        </p:nvSpPr>
        <p:spPr bwMode="auto">
          <a:xfrm>
            <a:off x="534987" y="4905375"/>
            <a:ext cx="1490663" cy="457200"/>
          </a:xfrm>
          <a:prstGeom prst="rect">
            <a:avLst/>
          </a:prstGeom>
          <a:noFill/>
          <a:ln w="9525">
            <a:noFill/>
            <a:miter lim="800000"/>
            <a:headEnd/>
            <a:tailEnd/>
          </a:ln>
          <a:effectLst/>
        </p:spPr>
        <p:txBody>
          <a:bodyPr wrap="none">
            <a:spAutoFit/>
          </a:bodyPr>
          <a:lstStyle/>
          <a:p>
            <a:r>
              <a:rPr lang="en-US" dirty="0"/>
              <a:t>Consider:</a:t>
            </a:r>
          </a:p>
        </p:txBody>
      </p:sp>
      <p:graphicFrame>
        <p:nvGraphicFramePr>
          <p:cNvPr id="15" name="Object 9"/>
          <p:cNvGraphicFramePr>
            <a:graphicFrameLocks noChangeAspect="1"/>
          </p:cNvGraphicFramePr>
          <p:nvPr/>
        </p:nvGraphicFramePr>
        <p:xfrm>
          <a:off x="3733800" y="5591175"/>
          <a:ext cx="1644650" cy="657225"/>
        </p:xfrm>
        <a:graphic>
          <a:graphicData uri="http://schemas.openxmlformats.org/presentationml/2006/ole">
            <p:oleObj spid="_x0000_s24584" name="Equation" r:id="rId8" imgW="736560" imgH="291960" progId="">
              <p:embed/>
            </p:oleObj>
          </a:graphicData>
        </a:graphic>
      </p:graphicFrame>
      <p:graphicFrame>
        <p:nvGraphicFramePr>
          <p:cNvPr id="17" name="Object 11"/>
          <p:cNvGraphicFramePr>
            <a:graphicFrameLocks noChangeAspect="1"/>
          </p:cNvGraphicFramePr>
          <p:nvPr/>
        </p:nvGraphicFramePr>
        <p:xfrm>
          <a:off x="6477000" y="5591175"/>
          <a:ext cx="1673225" cy="657225"/>
        </p:xfrm>
        <a:graphic>
          <a:graphicData uri="http://schemas.openxmlformats.org/presentationml/2006/ole">
            <p:oleObj spid="_x0000_s24585" name="Equation" r:id="rId9" imgW="749160" imgH="291960" progId="">
              <p:embed/>
            </p:oleObj>
          </a:graphicData>
        </a:graphic>
      </p:graphicFrame>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8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1128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8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1128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1128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28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499"/>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5" grpId="0"/>
      <p:bldP spid="112846" grpId="0"/>
      <p:bldP spid="112848"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838200" y="304800"/>
            <a:ext cx="7772400" cy="1219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sp>
        <p:nvSpPr>
          <p:cNvPr id="125955" name="Text Box 3"/>
          <p:cNvSpPr txBox="1">
            <a:spLocks noChangeArrowheads="1"/>
          </p:cNvSpPr>
          <p:nvPr/>
        </p:nvSpPr>
        <p:spPr bwMode="auto">
          <a:xfrm>
            <a:off x="1219200" y="609600"/>
            <a:ext cx="7162800" cy="822325"/>
          </a:xfrm>
          <a:prstGeom prst="rect">
            <a:avLst/>
          </a:prstGeom>
          <a:noFill/>
          <a:ln w="9525">
            <a:noFill/>
            <a:miter lim="800000"/>
            <a:headEnd/>
            <a:tailEnd/>
          </a:ln>
          <a:effectLst/>
        </p:spPr>
        <p:txBody>
          <a:bodyPr>
            <a:spAutoFit/>
          </a:bodyPr>
          <a:lstStyle/>
          <a:p>
            <a:r>
              <a:rPr lang="en-US"/>
              <a:t>Finally, here is an expression that looks like it might be indeterminate :</a:t>
            </a:r>
          </a:p>
        </p:txBody>
      </p:sp>
      <p:graphicFrame>
        <p:nvGraphicFramePr>
          <p:cNvPr id="125956" name="Object 4"/>
          <p:cNvGraphicFramePr>
            <a:graphicFrameLocks noChangeAspect="1"/>
          </p:cNvGraphicFramePr>
          <p:nvPr/>
        </p:nvGraphicFramePr>
        <p:xfrm>
          <a:off x="5014913" y="1738313"/>
          <a:ext cx="427037" cy="455612"/>
        </p:xfrm>
        <a:graphic>
          <a:graphicData uri="http://schemas.openxmlformats.org/presentationml/2006/ole">
            <p:oleObj spid="_x0000_s26626" name="Equation" r:id="rId3" imgW="190440" imgH="203040" progId="">
              <p:embed/>
            </p:oleObj>
          </a:graphicData>
        </a:graphic>
      </p:graphicFrame>
      <p:graphicFrame>
        <p:nvGraphicFramePr>
          <p:cNvPr id="125957" name="Object 5"/>
          <p:cNvGraphicFramePr>
            <a:graphicFrameLocks noChangeAspect="1"/>
          </p:cNvGraphicFramePr>
          <p:nvPr/>
        </p:nvGraphicFramePr>
        <p:xfrm>
          <a:off x="1276350" y="3324225"/>
          <a:ext cx="1731963" cy="714375"/>
        </p:xfrm>
        <a:graphic>
          <a:graphicData uri="http://schemas.openxmlformats.org/presentationml/2006/ole">
            <p:oleObj spid="_x0000_s26627" name="Equation" r:id="rId4" imgW="774360" imgH="317160" progId="">
              <p:embed/>
            </p:oleObj>
          </a:graphicData>
        </a:graphic>
      </p:graphicFrame>
      <p:graphicFrame>
        <p:nvGraphicFramePr>
          <p:cNvPr id="125958" name="Object 6"/>
          <p:cNvGraphicFramePr>
            <a:graphicFrameLocks noChangeAspect="1"/>
          </p:cNvGraphicFramePr>
          <p:nvPr/>
        </p:nvGraphicFramePr>
        <p:xfrm>
          <a:off x="8686800" y="6477000"/>
          <a:ext cx="292100" cy="214313"/>
        </p:xfrm>
        <a:graphic>
          <a:graphicData uri="http://schemas.openxmlformats.org/presentationml/2006/ole">
            <p:oleObj spid="_x0000_s26628" name="Equation" r:id="rId5" imgW="190440" imgH="139680" progId="">
              <p:embed/>
            </p:oleObj>
          </a:graphicData>
        </a:graphic>
      </p:graphicFrame>
      <p:sp>
        <p:nvSpPr>
          <p:cNvPr id="125959" name="Text Box 7"/>
          <p:cNvSpPr txBox="1">
            <a:spLocks noChangeArrowheads="1"/>
          </p:cNvSpPr>
          <p:nvPr/>
        </p:nvSpPr>
        <p:spPr bwMode="auto">
          <a:xfrm>
            <a:off x="3276600" y="1752600"/>
            <a:ext cx="1490663" cy="457200"/>
          </a:xfrm>
          <a:prstGeom prst="rect">
            <a:avLst/>
          </a:prstGeom>
          <a:noFill/>
          <a:ln w="9525">
            <a:noFill/>
            <a:miter lim="800000"/>
            <a:headEnd/>
            <a:tailEnd/>
          </a:ln>
          <a:effectLst/>
        </p:spPr>
        <p:txBody>
          <a:bodyPr wrap="none">
            <a:spAutoFit/>
          </a:bodyPr>
          <a:lstStyle/>
          <a:p>
            <a:r>
              <a:rPr lang="en-US"/>
              <a:t>Consider:</a:t>
            </a:r>
          </a:p>
        </p:txBody>
      </p:sp>
      <p:sp>
        <p:nvSpPr>
          <p:cNvPr id="125960" name="Text Box 8"/>
          <p:cNvSpPr txBox="1">
            <a:spLocks noChangeArrowheads="1"/>
          </p:cNvSpPr>
          <p:nvPr/>
        </p:nvSpPr>
        <p:spPr bwMode="auto">
          <a:xfrm>
            <a:off x="1143000" y="2590800"/>
            <a:ext cx="6810375" cy="457200"/>
          </a:xfrm>
          <a:prstGeom prst="rect">
            <a:avLst/>
          </a:prstGeom>
          <a:noFill/>
          <a:ln w="9525">
            <a:noFill/>
            <a:miter lim="800000"/>
            <a:headEnd/>
            <a:tailEnd/>
          </a:ln>
          <a:effectLst/>
        </p:spPr>
        <p:txBody>
          <a:bodyPr wrap="none">
            <a:spAutoFit/>
          </a:bodyPr>
          <a:lstStyle/>
          <a:p>
            <a:r>
              <a:rPr lang="en-US"/>
              <a:t>We can hold one part of the expression constant:</a:t>
            </a:r>
          </a:p>
        </p:txBody>
      </p:sp>
      <p:graphicFrame>
        <p:nvGraphicFramePr>
          <p:cNvPr id="125961" name="Object 9"/>
          <p:cNvGraphicFramePr>
            <a:graphicFrameLocks noChangeAspect="1"/>
          </p:cNvGraphicFramePr>
          <p:nvPr/>
        </p:nvGraphicFramePr>
        <p:xfrm>
          <a:off x="3744913" y="3324225"/>
          <a:ext cx="1928812" cy="714375"/>
        </p:xfrm>
        <a:graphic>
          <a:graphicData uri="http://schemas.openxmlformats.org/presentationml/2006/ole">
            <p:oleObj spid="_x0000_s26629" name="Equation" r:id="rId6" imgW="863280" imgH="317160" progId="">
              <p:embed/>
            </p:oleObj>
          </a:graphicData>
        </a:graphic>
      </p:graphicFrame>
      <p:sp>
        <p:nvSpPr>
          <p:cNvPr id="125962" name="Text Box 10"/>
          <p:cNvSpPr txBox="1">
            <a:spLocks noChangeArrowheads="1"/>
          </p:cNvSpPr>
          <p:nvPr/>
        </p:nvSpPr>
        <p:spPr bwMode="auto">
          <a:xfrm>
            <a:off x="1143000" y="4572000"/>
            <a:ext cx="7254875" cy="822325"/>
          </a:xfrm>
          <a:prstGeom prst="rect">
            <a:avLst/>
          </a:prstGeom>
          <a:noFill/>
          <a:ln w="9525">
            <a:noFill/>
            <a:miter lim="800000"/>
            <a:headEnd/>
            <a:tailEnd/>
          </a:ln>
          <a:effectLst/>
        </p:spPr>
        <p:txBody>
          <a:bodyPr>
            <a:spAutoFit/>
          </a:bodyPr>
          <a:lstStyle/>
          <a:p>
            <a:r>
              <a:rPr lang="en-US"/>
              <a:t>The limit is zero any way you look at it, so the expression is </a:t>
            </a:r>
            <a:r>
              <a:rPr lang="en-US" u="sng">
                <a:solidFill>
                  <a:srgbClr val="FF0000"/>
                </a:solidFill>
              </a:rPr>
              <a:t>not</a:t>
            </a:r>
            <a:r>
              <a:rPr lang="en-US">
                <a:solidFill>
                  <a:srgbClr val="FF0000"/>
                </a:solidFill>
              </a:rPr>
              <a:t> indeterminate</a:t>
            </a:r>
            <a:r>
              <a:rPr lang="en-US"/>
              <a:t>.</a:t>
            </a:r>
          </a:p>
        </p:txBody>
      </p:sp>
      <p:graphicFrame>
        <p:nvGraphicFramePr>
          <p:cNvPr id="125963" name="Object 11"/>
          <p:cNvGraphicFramePr>
            <a:graphicFrameLocks noChangeAspect="1"/>
          </p:cNvGraphicFramePr>
          <p:nvPr/>
        </p:nvGraphicFramePr>
        <p:xfrm>
          <a:off x="6615113" y="3352800"/>
          <a:ext cx="1701800" cy="657225"/>
        </p:xfrm>
        <a:graphic>
          <a:graphicData uri="http://schemas.openxmlformats.org/presentationml/2006/ole">
            <p:oleObj spid="_x0000_s26630" name="Equation" r:id="rId7" imgW="761760" imgH="291960" progId="">
              <p:embed/>
            </p:oleObj>
          </a:graphicData>
        </a:graphic>
      </p:graphicFrame>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1259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59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1259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12596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12596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5962"/>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499"/>
                                          </p:stCondLst>
                                        </p:cTn>
                                        <p:tgtEl>
                                          <p:spTgt spid="125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9" grpId="0"/>
      <p:bldP spid="125960" grpId="0"/>
      <p:bldP spid="1259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6988" name="Object 12"/>
          <p:cNvGraphicFramePr>
            <a:graphicFrameLocks noChangeAspect="1"/>
          </p:cNvGraphicFramePr>
          <p:nvPr/>
        </p:nvGraphicFramePr>
        <p:xfrm>
          <a:off x="4648200" y="1143000"/>
          <a:ext cx="481013" cy="1066800"/>
        </p:xfrm>
        <a:graphic>
          <a:graphicData uri="http://schemas.openxmlformats.org/presentationml/2006/ole">
            <p:oleObj spid="_x0000_s27650" name="Equation" r:id="rId3" imgW="177480" imgH="393480" progId="">
              <p:embed/>
            </p:oleObj>
          </a:graphicData>
        </a:graphic>
      </p:graphicFrame>
      <p:graphicFrame>
        <p:nvGraphicFramePr>
          <p:cNvPr id="126989" name="Object 13"/>
          <p:cNvGraphicFramePr>
            <a:graphicFrameLocks noChangeAspect="1"/>
          </p:cNvGraphicFramePr>
          <p:nvPr/>
        </p:nvGraphicFramePr>
        <p:xfrm>
          <a:off x="2590800" y="2743200"/>
          <a:ext cx="823913" cy="481013"/>
        </p:xfrm>
        <a:graphic>
          <a:graphicData uri="http://schemas.openxmlformats.org/presentationml/2006/ole">
            <p:oleObj spid="_x0000_s27651" name="Equation" r:id="rId4" imgW="304560" imgH="177480" progId="">
              <p:embed/>
            </p:oleObj>
          </a:graphicData>
        </a:graphic>
      </p:graphicFrame>
      <p:graphicFrame>
        <p:nvGraphicFramePr>
          <p:cNvPr id="126990" name="Object 14"/>
          <p:cNvGraphicFramePr>
            <a:graphicFrameLocks noChangeAspect="1"/>
          </p:cNvGraphicFramePr>
          <p:nvPr/>
        </p:nvGraphicFramePr>
        <p:xfrm>
          <a:off x="4800600" y="2819400"/>
          <a:ext cx="1065213" cy="344488"/>
        </p:xfrm>
        <a:graphic>
          <a:graphicData uri="http://schemas.openxmlformats.org/presentationml/2006/ole">
            <p:oleObj spid="_x0000_s27652" name="Equation" r:id="rId5" imgW="393480" imgH="126720" progId="">
              <p:embed/>
            </p:oleObj>
          </a:graphicData>
        </a:graphic>
      </p:graphicFrame>
      <p:graphicFrame>
        <p:nvGraphicFramePr>
          <p:cNvPr id="126991" name="Object 15"/>
          <p:cNvGraphicFramePr>
            <a:graphicFrameLocks noChangeAspect="1"/>
          </p:cNvGraphicFramePr>
          <p:nvPr/>
        </p:nvGraphicFramePr>
        <p:xfrm>
          <a:off x="2362200" y="3886200"/>
          <a:ext cx="446088" cy="515938"/>
        </p:xfrm>
        <a:graphic>
          <a:graphicData uri="http://schemas.openxmlformats.org/presentationml/2006/ole">
            <p:oleObj spid="_x0000_s27653" name="Equation" r:id="rId6" imgW="164880" imgH="190440" progId="">
              <p:embed/>
            </p:oleObj>
          </a:graphicData>
        </a:graphic>
      </p:graphicFrame>
      <p:graphicFrame>
        <p:nvGraphicFramePr>
          <p:cNvPr id="126992" name="Object 16"/>
          <p:cNvGraphicFramePr>
            <a:graphicFrameLocks noChangeAspect="1"/>
          </p:cNvGraphicFramePr>
          <p:nvPr/>
        </p:nvGraphicFramePr>
        <p:xfrm>
          <a:off x="4038600" y="3886200"/>
          <a:ext cx="446087" cy="550862"/>
        </p:xfrm>
        <a:graphic>
          <a:graphicData uri="http://schemas.openxmlformats.org/presentationml/2006/ole">
            <p:oleObj spid="_x0000_s27654" name="Equation" r:id="rId7" imgW="164880" imgH="203040" progId="">
              <p:embed/>
            </p:oleObj>
          </a:graphicData>
        </a:graphic>
      </p:graphicFrame>
      <p:graphicFrame>
        <p:nvGraphicFramePr>
          <p:cNvPr id="126993" name="Object 17"/>
          <p:cNvGraphicFramePr>
            <a:graphicFrameLocks noChangeAspect="1"/>
          </p:cNvGraphicFramePr>
          <p:nvPr/>
        </p:nvGraphicFramePr>
        <p:xfrm>
          <a:off x="5715000" y="3886200"/>
          <a:ext cx="549275" cy="515938"/>
        </p:xfrm>
        <a:graphic>
          <a:graphicData uri="http://schemas.openxmlformats.org/presentationml/2006/ole">
            <p:oleObj spid="_x0000_s27655" name="Equation" r:id="rId8" imgW="203040" imgH="190440" progId="">
              <p:embed/>
            </p:oleObj>
          </a:graphicData>
        </a:graphic>
      </p:graphicFrame>
      <p:graphicFrame>
        <p:nvGraphicFramePr>
          <p:cNvPr id="126994" name="Object 18"/>
          <p:cNvGraphicFramePr>
            <a:graphicFrameLocks noChangeAspect="1"/>
          </p:cNvGraphicFramePr>
          <p:nvPr/>
        </p:nvGraphicFramePr>
        <p:xfrm>
          <a:off x="3505200" y="1143000"/>
          <a:ext cx="377825" cy="1066800"/>
        </p:xfrm>
        <a:graphic>
          <a:graphicData uri="http://schemas.openxmlformats.org/presentationml/2006/ole">
            <p:oleObj spid="_x0000_s27656" name="Equation" r:id="rId9" imgW="139680" imgH="393480" progId="">
              <p:embed/>
            </p:oleObj>
          </a:graphicData>
        </a:graphic>
      </p:graphicFrame>
      <p:sp>
        <p:nvSpPr>
          <p:cNvPr id="10" name="TextBox 13"/>
          <p:cNvSpPr txBox="1"/>
          <p:nvPr/>
        </p:nvSpPr>
        <p:spPr>
          <a:xfrm>
            <a:off x="2286000" y="228600"/>
            <a:ext cx="4419600" cy="584775"/>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r>
              <a:rPr lang="en-US" sz="3200" b="1" dirty="0" smtClean="0">
                <a:solidFill>
                  <a:srgbClr val="0000FF"/>
                </a:solidFill>
                <a:effectLst>
                  <a:outerShdw blurRad="38100" dist="38100" dir="2700000" algn="tl">
                    <a:srgbClr val="000000">
                      <a:alpha val="43137"/>
                    </a:srgbClr>
                  </a:outerShdw>
                </a:effectLst>
              </a:rPr>
              <a:t>Indeterminate Forms</a:t>
            </a:r>
            <a:endParaRPr lang="en-US" sz="3200" b="1" dirty="0" smtClean="0">
              <a:solidFill>
                <a:srgbClr val="0000FF"/>
              </a:solidFill>
              <a:effectLst>
                <a:outerShdw blurRad="38100" dist="38100" dir="2700000" algn="tl">
                  <a:srgbClr val="000000">
                    <a:alpha val="43137"/>
                  </a:srgbClr>
                </a:outerShdw>
              </a:effectLst>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269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269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269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2699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269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1" name="Object 3"/>
          <p:cNvGraphicFramePr>
            <a:graphicFrameLocks noChangeAspect="1"/>
          </p:cNvGraphicFramePr>
          <p:nvPr/>
        </p:nvGraphicFramePr>
        <p:xfrm>
          <a:off x="2209800" y="304800"/>
          <a:ext cx="1703388" cy="936625"/>
        </p:xfrm>
        <a:graphic>
          <a:graphicData uri="http://schemas.openxmlformats.org/presentationml/2006/ole">
            <p:oleObj spid="_x0000_s7171" name="Equation" r:id="rId3" imgW="761760" imgH="419040" progId="">
              <p:embed/>
            </p:oleObj>
          </a:graphicData>
        </a:graphic>
      </p:graphicFrame>
      <p:sp>
        <p:nvSpPr>
          <p:cNvPr id="7172" name="Text Box 4"/>
          <p:cNvSpPr txBox="1">
            <a:spLocks noChangeArrowheads="1"/>
          </p:cNvSpPr>
          <p:nvPr/>
        </p:nvSpPr>
        <p:spPr bwMode="auto">
          <a:xfrm>
            <a:off x="609600" y="1600200"/>
            <a:ext cx="184150" cy="457200"/>
          </a:xfrm>
          <a:prstGeom prst="rect">
            <a:avLst/>
          </a:prstGeom>
          <a:noFill/>
          <a:ln w="9525">
            <a:noFill/>
            <a:miter lim="800000"/>
            <a:headEnd/>
            <a:tailEnd/>
          </a:ln>
          <a:effectLst/>
        </p:spPr>
        <p:txBody>
          <a:bodyPr wrap="none">
            <a:spAutoFit/>
          </a:bodyPr>
          <a:lstStyle/>
          <a:p>
            <a:endParaRPr lang="en-US"/>
          </a:p>
        </p:txBody>
      </p:sp>
      <p:graphicFrame>
        <p:nvGraphicFramePr>
          <p:cNvPr id="7181" name="Object 13"/>
          <p:cNvGraphicFramePr>
            <a:graphicFrameLocks noChangeAspect="1"/>
          </p:cNvGraphicFramePr>
          <p:nvPr/>
        </p:nvGraphicFramePr>
        <p:xfrm>
          <a:off x="685800" y="304800"/>
          <a:ext cx="1363663" cy="1050925"/>
        </p:xfrm>
        <a:graphic>
          <a:graphicData uri="http://schemas.openxmlformats.org/presentationml/2006/ole">
            <p:oleObj spid="_x0000_s7181" name="Equation" r:id="rId4" imgW="609480" imgH="469800" progId="">
              <p:embed/>
            </p:oleObj>
          </a:graphicData>
        </a:graphic>
      </p:graphicFrame>
      <p:pic>
        <p:nvPicPr>
          <p:cNvPr id="7180" name="Picture 12" descr="GW5ZFL00"/>
          <p:cNvPicPr>
            <a:picLocks noChangeAspect="1" noChangeArrowheads="1"/>
          </p:cNvPicPr>
          <p:nvPr/>
        </p:nvPicPr>
        <p:blipFill>
          <a:blip r:embed="rId5" cstate="print"/>
          <a:srcRect/>
          <a:stretch>
            <a:fillRect/>
          </a:stretch>
        </p:blipFill>
        <p:spPr bwMode="auto">
          <a:xfrm>
            <a:off x="-838200" y="1371600"/>
            <a:ext cx="7086600" cy="4724400"/>
          </a:xfrm>
          <a:prstGeom prst="rect">
            <a:avLst/>
          </a:prstGeom>
          <a:noFill/>
        </p:spPr>
      </p:pic>
      <p:grpSp>
        <p:nvGrpSpPr>
          <p:cNvPr id="7197" name="Group 29"/>
          <p:cNvGrpSpPr>
            <a:grpSpLocks/>
          </p:cNvGrpSpPr>
          <p:nvPr/>
        </p:nvGrpSpPr>
        <p:grpSpPr bwMode="auto">
          <a:xfrm>
            <a:off x="3048000" y="2209800"/>
            <a:ext cx="3179763" cy="1600200"/>
            <a:chOff x="1920" y="1392"/>
            <a:chExt cx="2003" cy="1008"/>
          </a:xfrm>
        </p:grpSpPr>
        <p:sp>
          <p:nvSpPr>
            <p:cNvPr id="7182" name="Line 14"/>
            <p:cNvSpPr>
              <a:spLocks noChangeShapeType="1"/>
            </p:cNvSpPr>
            <p:nvPr/>
          </p:nvSpPr>
          <p:spPr bwMode="auto">
            <a:xfrm flipV="1">
              <a:off x="1920" y="1488"/>
              <a:ext cx="0" cy="864"/>
            </a:xfrm>
            <a:prstGeom prst="line">
              <a:avLst/>
            </a:prstGeom>
            <a:noFill/>
            <a:ln w="9525">
              <a:solidFill>
                <a:srgbClr val="339966"/>
              </a:solidFill>
              <a:prstDash val="sysDot"/>
              <a:round/>
              <a:headEnd/>
              <a:tailEnd/>
            </a:ln>
            <a:effectLst/>
          </p:spPr>
          <p:txBody>
            <a:bodyPr/>
            <a:lstStyle/>
            <a:p>
              <a:endParaRPr lang="en-US"/>
            </a:p>
          </p:txBody>
        </p:sp>
        <p:grpSp>
          <p:nvGrpSpPr>
            <p:cNvPr id="7194" name="Group 26"/>
            <p:cNvGrpSpPr>
              <a:grpSpLocks/>
            </p:cNvGrpSpPr>
            <p:nvPr/>
          </p:nvGrpSpPr>
          <p:grpSpPr bwMode="auto">
            <a:xfrm>
              <a:off x="1968" y="1392"/>
              <a:ext cx="1955" cy="1008"/>
              <a:chOff x="1968" y="1392"/>
              <a:chExt cx="1955" cy="1008"/>
            </a:xfrm>
          </p:grpSpPr>
          <p:graphicFrame>
            <p:nvGraphicFramePr>
              <p:cNvPr id="7183" name="Object 15"/>
              <p:cNvGraphicFramePr>
                <a:graphicFrameLocks noChangeAspect="1"/>
              </p:cNvGraphicFramePr>
              <p:nvPr/>
            </p:nvGraphicFramePr>
            <p:xfrm>
              <a:off x="1968" y="1392"/>
              <a:ext cx="385" cy="266"/>
            </p:xfrm>
            <a:graphic>
              <a:graphicData uri="http://schemas.openxmlformats.org/presentationml/2006/ole">
                <p:oleObj spid="_x0000_s7183" name="Equation" r:id="rId6" imgW="368280" imgH="253800" progId="">
                  <p:embed/>
                </p:oleObj>
              </a:graphicData>
            </a:graphic>
          </p:graphicFrame>
          <p:graphicFrame>
            <p:nvGraphicFramePr>
              <p:cNvPr id="7184" name="Object 16"/>
              <p:cNvGraphicFramePr>
                <a:graphicFrameLocks noChangeAspect="1"/>
              </p:cNvGraphicFramePr>
              <p:nvPr/>
            </p:nvGraphicFramePr>
            <p:xfrm>
              <a:off x="1968" y="2016"/>
              <a:ext cx="377" cy="269"/>
            </p:xfrm>
            <a:graphic>
              <a:graphicData uri="http://schemas.openxmlformats.org/presentationml/2006/ole">
                <p:oleObj spid="_x0000_s7184" name="Equation" r:id="rId7" imgW="355320" imgH="253800" progId="">
                  <p:embed/>
                </p:oleObj>
              </a:graphicData>
            </a:graphic>
          </p:graphicFrame>
          <p:graphicFrame>
            <p:nvGraphicFramePr>
              <p:cNvPr id="7188" name="Object 20"/>
              <p:cNvGraphicFramePr>
                <a:graphicFrameLocks noChangeAspect="1"/>
              </p:cNvGraphicFramePr>
              <p:nvPr/>
            </p:nvGraphicFramePr>
            <p:xfrm>
              <a:off x="3360" y="1728"/>
              <a:ext cx="563" cy="672"/>
            </p:xfrm>
            <a:graphic>
              <a:graphicData uri="http://schemas.openxmlformats.org/presentationml/2006/ole">
                <p:oleObj spid="_x0000_s7188" name="Equation" r:id="rId8" imgW="393480" imgH="469800" progId="">
                  <p:embed/>
                </p:oleObj>
              </a:graphicData>
            </a:graphic>
          </p:graphicFrame>
        </p:grpSp>
      </p:grpSp>
      <p:grpSp>
        <p:nvGrpSpPr>
          <p:cNvPr id="7196" name="Group 28"/>
          <p:cNvGrpSpPr>
            <a:grpSpLocks/>
          </p:cNvGrpSpPr>
          <p:nvPr/>
        </p:nvGrpSpPr>
        <p:grpSpPr bwMode="auto">
          <a:xfrm>
            <a:off x="5410200" y="2209800"/>
            <a:ext cx="2497138" cy="1219200"/>
            <a:chOff x="3408" y="1296"/>
            <a:chExt cx="1573" cy="768"/>
          </a:xfrm>
        </p:grpSpPr>
        <p:sp>
          <p:nvSpPr>
            <p:cNvPr id="7186" name="Text Box 18"/>
            <p:cNvSpPr txBox="1">
              <a:spLocks noChangeArrowheads="1"/>
            </p:cNvSpPr>
            <p:nvPr/>
          </p:nvSpPr>
          <p:spPr bwMode="auto">
            <a:xfrm>
              <a:off x="3408" y="1296"/>
              <a:ext cx="384" cy="288"/>
            </a:xfrm>
            <a:prstGeom prst="rect">
              <a:avLst/>
            </a:prstGeom>
            <a:noFill/>
            <a:ln w="9525">
              <a:noFill/>
              <a:miter lim="800000"/>
              <a:headEnd/>
              <a:tailEnd/>
            </a:ln>
            <a:effectLst/>
          </p:spPr>
          <p:txBody>
            <a:bodyPr>
              <a:spAutoFit/>
            </a:bodyPr>
            <a:lstStyle/>
            <a:p>
              <a:r>
                <a:rPr lang="en-US"/>
                <a:t>As</a:t>
              </a:r>
            </a:p>
          </p:txBody>
        </p:sp>
        <p:grpSp>
          <p:nvGrpSpPr>
            <p:cNvPr id="7195" name="Group 27"/>
            <p:cNvGrpSpPr>
              <a:grpSpLocks/>
            </p:cNvGrpSpPr>
            <p:nvPr/>
          </p:nvGrpSpPr>
          <p:grpSpPr bwMode="auto">
            <a:xfrm>
              <a:off x="3840" y="1296"/>
              <a:ext cx="1141" cy="768"/>
              <a:chOff x="3840" y="1296"/>
              <a:chExt cx="1141" cy="768"/>
            </a:xfrm>
          </p:grpSpPr>
          <p:graphicFrame>
            <p:nvGraphicFramePr>
              <p:cNvPr id="7187" name="Object 19"/>
              <p:cNvGraphicFramePr>
                <a:graphicFrameLocks noChangeAspect="1"/>
              </p:cNvGraphicFramePr>
              <p:nvPr/>
            </p:nvGraphicFramePr>
            <p:xfrm>
              <a:off x="3840" y="1296"/>
              <a:ext cx="624" cy="264"/>
            </p:xfrm>
            <a:graphic>
              <a:graphicData uri="http://schemas.openxmlformats.org/presentationml/2006/ole">
                <p:oleObj spid="_x0000_s7187" name="Equation" r:id="rId9" imgW="419040" imgH="177480" progId="">
                  <p:embed/>
                </p:oleObj>
              </a:graphicData>
            </a:graphic>
          </p:graphicFrame>
          <p:sp>
            <p:nvSpPr>
              <p:cNvPr id="7189" name="Text Box 21"/>
              <p:cNvSpPr txBox="1">
                <a:spLocks noChangeArrowheads="1"/>
              </p:cNvSpPr>
              <p:nvPr/>
            </p:nvSpPr>
            <p:spPr bwMode="auto">
              <a:xfrm>
                <a:off x="4032" y="1776"/>
                <a:ext cx="949" cy="288"/>
              </a:xfrm>
              <a:prstGeom prst="rect">
                <a:avLst/>
              </a:prstGeom>
              <a:noFill/>
              <a:ln w="9525">
                <a:noFill/>
                <a:miter lim="800000"/>
                <a:headEnd/>
                <a:tailEnd/>
              </a:ln>
              <a:effectLst/>
            </p:spPr>
            <p:txBody>
              <a:bodyPr wrap="none">
                <a:spAutoFit/>
              </a:bodyPr>
              <a:lstStyle/>
              <a:p>
                <a:r>
                  <a:rPr lang="en-US" dirty="0"/>
                  <a:t>becomes:</a:t>
                </a:r>
              </a:p>
            </p:txBody>
          </p:sp>
        </p:grpSp>
      </p:grpSp>
      <p:sp>
        <p:nvSpPr>
          <p:cNvPr id="18" name="Text Box 7"/>
          <p:cNvSpPr txBox="1">
            <a:spLocks noChangeArrowheads="1"/>
          </p:cNvSpPr>
          <p:nvPr/>
        </p:nvSpPr>
        <p:spPr bwMode="auto">
          <a:xfrm>
            <a:off x="4114800" y="228600"/>
            <a:ext cx="2590800" cy="1323439"/>
          </a:xfrm>
          <a:prstGeom prst="rect">
            <a:avLst/>
          </a:prstGeom>
          <a:noFill/>
          <a:ln w="9525">
            <a:noFill/>
            <a:miter lim="800000"/>
            <a:headEnd/>
            <a:tailEnd/>
          </a:ln>
          <a:effectLst/>
        </p:spPr>
        <p:txBody>
          <a:bodyPr wrap="square">
            <a:spAutoFit/>
          </a:bodyPr>
          <a:lstStyle/>
          <a:p>
            <a:r>
              <a:rPr lang="en-US" sz="2000" dirty="0"/>
              <a:t>The limit is the ratio of the </a:t>
            </a:r>
            <a:r>
              <a:rPr lang="en-US" sz="2000" dirty="0">
                <a:solidFill>
                  <a:schemeClr val="accent2"/>
                </a:solidFill>
              </a:rPr>
              <a:t>numerator</a:t>
            </a:r>
            <a:r>
              <a:rPr lang="en-US" sz="2000" dirty="0"/>
              <a:t> over the </a:t>
            </a:r>
            <a:r>
              <a:rPr lang="en-US" sz="2000" dirty="0">
                <a:solidFill>
                  <a:srgbClr val="FF3300"/>
                </a:solidFill>
              </a:rPr>
              <a:t>denominator</a:t>
            </a:r>
            <a:r>
              <a:rPr lang="en-US" sz="2000" dirty="0"/>
              <a:t> as </a:t>
            </a:r>
            <a:r>
              <a:rPr lang="en-US" sz="2000" i="1" dirty="0">
                <a:latin typeface="Times New Roman" pitchFamily="18" charset="0"/>
              </a:rPr>
              <a:t>x</a:t>
            </a:r>
            <a:r>
              <a:rPr lang="en-US" sz="2000" dirty="0"/>
              <a:t> approaches 2.</a:t>
            </a:r>
          </a:p>
        </p:txBody>
      </p:sp>
      <p:grpSp>
        <p:nvGrpSpPr>
          <p:cNvPr id="20" name="Group 12"/>
          <p:cNvGrpSpPr>
            <a:grpSpLocks/>
          </p:cNvGrpSpPr>
          <p:nvPr/>
        </p:nvGrpSpPr>
        <p:grpSpPr bwMode="auto">
          <a:xfrm>
            <a:off x="6400800" y="228600"/>
            <a:ext cx="3429000" cy="2057400"/>
            <a:chOff x="0" y="1728"/>
            <a:chExt cx="3216" cy="2144"/>
          </a:xfrm>
        </p:grpSpPr>
        <p:pic>
          <p:nvPicPr>
            <p:cNvPr id="21" name="Picture 3" descr="GW5ZFL00"/>
            <p:cNvPicPr>
              <a:picLocks noChangeAspect="1" noChangeArrowheads="1"/>
            </p:cNvPicPr>
            <p:nvPr/>
          </p:nvPicPr>
          <p:blipFill>
            <a:blip r:embed="rId10" cstate="print"/>
            <a:srcRect/>
            <a:stretch>
              <a:fillRect/>
            </a:stretch>
          </p:blipFill>
          <p:spPr bwMode="auto">
            <a:xfrm>
              <a:off x="0" y="1728"/>
              <a:ext cx="3216" cy="2144"/>
            </a:xfrm>
            <a:prstGeom prst="rect">
              <a:avLst/>
            </a:prstGeom>
            <a:noFill/>
          </p:spPr>
        </p:pic>
        <p:graphicFrame>
          <p:nvGraphicFramePr>
            <p:cNvPr id="22" name="Object 8"/>
            <p:cNvGraphicFramePr>
              <a:graphicFrameLocks noChangeAspect="1"/>
            </p:cNvGraphicFramePr>
            <p:nvPr/>
          </p:nvGraphicFramePr>
          <p:xfrm>
            <a:off x="432" y="1776"/>
            <a:ext cx="576" cy="288"/>
          </p:xfrm>
          <a:graphic>
            <a:graphicData uri="http://schemas.openxmlformats.org/presentationml/2006/ole">
              <p:oleObj spid="_x0000_s7199" name="Equation" r:id="rId11" imgW="406080" imgH="203040" progId="">
                <p:embed/>
              </p:oleObj>
            </a:graphicData>
          </a:graphic>
        </p:graphicFrame>
        <p:graphicFrame>
          <p:nvGraphicFramePr>
            <p:cNvPr id="23" name="Object 9"/>
            <p:cNvGraphicFramePr>
              <a:graphicFrameLocks noChangeAspect="1"/>
            </p:cNvGraphicFramePr>
            <p:nvPr/>
          </p:nvGraphicFramePr>
          <p:xfrm>
            <a:off x="438" y="3474"/>
            <a:ext cx="468" cy="252"/>
          </p:xfrm>
          <a:graphic>
            <a:graphicData uri="http://schemas.openxmlformats.org/presentationml/2006/ole">
              <p:oleObj spid="_x0000_s7200" name="Equation" r:id="rId12" imgW="330120" imgH="177480" progId="">
                <p:embed/>
              </p:oleObj>
            </a:graphicData>
          </a:graphic>
        </p:graphicFrame>
      </p:grpSp>
      <p:graphicFrame>
        <p:nvGraphicFramePr>
          <p:cNvPr id="7201" name="Object 33"/>
          <p:cNvGraphicFramePr>
            <a:graphicFrameLocks noChangeAspect="1"/>
          </p:cNvGraphicFramePr>
          <p:nvPr/>
        </p:nvGraphicFramePr>
        <p:xfrm>
          <a:off x="2754313" y="3833813"/>
          <a:ext cx="357187" cy="333375"/>
        </p:xfrm>
        <a:graphic>
          <a:graphicData uri="http://schemas.openxmlformats.org/presentationml/2006/ole">
            <p:oleObj spid="_x0000_s7201" name="Equation" r:id="rId13" imgW="190440" imgH="177480" progId="">
              <p:embed/>
            </p:oleObj>
          </a:graphicData>
        </a:graphic>
      </p:graphicFrame>
      <p:graphicFrame>
        <p:nvGraphicFramePr>
          <p:cNvPr id="7202" name="Object 34"/>
          <p:cNvGraphicFramePr>
            <a:graphicFrameLocks noChangeAspect="1"/>
          </p:cNvGraphicFramePr>
          <p:nvPr/>
        </p:nvGraphicFramePr>
        <p:xfrm>
          <a:off x="6934200" y="3886200"/>
          <a:ext cx="1030288" cy="2057400"/>
        </p:xfrm>
        <a:graphic>
          <a:graphicData uri="http://schemas.openxmlformats.org/presentationml/2006/ole">
            <p:oleObj spid="_x0000_s7202" name="Equation" r:id="rId14" imgW="380880" imgH="761760" progId="">
              <p:embed/>
            </p:oleObj>
          </a:graphicData>
        </a:graphic>
      </p:graphicFrame>
      <p:graphicFrame>
        <p:nvGraphicFramePr>
          <p:cNvPr id="7206" name="Object 38"/>
          <p:cNvGraphicFramePr>
            <a:graphicFrameLocks noChangeAspect="1"/>
          </p:cNvGraphicFramePr>
          <p:nvPr/>
        </p:nvGraphicFramePr>
        <p:xfrm>
          <a:off x="2408238" y="2514600"/>
          <a:ext cx="487362" cy="381000"/>
        </p:xfrm>
        <a:graphic>
          <a:graphicData uri="http://schemas.openxmlformats.org/presentationml/2006/ole">
            <p:oleObj spid="_x0000_s7206" name="Equation" r:id="rId15" imgW="203040" imgH="203040" progId="">
              <p:embed/>
            </p:oleObj>
          </a:graphicData>
        </a:graphic>
      </p:graphicFrame>
      <p:graphicFrame>
        <p:nvGraphicFramePr>
          <p:cNvPr id="7207" name="Object 39"/>
          <p:cNvGraphicFramePr>
            <a:graphicFrameLocks noChangeAspect="1"/>
          </p:cNvGraphicFramePr>
          <p:nvPr/>
        </p:nvGraphicFramePr>
        <p:xfrm>
          <a:off x="2376488" y="3206750"/>
          <a:ext cx="519112" cy="381000"/>
        </p:xfrm>
        <a:graphic>
          <a:graphicData uri="http://schemas.openxmlformats.org/presentationml/2006/ole">
            <p:oleObj spid="_x0000_s7207" name="Equation" r:id="rId16" imgW="215640" imgH="203040" progId="">
              <p:embed/>
            </p:oleObj>
          </a:graphicData>
        </a:graphic>
      </p:graphicFrame>
      <p:graphicFrame>
        <p:nvGraphicFramePr>
          <p:cNvPr id="7208" name="Object 40"/>
          <p:cNvGraphicFramePr>
            <a:graphicFrameLocks noChangeAspect="1"/>
          </p:cNvGraphicFramePr>
          <p:nvPr/>
        </p:nvGraphicFramePr>
        <p:xfrm>
          <a:off x="6242050" y="4354513"/>
          <a:ext cx="833438" cy="1131887"/>
        </p:xfrm>
        <a:graphic>
          <a:graphicData uri="http://schemas.openxmlformats.org/presentationml/2006/ole">
            <p:oleObj spid="_x0000_s7208" name="Equation" r:id="rId17" imgW="241200" imgH="419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7180"/>
                                        </p:tgtEl>
                                        <p:attrNameLst>
                                          <p:attrName>style.visibility</p:attrName>
                                        </p:attrNameLst>
                                      </p:cBhvr>
                                      <p:to>
                                        <p:strVal val="visible"/>
                                      </p:to>
                                    </p:set>
                                    <p:anim calcmode="lin" valueType="num">
                                      <p:cBhvr>
                                        <p:cTn id="12" dur="500" fill="hold"/>
                                        <p:tgtEl>
                                          <p:spTgt spid="7180"/>
                                        </p:tgtEl>
                                        <p:attrNameLst>
                                          <p:attrName>ppt_w</p:attrName>
                                        </p:attrNameLst>
                                      </p:cBhvr>
                                      <p:tavLst>
                                        <p:tav tm="0">
                                          <p:val>
                                            <p:fltVal val="0"/>
                                          </p:val>
                                        </p:tav>
                                        <p:tav tm="100000">
                                          <p:val>
                                            <p:strVal val="#ppt_w"/>
                                          </p:val>
                                        </p:tav>
                                      </p:tavLst>
                                    </p:anim>
                                    <p:anim calcmode="lin" valueType="num">
                                      <p:cBhvr>
                                        <p:cTn id="13" dur="500" fill="hold"/>
                                        <p:tgtEl>
                                          <p:spTgt spid="7180"/>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197"/>
                                        </p:tgtEl>
                                        <p:attrNameLst>
                                          <p:attrName>style.visibility</p:attrName>
                                        </p:attrNameLst>
                                      </p:cBhvr>
                                      <p:to>
                                        <p:strVal val="visible"/>
                                      </p:to>
                                    </p:set>
                                    <p:animEffect transition="in" filter="wipe(left)">
                                      <p:cBhvr>
                                        <p:cTn id="18" dur="500"/>
                                        <p:tgtEl>
                                          <p:spTgt spid="719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1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206"/>
                                        </p:tgtEl>
                                        <p:attrNameLst>
                                          <p:attrName>style.visibility</p:attrName>
                                        </p:attrNameLst>
                                      </p:cBhvr>
                                      <p:to>
                                        <p:strVal val="visible"/>
                                      </p:to>
                                    </p:set>
                                    <p:animEffect transition="in" filter="blinds(horizontal)">
                                      <p:cBhvr>
                                        <p:cTn id="27" dur="500"/>
                                        <p:tgtEl>
                                          <p:spTgt spid="7206"/>
                                        </p:tgtEl>
                                      </p:cBhvr>
                                    </p:animEffect>
                                  </p:childTnLst>
                                </p:cTn>
                              </p:par>
                              <p:par>
                                <p:cTn id="28" presetID="3" presetClass="entr" presetSubtype="10" fill="hold" nodeType="withEffect">
                                  <p:stCondLst>
                                    <p:cond delay="0"/>
                                  </p:stCondLst>
                                  <p:childTnLst>
                                    <p:set>
                                      <p:cBhvr>
                                        <p:cTn id="29" dur="1" fill="hold">
                                          <p:stCondLst>
                                            <p:cond delay="0"/>
                                          </p:stCondLst>
                                        </p:cTn>
                                        <p:tgtEl>
                                          <p:spTgt spid="7207"/>
                                        </p:tgtEl>
                                        <p:attrNameLst>
                                          <p:attrName>style.visibility</p:attrName>
                                        </p:attrNameLst>
                                      </p:cBhvr>
                                      <p:to>
                                        <p:strVal val="visible"/>
                                      </p:to>
                                    </p:set>
                                    <p:animEffect transition="in" filter="blinds(horizontal)">
                                      <p:cBhvr>
                                        <p:cTn id="30" dur="500"/>
                                        <p:tgtEl>
                                          <p:spTgt spid="7207"/>
                                        </p:tgtEl>
                                      </p:cBhvr>
                                    </p:animEffect>
                                  </p:childTnLst>
                                </p:cTn>
                              </p:par>
                              <p:par>
                                <p:cTn id="31" presetID="3" presetClass="entr" presetSubtype="10" fill="hold" nodeType="withEffect">
                                  <p:stCondLst>
                                    <p:cond delay="0"/>
                                  </p:stCondLst>
                                  <p:childTnLst>
                                    <p:set>
                                      <p:cBhvr>
                                        <p:cTn id="32" dur="1" fill="hold">
                                          <p:stCondLst>
                                            <p:cond delay="0"/>
                                          </p:stCondLst>
                                        </p:cTn>
                                        <p:tgtEl>
                                          <p:spTgt spid="7208"/>
                                        </p:tgtEl>
                                        <p:attrNameLst>
                                          <p:attrName>style.visibility</p:attrName>
                                        </p:attrNameLst>
                                      </p:cBhvr>
                                      <p:to>
                                        <p:strVal val="visible"/>
                                      </p:to>
                                    </p:set>
                                    <p:animEffect transition="in" filter="blinds(horizontal)">
                                      <p:cBhvr>
                                        <p:cTn id="33" dur="500"/>
                                        <p:tgtEl>
                                          <p:spTgt spid="720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7201"/>
                                        </p:tgtEl>
                                        <p:attrNameLst>
                                          <p:attrName>style.visibility</p:attrName>
                                        </p:attrNameLst>
                                      </p:cBhvr>
                                      <p:to>
                                        <p:strVal val="visible"/>
                                      </p:to>
                                    </p:set>
                                    <p:animEffect transition="in" filter="blinds(horizontal)">
                                      <p:cBhvr>
                                        <p:cTn id="38" dur="500"/>
                                        <p:tgtEl>
                                          <p:spTgt spid="7201"/>
                                        </p:tgtEl>
                                      </p:cBhvr>
                                    </p:animEffect>
                                  </p:childTnLst>
                                </p:cTn>
                              </p:par>
                              <p:par>
                                <p:cTn id="39" presetID="3" presetClass="entr" presetSubtype="10" fill="hold" nodeType="withEffect">
                                  <p:stCondLst>
                                    <p:cond delay="0"/>
                                  </p:stCondLst>
                                  <p:childTnLst>
                                    <p:set>
                                      <p:cBhvr>
                                        <p:cTn id="40" dur="1" fill="hold">
                                          <p:stCondLst>
                                            <p:cond delay="0"/>
                                          </p:stCondLst>
                                        </p:cTn>
                                        <p:tgtEl>
                                          <p:spTgt spid="7202"/>
                                        </p:tgtEl>
                                        <p:attrNameLst>
                                          <p:attrName>style.visibility</p:attrName>
                                        </p:attrNameLst>
                                      </p:cBhvr>
                                      <p:to>
                                        <p:strVal val="visible"/>
                                      </p:to>
                                    </p:set>
                                    <p:animEffect transition="in" filter="blinds(horizontal)">
                                      <p:cBhvr>
                                        <p:cTn id="41" dur="500"/>
                                        <p:tgtEl>
                                          <p:spTgt spid="7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2209800" y="304800"/>
          <a:ext cx="1703388" cy="936625"/>
        </p:xfrm>
        <a:graphic>
          <a:graphicData uri="http://schemas.openxmlformats.org/presentationml/2006/ole">
            <p:oleObj spid="_x0000_s8194" name="Equation" r:id="rId3" imgW="761760" imgH="419040" progId="">
              <p:embed/>
            </p:oleObj>
          </a:graphicData>
        </a:graphic>
      </p:graphicFrame>
      <p:graphicFrame>
        <p:nvGraphicFramePr>
          <p:cNvPr id="8195" name="Object 3"/>
          <p:cNvGraphicFramePr>
            <a:graphicFrameLocks noChangeAspect="1"/>
          </p:cNvGraphicFramePr>
          <p:nvPr/>
        </p:nvGraphicFramePr>
        <p:xfrm>
          <a:off x="685800" y="304800"/>
          <a:ext cx="1363663" cy="1050925"/>
        </p:xfrm>
        <a:graphic>
          <a:graphicData uri="http://schemas.openxmlformats.org/presentationml/2006/ole">
            <p:oleObj spid="_x0000_s8195" name="Equation" r:id="rId4" imgW="609480" imgH="469800" progId="">
              <p:embed/>
            </p:oleObj>
          </a:graphicData>
        </a:graphic>
      </p:graphicFrame>
      <p:graphicFrame>
        <p:nvGraphicFramePr>
          <p:cNvPr id="8196" name="Object 4"/>
          <p:cNvGraphicFramePr>
            <a:graphicFrameLocks noChangeAspect="1"/>
          </p:cNvGraphicFramePr>
          <p:nvPr/>
        </p:nvGraphicFramePr>
        <p:xfrm>
          <a:off x="3886200" y="0"/>
          <a:ext cx="2384425" cy="1703388"/>
        </p:xfrm>
        <a:graphic>
          <a:graphicData uri="http://schemas.openxmlformats.org/presentationml/2006/ole">
            <p:oleObj spid="_x0000_s8196" name="Equation" r:id="rId5" imgW="1066680" imgH="761760" progId="">
              <p:embed/>
            </p:oleObj>
          </a:graphicData>
        </a:graphic>
      </p:graphicFrame>
      <p:graphicFrame>
        <p:nvGraphicFramePr>
          <p:cNvPr id="8197" name="Object 5"/>
          <p:cNvGraphicFramePr>
            <a:graphicFrameLocks noChangeAspect="1"/>
          </p:cNvGraphicFramePr>
          <p:nvPr/>
        </p:nvGraphicFramePr>
        <p:xfrm>
          <a:off x="6537325" y="407988"/>
          <a:ext cx="1277938" cy="881062"/>
        </p:xfrm>
        <a:graphic>
          <a:graphicData uri="http://schemas.openxmlformats.org/presentationml/2006/ole">
            <p:oleObj spid="_x0000_s8197" name="Equation" r:id="rId6" imgW="571320" imgH="393480" progId="">
              <p:embed/>
            </p:oleObj>
          </a:graphicData>
        </a:graphic>
      </p:graphicFrame>
      <p:graphicFrame>
        <p:nvGraphicFramePr>
          <p:cNvPr id="8198" name="Object 6"/>
          <p:cNvGraphicFramePr>
            <a:graphicFrameLocks noChangeAspect="1"/>
          </p:cNvGraphicFramePr>
          <p:nvPr/>
        </p:nvGraphicFramePr>
        <p:xfrm>
          <a:off x="7924800" y="685800"/>
          <a:ext cx="538163" cy="368300"/>
        </p:xfrm>
        <a:graphic>
          <a:graphicData uri="http://schemas.openxmlformats.org/presentationml/2006/ole">
            <p:oleObj spid="_x0000_s8198" name="Equation" r:id="rId7" imgW="241200" imgH="164880" progId="">
              <p:embed/>
            </p:oleObj>
          </a:graphicData>
        </a:graphic>
      </p:graphicFrame>
      <p:grpSp>
        <p:nvGrpSpPr>
          <p:cNvPr id="8206" name="Group 14"/>
          <p:cNvGrpSpPr>
            <a:grpSpLocks/>
          </p:cNvGrpSpPr>
          <p:nvPr/>
        </p:nvGrpSpPr>
        <p:grpSpPr bwMode="auto">
          <a:xfrm>
            <a:off x="1371600" y="2286000"/>
            <a:ext cx="7010400" cy="3048000"/>
            <a:chOff x="1200" y="1440"/>
            <a:chExt cx="3264" cy="1920"/>
          </a:xfrm>
        </p:grpSpPr>
        <p:sp>
          <p:nvSpPr>
            <p:cNvPr id="8205" name="Rectangle 13"/>
            <p:cNvSpPr>
              <a:spLocks noChangeArrowheads="1"/>
            </p:cNvSpPr>
            <p:nvPr/>
          </p:nvSpPr>
          <p:spPr bwMode="auto">
            <a:xfrm>
              <a:off x="1200" y="1440"/>
              <a:ext cx="3264" cy="19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sp>
          <p:nvSpPr>
            <p:cNvPr id="8199" name="Text Box 7"/>
            <p:cNvSpPr txBox="1">
              <a:spLocks noChangeArrowheads="1"/>
            </p:cNvSpPr>
            <p:nvPr/>
          </p:nvSpPr>
          <p:spPr bwMode="auto">
            <a:xfrm>
              <a:off x="2064" y="1488"/>
              <a:ext cx="1738" cy="327"/>
            </a:xfrm>
            <a:prstGeom prst="rect">
              <a:avLst/>
            </a:prstGeom>
            <a:noFill/>
            <a:ln w="9525">
              <a:noFill/>
              <a:miter lim="800000"/>
              <a:headEnd/>
              <a:tailEnd/>
            </a:ln>
            <a:effectLst/>
          </p:spPr>
          <p:txBody>
            <a:bodyPr wrap="none">
              <a:spAutoFit/>
            </a:bodyPr>
            <a:lstStyle/>
            <a:p>
              <a:r>
                <a:rPr lang="en-US" sz="2800" dirty="0" err="1">
                  <a:solidFill>
                    <a:srgbClr val="0000FF"/>
                  </a:solidFill>
                </a:rPr>
                <a:t>L’Hôpital’s</a:t>
              </a:r>
              <a:r>
                <a:rPr lang="en-US" sz="2800" dirty="0">
                  <a:solidFill>
                    <a:srgbClr val="0000FF"/>
                  </a:solidFill>
                </a:rPr>
                <a:t> Rule</a:t>
              </a:r>
              <a:r>
                <a:rPr lang="en-US" sz="2800" dirty="0"/>
                <a:t>:</a:t>
              </a:r>
            </a:p>
          </p:txBody>
        </p:sp>
      </p:grpSp>
      <p:graphicFrame>
        <p:nvGraphicFramePr>
          <p:cNvPr id="8201" name="Object 9"/>
          <p:cNvGraphicFramePr>
            <a:graphicFrameLocks noChangeAspect="1"/>
          </p:cNvGraphicFramePr>
          <p:nvPr/>
        </p:nvGraphicFramePr>
        <p:xfrm>
          <a:off x="0" y="0"/>
          <a:ext cx="914400" cy="198438"/>
        </p:xfrm>
        <a:graphic>
          <a:graphicData uri="http://schemas.openxmlformats.org/presentationml/2006/ole">
            <p:oleObj spid="_x0000_s8201" name="Equation" r:id="rId8" imgW="914400" imgH="198720" progId="">
              <p:embed/>
            </p:oleObj>
          </a:graphicData>
        </a:graphic>
      </p:graphicFrame>
      <p:grpSp>
        <p:nvGrpSpPr>
          <p:cNvPr id="8204" name="Group 12"/>
          <p:cNvGrpSpPr>
            <a:grpSpLocks/>
          </p:cNvGrpSpPr>
          <p:nvPr/>
        </p:nvGrpSpPr>
        <p:grpSpPr bwMode="auto">
          <a:xfrm>
            <a:off x="1752600" y="3124200"/>
            <a:ext cx="6207129" cy="939800"/>
            <a:chOff x="1344" y="1968"/>
            <a:chExt cx="3910" cy="592"/>
          </a:xfrm>
        </p:grpSpPr>
        <p:sp>
          <p:nvSpPr>
            <p:cNvPr id="8200" name="Text Box 8"/>
            <p:cNvSpPr txBox="1">
              <a:spLocks noChangeArrowheads="1"/>
            </p:cNvSpPr>
            <p:nvPr/>
          </p:nvSpPr>
          <p:spPr bwMode="auto">
            <a:xfrm>
              <a:off x="1344" y="2112"/>
              <a:ext cx="3910" cy="291"/>
            </a:xfrm>
            <a:prstGeom prst="rect">
              <a:avLst/>
            </a:prstGeom>
            <a:noFill/>
            <a:ln w="9525">
              <a:noFill/>
              <a:miter lim="800000"/>
              <a:headEnd/>
              <a:tailEnd/>
            </a:ln>
            <a:effectLst/>
          </p:spPr>
          <p:txBody>
            <a:bodyPr wrap="none">
              <a:spAutoFit/>
            </a:bodyPr>
            <a:lstStyle/>
            <a:p>
              <a:r>
                <a:rPr lang="en-US" dirty="0"/>
                <a:t>If                 is </a:t>
              </a:r>
              <a:r>
                <a:rPr lang="en-US" dirty="0" smtClean="0"/>
                <a:t>indeterminate      or      ,  then</a:t>
              </a:r>
              <a:r>
                <a:rPr lang="en-US" dirty="0"/>
                <a:t>:</a:t>
              </a:r>
            </a:p>
          </p:txBody>
        </p:sp>
        <p:graphicFrame>
          <p:nvGraphicFramePr>
            <p:cNvPr id="8202" name="Object 10"/>
            <p:cNvGraphicFramePr>
              <a:graphicFrameLocks noChangeAspect="1"/>
            </p:cNvGraphicFramePr>
            <p:nvPr/>
          </p:nvGraphicFramePr>
          <p:xfrm>
            <a:off x="1584" y="1968"/>
            <a:ext cx="768" cy="592"/>
          </p:xfrm>
          <a:graphic>
            <a:graphicData uri="http://schemas.openxmlformats.org/presentationml/2006/ole">
              <p:oleObj spid="_x0000_s8202" name="Equation" r:id="rId9" imgW="609480" imgH="469800" progId="">
                <p:embed/>
              </p:oleObj>
            </a:graphicData>
          </a:graphic>
        </p:graphicFrame>
      </p:grpSp>
      <p:graphicFrame>
        <p:nvGraphicFramePr>
          <p:cNvPr id="8203" name="Object 11"/>
          <p:cNvGraphicFramePr>
            <a:graphicFrameLocks noChangeAspect="1"/>
          </p:cNvGraphicFramePr>
          <p:nvPr/>
        </p:nvGraphicFramePr>
        <p:xfrm>
          <a:off x="3352800" y="4267200"/>
          <a:ext cx="2743200" cy="939800"/>
        </p:xfrm>
        <a:graphic>
          <a:graphicData uri="http://schemas.openxmlformats.org/presentationml/2006/ole">
            <p:oleObj spid="_x0000_s8203" name="Equation" r:id="rId10" imgW="1371600" imgH="469800" progId="">
              <p:embed/>
            </p:oleObj>
          </a:graphicData>
        </a:graphic>
      </p:graphicFrame>
      <p:graphicFrame>
        <p:nvGraphicFramePr>
          <p:cNvPr id="3" name="Object 13"/>
          <p:cNvGraphicFramePr>
            <a:graphicFrameLocks noChangeAspect="1"/>
          </p:cNvGraphicFramePr>
          <p:nvPr/>
        </p:nvGraphicFramePr>
        <p:xfrm>
          <a:off x="5715001" y="3124200"/>
          <a:ext cx="323850" cy="914400"/>
        </p:xfrm>
        <a:graphic>
          <a:graphicData uri="http://schemas.openxmlformats.org/presentationml/2006/ole">
            <p:oleObj spid="_x0000_s8205" name="Equation" r:id="rId11" imgW="139680" imgH="393480" progId="">
              <p:embed/>
            </p:oleObj>
          </a:graphicData>
        </a:graphic>
      </p:graphicFrame>
      <p:graphicFrame>
        <p:nvGraphicFramePr>
          <p:cNvPr id="4" name="Object 14"/>
          <p:cNvGraphicFramePr>
            <a:graphicFrameLocks noChangeAspect="1"/>
          </p:cNvGraphicFramePr>
          <p:nvPr/>
        </p:nvGraphicFramePr>
        <p:xfrm>
          <a:off x="6453187" y="3124200"/>
          <a:ext cx="404813" cy="897802"/>
        </p:xfrm>
        <a:graphic>
          <a:graphicData uri="http://schemas.openxmlformats.org/presentationml/2006/ole">
            <p:oleObj spid="_x0000_s8206" name="Equation" r:id="rId12" imgW="177480" imgH="3934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ipe(left)">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wipe(left)">
                                      <p:cBhvr>
                                        <p:cTn id="12" dur="500"/>
                                        <p:tgtEl>
                                          <p:spTgt spid="819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left)">
                                      <p:cBhvr>
                                        <p:cTn id="17" dur="500"/>
                                        <p:tgtEl>
                                          <p:spTgt spid="8198"/>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8206"/>
                                        </p:tgtEl>
                                        <p:attrNameLst>
                                          <p:attrName>style.visibility</p:attrName>
                                        </p:attrNameLst>
                                      </p:cBhvr>
                                      <p:to>
                                        <p:strVal val="visible"/>
                                      </p:to>
                                    </p:set>
                                    <p:anim calcmode="lin" valueType="num">
                                      <p:cBhvr>
                                        <p:cTn id="22" dur="500" fill="hold"/>
                                        <p:tgtEl>
                                          <p:spTgt spid="8206"/>
                                        </p:tgtEl>
                                        <p:attrNameLst>
                                          <p:attrName>ppt_w</p:attrName>
                                        </p:attrNameLst>
                                      </p:cBhvr>
                                      <p:tavLst>
                                        <p:tav tm="0">
                                          <p:val>
                                            <p:fltVal val="0"/>
                                          </p:val>
                                        </p:tav>
                                        <p:tav tm="100000">
                                          <p:val>
                                            <p:strVal val="#ppt_w"/>
                                          </p:val>
                                        </p:tav>
                                      </p:tavLst>
                                    </p:anim>
                                    <p:anim calcmode="lin" valueType="num">
                                      <p:cBhvr>
                                        <p:cTn id="23" dur="500" fill="hold"/>
                                        <p:tgtEl>
                                          <p:spTgt spid="8206"/>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8204"/>
                                        </p:tgtEl>
                                        <p:attrNameLst>
                                          <p:attrName>style.visibility</p:attrName>
                                        </p:attrNameLst>
                                      </p:cBhvr>
                                      <p:to>
                                        <p:strVal val="visible"/>
                                      </p:to>
                                    </p:set>
                                    <p:animEffect transition="in" filter="wipe(left)">
                                      <p:cBhvr>
                                        <p:cTn id="28" dur="500"/>
                                        <p:tgtEl>
                                          <p:spTgt spid="820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linds(horizontal)">
                                      <p:cBhvr>
                                        <p:cTn id="33" dur="500"/>
                                        <p:tgtEl>
                                          <p:spTgt spid="3"/>
                                        </p:tgtEl>
                                      </p:cBhvr>
                                    </p:animEffect>
                                  </p:childTnLst>
                                </p:cTn>
                              </p:par>
                              <p:par>
                                <p:cTn id="34" presetID="3" presetClass="entr" presetSubtype="1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linds(horizontal)">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8203"/>
                                        </p:tgtEl>
                                        <p:attrNameLst>
                                          <p:attrName>style.visibility</p:attrName>
                                        </p:attrNameLst>
                                      </p:cBhvr>
                                      <p:to>
                                        <p:strVal val="visible"/>
                                      </p:to>
                                    </p:set>
                                    <p:animEffect transition="in" filter="wipe(left)">
                                      <p:cBhvr>
                                        <p:cTn id="41" dur="500"/>
                                        <p:tgtEl>
                                          <p:spTgt spid="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457200"/>
            <a:ext cx="8169275" cy="822325"/>
          </a:xfrm>
          <a:prstGeom prst="rect">
            <a:avLst/>
          </a:prstGeom>
          <a:noFill/>
          <a:ln w="9525">
            <a:noFill/>
            <a:miter lim="800000"/>
            <a:headEnd/>
            <a:tailEnd/>
          </a:ln>
          <a:effectLst/>
        </p:spPr>
        <p:txBody>
          <a:bodyPr>
            <a:spAutoFit/>
          </a:bodyPr>
          <a:lstStyle/>
          <a:p>
            <a:r>
              <a:rPr lang="en-US"/>
              <a:t>We can confirm L’Hôpital’s rule by working backwards, and using the definition of derivative: </a:t>
            </a:r>
          </a:p>
        </p:txBody>
      </p:sp>
      <p:graphicFrame>
        <p:nvGraphicFramePr>
          <p:cNvPr id="9219" name="Object 3"/>
          <p:cNvGraphicFramePr>
            <a:graphicFrameLocks noChangeAspect="1"/>
          </p:cNvGraphicFramePr>
          <p:nvPr/>
        </p:nvGraphicFramePr>
        <p:xfrm>
          <a:off x="685800" y="1905000"/>
          <a:ext cx="979488" cy="1066800"/>
        </p:xfrm>
        <a:graphic>
          <a:graphicData uri="http://schemas.openxmlformats.org/presentationml/2006/ole">
            <p:oleObj spid="_x0000_s9219" name="Equation" r:id="rId3" imgW="431640" imgH="469800" progId="">
              <p:embed/>
            </p:oleObj>
          </a:graphicData>
        </a:graphic>
      </p:graphicFrame>
      <p:graphicFrame>
        <p:nvGraphicFramePr>
          <p:cNvPr id="9220" name="Object 4"/>
          <p:cNvGraphicFramePr>
            <a:graphicFrameLocks noChangeAspect="1"/>
          </p:cNvGraphicFramePr>
          <p:nvPr/>
        </p:nvGraphicFramePr>
        <p:xfrm>
          <a:off x="1905000" y="1524000"/>
          <a:ext cx="2765425" cy="1844675"/>
        </p:xfrm>
        <a:graphic>
          <a:graphicData uri="http://schemas.openxmlformats.org/presentationml/2006/ole">
            <p:oleObj spid="_x0000_s9220" name="Equation" r:id="rId4" imgW="1218960" imgH="812520" progId="">
              <p:embed/>
            </p:oleObj>
          </a:graphicData>
        </a:graphic>
      </p:graphicFrame>
      <p:graphicFrame>
        <p:nvGraphicFramePr>
          <p:cNvPr id="9221" name="Object 5"/>
          <p:cNvGraphicFramePr>
            <a:graphicFrameLocks noChangeAspect="1"/>
          </p:cNvGraphicFramePr>
          <p:nvPr/>
        </p:nvGraphicFramePr>
        <p:xfrm>
          <a:off x="4876800" y="1524000"/>
          <a:ext cx="2765425" cy="1844675"/>
        </p:xfrm>
        <a:graphic>
          <a:graphicData uri="http://schemas.openxmlformats.org/presentationml/2006/ole">
            <p:oleObj spid="_x0000_s9221" name="Equation" r:id="rId5" imgW="1218960" imgH="812520" progId="">
              <p:embed/>
            </p:oleObj>
          </a:graphicData>
        </a:graphic>
      </p:graphicFrame>
      <p:graphicFrame>
        <p:nvGraphicFramePr>
          <p:cNvPr id="9222" name="Object 6"/>
          <p:cNvGraphicFramePr>
            <a:graphicFrameLocks noChangeAspect="1"/>
          </p:cNvGraphicFramePr>
          <p:nvPr/>
        </p:nvGraphicFramePr>
        <p:xfrm>
          <a:off x="533400" y="3810000"/>
          <a:ext cx="2708275" cy="1066800"/>
        </p:xfrm>
        <a:graphic>
          <a:graphicData uri="http://schemas.openxmlformats.org/presentationml/2006/ole">
            <p:oleObj spid="_x0000_s9222" name="Equation" r:id="rId6" imgW="1193760" imgH="469800" progId="">
              <p:embed/>
            </p:oleObj>
          </a:graphicData>
        </a:graphic>
      </p:graphicFrame>
      <p:graphicFrame>
        <p:nvGraphicFramePr>
          <p:cNvPr id="9223" name="Object 7"/>
          <p:cNvGraphicFramePr>
            <a:graphicFrameLocks noChangeAspect="1"/>
          </p:cNvGraphicFramePr>
          <p:nvPr/>
        </p:nvGraphicFramePr>
        <p:xfrm>
          <a:off x="3716338" y="3810000"/>
          <a:ext cx="2132012" cy="1066800"/>
        </p:xfrm>
        <a:graphic>
          <a:graphicData uri="http://schemas.openxmlformats.org/presentationml/2006/ole">
            <p:oleObj spid="_x0000_s9223" name="Equation" r:id="rId7" imgW="939600" imgH="469800" progId="">
              <p:embed/>
            </p:oleObj>
          </a:graphicData>
        </a:graphic>
      </p:graphicFrame>
      <p:graphicFrame>
        <p:nvGraphicFramePr>
          <p:cNvPr id="9224" name="Object 8"/>
          <p:cNvGraphicFramePr>
            <a:graphicFrameLocks noChangeAspect="1"/>
          </p:cNvGraphicFramePr>
          <p:nvPr/>
        </p:nvGraphicFramePr>
        <p:xfrm>
          <a:off x="6019800" y="3810000"/>
          <a:ext cx="1671638" cy="1066800"/>
        </p:xfrm>
        <a:graphic>
          <a:graphicData uri="http://schemas.openxmlformats.org/presentationml/2006/ole">
            <p:oleObj spid="_x0000_s9224" name="Equation" r:id="rId8" imgW="736560" imgH="4698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ipe(left)">
                                      <p:cBhvr>
                                        <p:cTn id="7" dur="500"/>
                                        <p:tgtEl>
                                          <p:spTgt spid="9219"/>
                                        </p:tgtEl>
                                      </p:cBhvr>
                                    </p:animEffect>
                                  </p:childTnLst>
                                  <p:subTnLst>
                                    <p:animClr clrSpc="rgb" dir="cw">
                                      <p:cBhvr override="childStyle">
                                        <p:cTn dur="1" fill="hold" display="0" masterRel="nextClick" afterEffect="1"/>
                                        <p:tgtEl>
                                          <p:spTgt spid="9219"/>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wipe(left)">
                                      <p:cBhvr>
                                        <p:cTn id="12" dur="500"/>
                                        <p:tgtEl>
                                          <p:spTgt spid="9220"/>
                                        </p:tgtEl>
                                      </p:cBhvr>
                                    </p:animEffect>
                                  </p:childTnLst>
                                  <p:subTnLst>
                                    <p:animClr clrSpc="rgb" dir="cw">
                                      <p:cBhvr override="childStyle">
                                        <p:cTn dur="1" fill="hold" display="0" masterRel="nextClick" afterEffect="1"/>
                                        <p:tgtEl>
                                          <p:spTgt spid="9220"/>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wipe(left)">
                                      <p:cBhvr>
                                        <p:cTn id="17" dur="500"/>
                                        <p:tgtEl>
                                          <p:spTgt spid="9221"/>
                                        </p:tgtEl>
                                      </p:cBhvr>
                                    </p:animEffect>
                                  </p:childTnLst>
                                  <p:subTnLst>
                                    <p:animClr clrSpc="rgb" dir="cw">
                                      <p:cBhvr override="childStyle">
                                        <p:cTn dur="1" fill="hold" display="0" masterRel="nextClick" afterEffect="1"/>
                                        <p:tgtEl>
                                          <p:spTgt spid="9221"/>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wipe(left)">
                                      <p:cBhvr>
                                        <p:cTn id="22" dur="500"/>
                                        <p:tgtEl>
                                          <p:spTgt spid="9222"/>
                                        </p:tgtEl>
                                      </p:cBhvr>
                                    </p:animEffect>
                                  </p:childTnLst>
                                  <p:subTnLst>
                                    <p:animClr clrSpc="rgb" dir="cw">
                                      <p:cBhvr override="childStyle">
                                        <p:cTn dur="1" fill="hold" display="0" masterRel="nextClick" afterEffect="1"/>
                                        <p:tgtEl>
                                          <p:spTgt spid="9222"/>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23"/>
                                        </p:tgtEl>
                                        <p:attrNameLst>
                                          <p:attrName>style.visibility</p:attrName>
                                        </p:attrNameLst>
                                      </p:cBhvr>
                                      <p:to>
                                        <p:strVal val="visible"/>
                                      </p:to>
                                    </p:set>
                                    <p:animEffect transition="in" filter="wipe(left)">
                                      <p:cBhvr>
                                        <p:cTn id="27" dur="500"/>
                                        <p:tgtEl>
                                          <p:spTgt spid="9223"/>
                                        </p:tgtEl>
                                      </p:cBhvr>
                                    </p:animEffect>
                                  </p:childTnLst>
                                  <p:subTnLst>
                                    <p:animClr clrSpc="rgb" dir="cw">
                                      <p:cBhvr override="childStyle">
                                        <p:cTn dur="1" fill="hold" display="0" masterRel="nextClick" afterEffect="1"/>
                                        <p:tgtEl>
                                          <p:spTgt spid="9223"/>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24"/>
                                        </p:tgtEl>
                                        <p:attrNameLst>
                                          <p:attrName>style.visibility</p:attrName>
                                        </p:attrNameLst>
                                      </p:cBhvr>
                                      <p:to>
                                        <p:strVal val="visible"/>
                                      </p:to>
                                    </p:set>
                                    <p:animEffect transition="in" filter="wipe(left)">
                                      <p:cBhvr>
                                        <p:cTn id="32"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4" name="Object 1024"/>
          <p:cNvGraphicFramePr>
            <a:graphicFrameLocks noChangeAspect="1"/>
          </p:cNvGraphicFramePr>
          <p:nvPr/>
        </p:nvGraphicFramePr>
        <p:xfrm>
          <a:off x="685800" y="1219200"/>
          <a:ext cx="1524000" cy="774700"/>
        </p:xfrm>
        <a:graphic>
          <a:graphicData uri="http://schemas.openxmlformats.org/presentationml/2006/ole">
            <p:oleObj spid="_x0000_s21504" name="Equation" r:id="rId3" imgW="774360" imgH="393480" progId="">
              <p:embed/>
            </p:oleObj>
          </a:graphicData>
        </a:graphic>
      </p:graphicFrame>
      <p:graphicFrame>
        <p:nvGraphicFramePr>
          <p:cNvPr id="21505" name="Object 1025"/>
          <p:cNvGraphicFramePr>
            <a:graphicFrameLocks noChangeAspect="1"/>
          </p:cNvGraphicFramePr>
          <p:nvPr/>
        </p:nvGraphicFramePr>
        <p:xfrm>
          <a:off x="2362200" y="1143000"/>
          <a:ext cx="1474788" cy="774700"/>
        </p:xfrm>
        <a:graphic>
          <a:graphicData uri="http://schemas.openxmlformats.org/presentationml/2006/ole">
            <p:oleObj spid="_x0000_s21505" name="Equation" r:id="rId4" imgW="749160" imgH="393480" progId="">
              <p:embed/>
            </p:oleObj>
          </a:graphicData>
        </a:graphic>
      </p:graphicFrame>
      <p:graphicFrame>
        <p:nvGraphicFramePr>
          <p:cNvPr id="21506" name="Object 1026"/>
          <p:cNvGraphicFramePr>
            <a:graphicFrameLocks noChangeAspect="1"/>
          </p:cNvGraphicFramePr>
          <p:nvPr/>
        </p:nvGraphicFramePr>
        <p:xfrm>
          <a:off x="3962400" y="1371600"/>
          <a:ext cx="474663" cy="350838"/>
        </p:xfrm>
        <a:graphic>
          <a:graphicData uri="http://schemas.openxmlformats.org/presentationml/2006/ole">
            <p:oleObj spid="_x0000_s21506" name="Equation" r:id="rId5" imgW="241200" imgH="177480" progId="">
              <p:embed/>
            </p:oleObj>
          </a:graphicData>
        </a:graphic>
      </p:graphicFrame>
      <p:sp>
        <p:nvSpPr>
          <p:cNvPr id="10246" name="Freeform 6"/>
          <p:cNvSpPr>
            <a:spLocks/>
          </p:cNvSpPr>
          <p:nvPr/>
        </p:nvSpPr>
        <p:spPr bwMode="auto">
          <a:xfrm>
            <a:off x="3886200" y="1981200"/>
            <a:ext cx="1295400" cy="228600"/>
          </a:xfrm>
          <a:custGeom>
            <a:avLst/>
            <a:gdLst/>
            <a:ahLst/>
            <a:cxnLst>
              <a:cxn ang="0">
                <a:pos x="0" y="0"/>
              </a:cxn>
              <a:cxn ang="0">
                <a:pos x="240" y="144"/>
              </a:cxn>
              <a:cxn ang="0">
                <a:pos x="816" y="144"/>
              </a:cxn>
            </a:cxnLst>
            <a:rect l="0" t="0" r="r" b="b"/>
            <a:pathLst>
              <a:path w="816" h="144">
                <a:moveTo>
                  <a:pt x="0" y="0"/>
                </a:moveTo>
                <a:lnTo>
                  <a:pt x="240" y="144"/>
                </a:lnTo>
                <a:lnTo>
                  <a:pt x="816" y="144"/>
                </a:lnTo>
              </a:path>
            </a:pathLst>
          </a:custGeom>
          <a:noFill/>
          <a:ln w="25400">
            <a:solidFill>
              <a:schemeClr val="accent2"/>
            </a:solidFill>
            <a:round/>
            <a:headEnd type="triangle" w="med" len="med"/>
            <a:tailEnd/>
          </a:ln>
          <a:effectLst/>
        </p:spPr>
        <p:txBody>
          <a:bodyPr/>
          <a:lstStyle/>
          <a:p>
            <a:endParaRPr lang="en-US"/>
          </a:p>
        </p:txBody>
      </p:sp>
      <p:sp>
        <p:nvSpPr>
          <p:cNvPr id="10247" name="Text Box 7"/>
          <p:cNvSpPr txBox="1">
            <a:spLocks noChangeArrowheads="1"/>
          </p:cNvSpPr>
          <p:nvPr/>
        </p:nvSpPr>
        <p:spPr bwMode="auto">
          <a:xfrm>
            <a:off x="5394325" y="1868488"/>
            <a:ext cx="3597275" cy="1200329"/>
          </a:xfrm>
          <a:prstGeom prst="rect">
            <a:avLst/>
          </a:prstGeom>
          <a:noFill/>
          <a:ln w="9525">
            <a:noFill/>
            <a:miter lim="800000"/>
            <a:headEnd/>
            <a:tailEnd/>
          </a:ln>
          <a:effectLst/>
        </p:spPr>
        <p:txBody>
          <a:bodyPr>
            <a:spAutoFit/>
          </a:bodyPr>
          <a:lstStyle/>
          <a:p>
            <a:r>
              <a:rPr lang="en-US" dirty="0">
                <a:solidFill>
                  <a:srgbClr val="FF0000"/>
                </a:solidFill>
              </a:rPr>
              <a:t>If it’s no longer indeterminate, then </a:t>
            </a:r>
            <a:r>
              <a:rPr lang="en-US" b="1" dirty="0">
                <a:solidFill>
                  <a:srgbClr val="FF3300"/>
                </a:solidFill>
              </a:rPr>
              <a:t>STOP</a:t>
            </a:r>
            <a:r>
              <a:rPr lang="en-US" dirty="0">
                <a:solidFill>
                  <a:schemeClr val="accent2"/>
                </a:solidFill>
              </a:rPr>
              <a:t>!</a:t>
            </a:r>
          </a:p>
        </p:txBody>
      </p:sp>
      <p:graphicFrame>
        <p:nvGraphicFramePr>
          <p:cNvPr id="21507" name="Object 1027"/>
          <p:cNvGraphicFramePr>
            <a:graphicFrameLocks noChangeAspect="1"/>
          </p:cNvGraphicFramePr>
          <p:nvPr/>
        </p:nvGraphicFramePr>
        <p:xfrm>
          <a:off x="0" y="0"/>
          <a:ext cx="914400" cy="198438"/>
        </p:xfrm>
        <a:graphic>
          <a:graphicData uri="http://schemas.openxmlformats.org/presentationml/2006/ole">
            <p:oleObj spid="_x0000_s21507" name="Equation" r:id="rId6" imgW="914400" imgH="198720" progId="">
              <p:embed/>
            </p:oleObj>
          </a:graphicData>
        </a:graphic>
      </p:graphicFrame>
      <p:sp>
        <p:nvSpPr>
          <p:cNvPr id="10249" name="Text Box 9"/>
          <p:cNvSpPr txBox="1">
            <a:spLocks noChangeArrowheads="1"/>
          </p:cNvSpPr>
          <p:nvPr/>
        </p:nvSpPr>
        <p:spPr bwMode="auto">
          <a:xfrm>
            <a:off x="762000" y="3352800"/>
            <a:ext cx="5624513" cy="457200"/>
          </a:xfrm>
          <a:prstGeom prst="rect">
            <a:avLst/>
          </a:prstGeom>
          <a:noFill/>
          <a:ln w="9525">
            <a:noFill/>
            <a:miter lim="800000"/>
            <a:headEnd/>
            <a:tailEnd/>
          </a:ln>
          <a:effectLst/>
        </p:spPr>
        <p:txBody>
          <a:bodyPr wrap="none">
            <a:spAutoFit/>
          </a:bodyPr>
          <a:lstStyle/>
          <a:p>
            <a:r>
              <a:rPr lang="en-US" dirty="0">
                <a:solidFill>
                  <a:srgbClr val="FF0000"/>
                </a:solidFill>
              </a:rPr>
              <a:t>If we try to continue with </a:t>
            </a:r>
            <a:r>
              <a:rPr lang="en-US" dirty="0" err="1">
                <a:solidFill>
                  <a:srgbClr val="FF0000"/>
                </a:solidFill>
              </a:rPr>
              <a:t>L’Hôpital’s</a:t>
            </a:r>
            <a:r>
              <a:rPr lang="en-US" dirty="0">
                <a:solidFill>
                  <a:srgbClr val="FF0000"/>
                </a:solidFill>
              </a:rPr>
              <a:t> rule:</a:t>
            </a:r>
          </a:p>
        </p:txBody>
      </p:sp>
      <p:graphicFrame>
        <p:nvGraphicFramePr>
          <p:cNvPr id="21508" name="Object 1028"/>
          <p:cNvGraphicFramePr>
            <a:graphicFrameLocks noChangeAspect="1"/>
          </p:cNvGraphicFramePr>
          <p:nvPr/>
        </p:nvGraphicFramePr>
        <p:xfrm>
          <a:off x="1066800" y="4114800"/>
          <a:ext cx="1474788" cy="774700"/>
        </p:xfrm>
        <a:graphic>
          <a:graphicData uri="http://schemas.openxmlformats.org/presentationml/2006/ole">
            <p:oleObj spid="_x0000_s21508" name="Equation" r:id="rId7" imgW="749160" imgH="393480" progId="">
              <p:embed/>
            </p:oleObj>
          </a:graphicData>
        </a:graphic>
      </p:graphicFrame>
      <p:graphicFrame>
        <p:nvGraphicFramePr>
          <p:cNvPr id="21509" name="Object 1029"/>
          <p:cNvGraphicFramePr>
            <a:graphicFrameLocks noChangeAspect="1"/>
          </p:cNvGraphicFramePr>
          <p:nvPr/>
        </p:nvGraphicFramePr>
        <p:xfrm>
          <a:off x="2819400" y="4114800"/>
          <a:ext cx="1398588" cy="774700"/>
        </p:xfrm>
        <a:graphic>
          <a:graphicData uri="http://schemas.openxmlformats.org/presentationml/2006/ole">
            <p:oleObj spid="_x0000_s21509" name="Equation" r:id="rId8" imgW="711000" imgH="393480" progId="">
              <p:embed/>
            </p:oleObj>
          </a:graphicData>
        </a:graphic>
      </p:graphicFrame>
      <p:graphicFrame>
        <p:nvGraphicFramePr>
          <p:cNvPr id="21510" name="Object 1030"/>
          <p:cNvGraphicFramePr>
            <a:graphicFrameLocks noChangeAspect="1"/>
          </p:cNvGraphicFramePr>
          <p:nvPr/>
        </p:nvGraphicFramePr>
        <p:xfrm>
          <a:off x="4343400" y="4114800"/>
          <a:ext cx="523875" cy="774700"/>
        </p:xfrm>
        <a:graphic>
          <a:graphicData uri="http://schemas.openxmlformats.org/presentationml/2006/ole">
            <p:oleObj spid="_x0000_s21510" name="Equation" r:id="rId9" imgW="266400" imgH="393480" progId="">
              <p:embed/>
            </p:oleObj>
          </a:graphicData>
        </a:graphic>
      </p:graphicFrame>
      <p:sp>
        <p:nvSpPr>
          <p:cNvPr id="10253" name="Text Box 13"/>
          <p:cNvSpPr txBox="1">
            <a:spLocks noChangeArrowheads="1"/>
          </p:cNvSpPr>
          <p:nvPr/>
        </p:nvSpPr>
        <p:spPr bwMode="auto">
          <a:xfrm>
            <a:off x="5622925" y="4078288"/>
            <a:ext cx="2301875" cy="830997"/>
          </a:xfrm>
          <a:prstGeom prst="rect">
            <a:avLst/>
          </a:prstGeom>
          <a:noFill/>
          <a:ln w="9525">
            <a:noFill/>
            <a:miter lim="800000"/>
            <a:headEnd/>
            <a:tailEnd/>
          </a:ln>
          <a:effectLst/>
        </p:spPr>
        <p:txBody>
          <a:bodyPr>
            <a:spAutoFit/>
          </a:bodyPr>
          <a:lstStyle/>
          <a:p>
            <a:r>
              <a:rPr lang="en-US" dirty="0">
                <a:solidFill>
                  <a:srgbClr val="FF0000"/>
                </a:solidFill>
              </a:rPr>
              <a:t>which is wrong, wrong, wrong!</a:t>
            </a:r>
          </a:p>
        </p:txBody>
      </p:sp>
      <p:sp>
        <p:nvSpPr>
          <p:cNvPr id="10254" name="Line 14"/>
          <p:cNvSpPr>
            <a:spLocks noChangeShapeType="1"/>
          </p:cNvSpPr>
          <p:nvPr/>
        </p:nvSpPr>
        <p:spPr bwMode="auto">
          <a:xfrm flipV="1">
            <a:off x="762000" y="3200400"/>
            <a:ext cx="7239000" cy="2057400"/>
          </a:xfrm>
          <a:prstGeom prst="line">
            <a:avLst/>
          </a:prstGeom>
          <a:noFill/>
          <a:ln w="38100">
            <a:solidFill>
              <a:srgbClr val="339966"/>
            </a:solidFill>
            <a:round/>
            <a:headEnd/>
            <a:tailEnd/>
          </a:ln>
          <a:effectLst/>
        </p:spPr>
        <p:txBody>
          <a:bodyPr/>
          <a:lstStyle/>
          <a:p>
            <a:endParaRPr lang="en-US"/>
          </a:p>
        </p:txBody>
      </p:sp>
      <p:sp>
        <p:nvSpPr>
          <p:cNvPr id="10255" name="Line 15"/>
          <p:cNvSpPr>
            <a:spLocks noChangeShapeType="1"/>
          </p:cNvSpPr>
          <p:nvPr/>
        </p:nvSpPr>
        <p:spPr bwMode="auto">
          <a:xfrm>
            <a:off x="685800" y="3276600"/>
            <a:ext cx="7543800" cy="1828800"/>
          </a:xfrm>
          <a:prstGeom prst="line">
            <a:avLst/>
          </a:prstGeom>
          <a:noFill/>
          <a:ln w="38100">
            <a:solidFill>
              <a:srgbClr val="339966"/>
            </a:solidFill>
            <a:round/>
            <a:headEnd/>
            <a:tailEnd/>
          </a:ln>
          <a:effectLst/>
        </p:spPr>
        <p:txBody>
          <a:bodyPr/>
          <a:lstStyle/>
          <a:p>
            <a:endParaRPr lang="en-US"/>
          </a:p>
        </p:txBody>
      </p:sp>
      <p:sp>
        <p:nvSpPr>
          <p:cNvPr id="16" name="TextBox 13"/>
          <p:cNvSpPr txBox="1"/>
          <p:nvPr/>
        </p:nvSpPr>
        <p:spPr>
          <a:xfrm>
            <a:off x="3429000" y="152400"/>
            <a:ext cx="2286000" cy="584775"/>
          </a:xfrm>
          <a:prstGeom prst="rect">
            <a:avLst/>
          </a:prstGeom>
          <a:noFill/>
        </p:spPr>
        <p:txBody>
          <a:bodyPr wrap="square" rtlCol="0">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r>
              <a:rPr lang="en-US" sz="3200" b="1" dirty="0" smtClean="0">
                <a:solidFill>
                  <a:srgbClr val="0000FF"/>
                </a:solidFill>
                <a:effectLst>
                  <a:outerShdw blurRad="38100" dist="38100" dir="2700000" algn="tl">
                    <a:srgbClr val="000000">
                      <a:alpha val="43137"/>
                    </a:srgbClr>
                  </a:outerShdw>
                </a:effectLst>
              </a:rPr>
              <a:t>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504"/>
                                        </p:tgtEl>
                                        <p:attrNameLst>
                                          <p:attrName>style.visibility</p:attrName>
                                        </p:attrNameLst>
                                      </p:cBhvr>
                                      <p:to>
                                        <p:strVal val="visible"/>
                                      </p:to>
                                    </p:set>
                                    <p:animEffect transition="in" filter="wipe(left)">
                                      <p:cBhvr>
                                        <p:cTn id="7" dur="500"/>
                                        <p:tgtEl>
                                          <p:spTgt spid="215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05"/>
                                        </p:tgtEl>
                                        <p:attrNameLst>
                                          <p:attrName>style.visibility</p:attrName>
                                        </p:attrNameLst>
                                      </p:cBhvr>
                                      <p:to>
                                        <p:strVal val="visible"/>
                                      </p:to>
                                    </p:set>
                                    <p:animEffect transition="in" filter="wipe(left)">
                                      <p:cBhvr>
                                        <p:cTn id="12" dur="500"/>
                                        <p:tgtEl>
                                          <p:spTgt spid="215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506"/>
                                        </p:tgtEl>
                                        <p:attrNameLst>
                                          <p:attrName>style.visibility</p:attrName>
                                        </p:attrNameLst>
                                      </p:cBhvr>
                                      <p:to>
                                        <p:strVal val="visible"/>
                                      </p:to>
                                    </p:set>
                                    <p:animEffect transition="in" filter="wipe(left)">
                                      <p:cBhvr>
                                        <p:cTn id="17" dur="500"/>
                                        <p:tgtEl>
                                          <p:spTgt spid="2150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0247"/>
                                        </p:tgtEl>
                                        <p:attrNameLst>
                                          <p:attrName>style.visibility</p:attrName>
                                        </p:attrNameLst>
                                      </p:cBhvr>
                                      <p:to>
                                        <p:strVal val="visible"/>
                                      </p:to>
                                    </p:set>
                                    <p:anim calcmode="lin" valueType="num">
                                      <p:cBhvr additive="base">
                                        <p:cTn id="22" dur="500" fill="hold"/>
                                        <p:tgtEl>
                                          <p:spTgt spid="10247"/>
                                        </p:tgtEl>
                                        <p:attrNameLst>
                                          <p:attrName>ppt_x</p:attrName>
                                        </p:attrNameLst>
                                      </p:cBhvr>
                                      <p:tavLst>
                                        <p:tav tm="0">
                                          <p:val>
                                            <p:strVal val="1+#ppt_w/2"/>
                                          </p:val>
                                        </p:tav>
                                        <p:tav tm="100000">
                                          <p:val>
                                            <p:strVal val="#ppt_x"/>
                                          </p:val>
                                        </p:tav>
                                      </p:tavLst>
                                    </p:anim>
                                    <p:anim calcmode="lin" valueType="num">
                                      <p:cBhvr additive="base">
                                        <p:cTn id="23" dur="500" fill="hold"/>
                                        <p:tgtEl>
                                          <p:spTgt spid="10247"/>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22" presetClass="entr" presetSubtype="2" fill="hold" grpId="0" nodeType="afterEffect">
                                  <p:stCondLst>
                                    <p:cond delay="0"/>
                                  </p:stCondLst>
                                  <p:childTnLst>
                                    <p:set>
                                      <p:cBhvr>
                                        <p:cTn id="26" dur="1" fill="hold">
                                          <p:stCondLst>
                                            <p:cond delay="0"/>
                                          </p:stCondLst>
                                        </p:cTn>
                                        <p:tgtEl>
                                          <p:spTgt spid="10246"/>
                                        </p:tgtEl>
                                        <p:attrNameLst>
                                          <p:attrName>style.visibility</p:attrName>
                                        </p:attrNameLst>
                                      </p:cBhvr>
                                      <p:to>
                                        <p:strVal val="visible"/>
                                      </p:to>
                                    </p:set>
                                    <p:animEffect transition="in" filter="wipe(right)">
                                      <p:cBhvr>
                                        <p:cTn id="27" dur="500"/>
                                        <p:tgtEl>
                                          <p:spTgt spid="1024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9"/>
                                        </p:tgtEl>
                                        <p:attrNameLst>
                                          <p:attrName>style.visibility</p:attrName>
                                        </p:attrNameLst>
                                      </p:cBhvr>
                                      <p:to>
                                        <p:strVal val="visible"/>
                                      </p:to>
                                    </p:set>
                                    <p:animEffect transition="in" filter="wipe(left)">
                                      <p:cBhvr>
                                        <p:cTn id="32" dur="500"/>
                                        <p:tgtEl>
                                          <p:spTgt spid="1024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08"/>
                                        </p:tgtEl>
                                        <p:attrNameLst>
                                          <p:attrName>style.visibility</p:attrName>
                                        </p:attrNameLst>
                                      </p:cBhvr>
                                      <p:to>
                                        <p:strVal val="visible"/>
                                      </p:to>
                                    </p:set>
                                    <p:animEffect transition="in" filter="wipe(left)">
                                      <p:cBhvr>
                                        <p:cTn id="37" dur="500"/>
                                        <p:tgtEl>
                                          <p:spTgt spid="2150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1509"/>
                                        </p:tgtEl>
                                        <p:attrNameLst>
                                          <p:attrName>style.visibility</p:attrName>
                                        </p:attrNameLst>
                                      </p:cBhvr>
                                      <p:to>
                                        <p:strVal val="visible"/>
                                      </p:to>
                                    </p:set>
                                    <p:animEffect transition="in" filter="wipe(left)">
                                      <p:cBhvr>
                                        <p:cTn id="42" dur="500"/>
                                        <p:tgtEl>
                                          <p:spTgt spid="2150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1510"/>
                                        </p:tgtEl>
                                        <p:attrNameLst>
                                          <p:attrName>style.visibility</p:attrName>
                                        </p:attrNameLst>
                                      </p:cBhvr>
                                      <p:to>
                                        <p:strVal val="visible"/>
                                      </p:to>
                                    </p:set>
                                    <p:animEffect transition="in" filter="wipe(left)">
                                      <p:cBhvr>
                                        <p:cTn id="47" dur="500"/>
                                        <p:tgtEl>
                                          <p:spTgt spid="21510"/>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10253"/>
                                        </p:tgtEl>
                                        <p:attrNameLst>
                                          <p:attrName>style.visibility</p:attrName>
                                        </p:attrNameLst>
                                      </p:cBhvr>
                                      <p:to>
                                        <p:strVal val="visible"/>
                                      </p:to>
                                    </p:set>
                                    <p:anim calcmode="lin" valueType="num">
                                      <p:cBhvr>
                                        <p:cTn id="52" dur="500" fill="hold"/>
                                        <p:tgtEl>
                                          <p:spTgt spid="10253"/>
                                        </p:tgtEl>
                                        <p:attrNameLst>
                                          <p:attrName>ppt_w</p:attrName>
                                        </p:attrNameLst>
                                      </p:cBhvr>
                                      <p:tavLst>
                                        <p:tav tm="0">
                                          <p:val>
                                            <p:fltVal val="0"/>
                                          </p:val>
                                        </p:tav>
                                        <p:tav tm="100000">
                                          <p:val>
                                            <p:strVal val="#ppt_w"/>
                                          </p:val>
                                        </p:tav>
                                      </p:tavLst>
                                    </p:anim>
                                    <p:anim calcmode="lin" valueType="num">
                                      <p:cBhvr>
                                        <p:cTn id="53" dur="500" fill="hold"/>
                                        <p:tgtEl>
                                          <p:spTgt spid="10253"/>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0254"/>
                                        </p:tgtEl>
                                        <p:attrNameLst>
                                          <p:attrName>style.visibility</p:attrName>
                                        </p:attrNameLst>
                                      </p:cBhvr>
                                      <p:to>
                                        <p:strVal val="visible"/>
                                      </p:to>
                                    </p:set>
                                    <p:animEffect transition="in" filter="wipe(left)">
                                      <p:cBhvr>
                                        <p:cTn id="58" dur="500"/>
                                        <p:tgtEl>
                                          <p:spTgt spid="10254"/>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10255"/>
                                        </p:tgtEl>
                                        <p:attrNameLst>
                                          <p:attrName>style.visibility</p:attrName>
                                        </p:attrNameLst>
                                      </p:cBhvr>
                                      <p:to>
                                        <p:strVal val="visible"/>
                                      </p:to>
                                    </p:set>
                                    <p:animEffect transition="in" filter="wipe(left)">
                                      <p:cBhvr>
                                        <p:cTn id="62" dur="500"/>
                                        <p:tgtEl>
                                          <p:spTgt spid="10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7" grpId="0" autoUpdateAnimBg="0"/>
      <p:bldP spid="10249" grpId="0" autoUpdateAnimBg="0"/>
      <p:bldP spid="10253" grpId="0" autoUpdateAnimBg="0"/>
      <p:bldP spid="10254" grpId="0" animBg="1"/>
      <p:bldP spid="10255"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3094</TotalTime>
  <Words>361</Words>
  <Application>Microsoft Office PowerPoint</Application>
  <PresentationFormat>On-screen Show (4:3)</PresentationFormat>
  <Paragraphs>47</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Hanford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Lhospital Rule</dc:title>
  <dc:subject>Cal II</dc:subject>
  <dc:creator>Phong Chau</dc:creator>
  <cp:lastModifiedBy>Phong</cp:lastModifiedBy>
  <cp:revision>47</cp:revision>
  <dcterms:created xsi:type="dcterms:W3CDTF">2002-05-15T16:41:38Z</dcterms:created>
  <dcterms:modified xsi:type="dcterms:W3CDTF">2013-01-28T06:36:24Z</dcterms:modified>
</cp:coreProperties>
</file>