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66" r:id="rId4"/>
    <p:sldId id="270" r:id="rId5"/>
    <p:sldId id="261" r:id="rId6"/>
    <p:sldId id="258" r:id="rId7"/>
    <p:sldId id="259" r:id="rId8"/>
    <p:sldId id="264" r:id="rId9"/>
    <p:sldId id="269" r:id="rId10"/>
    <p:sldId id="262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CCECFF"/>
    <a:srgbClr val="221100"/>
    <a:srgbClr val="321900"/>
    <a:srgbClr val="542A00"/>
    <a:srgbClr val="CC99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74" autoAdjust="0"/>
    <p:restoredTop sz="90929"/>
  </p:normalViewPr>
  <p:slideViewPr>
    <p:cSldViewPr>
      <p:cViewPr>
        <p:scale>
          <a:sx n="66" d="100"/>
          <a:sy n="66" d="100"/>
        </p:scale>
        <p:origin x="-1666" y="1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9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12" Type="http://schemas.openxmlformats.org/officeDocument/2006/relationships/image" Target="../media/image28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Relationship Id="rId1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11" Type="http://schemas.openxmlformats.org/officeDocument/2006/relationships/image" Target="../media/image41.wmf"/><Relationship Id="rId5" Type="http://schemas.openxmlformats.org/officeDocument/2006/relationships/image" Target="../media/image3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5.wmf"/><Relationship Id="rId7" Type="http://schemas.openxmlformats.org/officeDocument/2006/relationships/image" Target="../media/image48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30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B684-B2FD-4EE8-ABE5-72ECDF0551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2E345-E4C2-4DEC-B40F-1E48FB1E75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CEED6-1B7F-4466-896A-0BCABDE557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22E1A-AEAF-4094-8BFF-850C28DE07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9C975-9885-49C3-A33B-39650A4BCA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30607-7A28-4AE7-A39F-4C271BC659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ADD24-BAC4-4054-983C-46B8F8AB9B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BB0B9-D921-40D8-9EA7-71CF5001C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4984B-8A17-47F3-A4AF-3F39D60C40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D699D-5B59-479B-B465-0C368F259F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EFEE8-AB4F-4AF7-A8B3-2F51AAD792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FC59A7C-CCDD-445A-A2A4-4D6671420D7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5.bin"/><Relationship Id="rId11" Type="http://schemas.openxmlformats.org/officeDocument/2006/relationships/oleObject" Target="../embeddings/oleObject50.bin"/><Relationship Id="rId5" Type="http://schemas.openxmlformats.org/officeDocument/2006/relationships/image" Target="../media/image51.wmf"/><Relationship Id="rId10" Type="http://schemas.openxmlformats.org/officeDocument/2006/relationships/oleObject" Target="../embeddings/oleObject49.bin"/><Relationship Id="rId4" Type="http://schemas.openxmlformats.org/officeDocument/2006/relationships/image" Target="../media/image50.wmf"/><Relationship Id="rId9" Type="http://schemas.openxmlformats.org/officeDocument/2006/relationships/oleObject" Target="../embeddings/oleObject4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3.wmf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6.bin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Relationship Id="rId14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oleObject" Target="../embeddings/oleObject42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12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5.bin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4.bin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219200" y="1828800"/>
            <a:ext cx="6858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8.8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Improper </a:t>
            </a:r>
            <a:r>
              <a:rPr lang="en-US" sz="4000" b="1" dirty="0">
                <a:solidFill>
                  <a:srgbClr val="FF0000"/>
                </a:solidFill>
              </a:rPr>
              <a:t>Integrals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533400" y="914400"/>
          <a:ext cx="1600200" cy="1236663"/>
        </p:xfrm>
        <a:graphic>
          <a:graphicData uri="http://schemas.openxmlformats.org/presentationml/2006/ole">
            <p:oleObj spid="_x0000_s9219" name="Equation" r:id="rId3" imgW="672840" imgH="520560" progId="">
              <p:embed/>
            </p:oleObj>
          </a:graphicData>
        </a:graphic>
      </p:graphicFrame>
      <p:pic>
        <p:nvPicPr>
          <p:cNvPr id="9228" name="Picture 12" descr="H95JVE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76200"/>
            <a:ext cx="3733800" cy="2915433"/>
          </a:xfrm>
          <a:prstGeom prst="rect">
            <a:avLst/>
          </a:prstGeom>
          <a:noFill/>
        </p:spPr>
      </p:pic>
      <p:pic>
        <p:nvPicPr>
          <p:cNvPr id="9229" name="Picture 13" descr="H95JVE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76200"/>
            <a:ext cx="3733800" cy="2915433"/>
          </a:xfrm>
          <a:prstGeom prst="rect">
            <a:avLst/>
          </a:prstGeom>
          <a:noFill/>
        </p:spPr>
      </p:pic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2362200" y="914400"/>
          <a:ext cx="2446338" cy="874713"/>
        </p:xfrm>
        <a:graphic>
          <a:graphicData uri="http://schemas.openxmlformats.org/presentationml/2006/ole">
            <p:oleObj spid="_x0000_s9231" name="Equation" r:id="rId6" imgW="1028520" imgH="368280" progId="">
              <p:embed/>
            </p:oleObj>
          </a:graphicData>
        </a:graphic>
      </p:graphicFrame>
      <p:graphicFrame>
        <p:nvGraphicFramePr>
          <p:cNvPr id="9232" name="Object 16"/>
          <p:cNvGraphicFramePr>
            <a:graphicFrameLocks noChangeAspect="1"/>
          </p:cNvGraphicFramePr>
          <p:nvPr/>
        </p:nvGraphicFramePr>
        <p:xfrm>
          <a:off x="228600" y="2303463"/>
          <a:ext cx="5949950" cy="904875"/>
        </p:xfrm>
        <a:graphic>
          <a:graphicData uri="http://schemas.openxmlformats.org/presentationml/2006/ole">
            <p:oleObj spid="_x0000_s9232" name="Equation" r:id="rId7" imgW="2501640" imgH="380880" progId="">
              <p:embed/>
            </p:oleObj>
          </a:graphicData>
        </a:graphic>
      </p:graphicFrame>
      <p:graphicFrame>
        <p:nvGraphicFramePr>
          <p:cNvPr id="9233" name="Object 17"/>
          <p:cNvGraphicFramePr>
            <a:graphicFrameLocks noChangeAspect="1"/>
          </p:cNvGraphicFramePr>
          <p:nvPr/>
        </p:nvGraphicFramePr>
        <p:xfrm>
          <a:off x="228600" y="3276600"/>
          <a:ext cx="4862512" cy="1146175"/>
        </p:xfrm>
        <a:graphic>
          <a:graphicData uri="http://schemas.openxmlformats.org/presentationml/2006/ole">
            <p:oleObj spid="_x0000_s9233" name="Equation" r:id="rId8" imgW="2044440" imgH="482400" progId="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15900" y="4465638"/>
          <a:ext cx="7521575" cy="1206500"/>
        </p:xfrm>
        <a:graphic>
          <a:graphicData uri="http://schemas.openxmlformats.org/presentationml/2006/ole">
            <p:oleObj spid="_x0000_s9237" name="Equation" r:id="rId9" imgW="3162240" imgH="507960" progId="">
              <p:embed/>
            </p:oleObj>
          </a:graphicData>
        </a:graphic>
      </p:graphicFrame>
      <p:grpSp>
        <p:nvGrpSpPr>
          <p:cNvPr id="18" name="Group 19"/>
          <p:cNvGrpSpPr>
            <a:grpSpLocks/>
          </p:cNvGrpSpPr>
          <p:nvPr/>
        </p:nvGrpSpPr>
        <p:grpSpPr bwMode="auto">
          <a:xfrm>
            <a:off x="1400175" y="4343400"/>
            <a:ext cx="1470025" cy="1143000"/>
            <a:chOff x="1056" y="2592"/>
            <a:chExt cx="926" cy="720"/>
          </a:xfrm>
        </p:grpSpPr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1056" y="2784"/>
              <a:ext cx="720" cy="528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" name="Object 18"/>
            <p:cNvGraphicFramePr>
              <a:graphicFrameLocks noChangeAspect="1"/>
            </p:cNvGraphicFramePr>
            <p:nvPr/>
          </p:nvGraphicFramePr>
          <p:xfrm>
            <a:off x="1776" y="2592"/>
            <a:ext cx="206" cy="288"/>
          </p:xfrm>
          <a:graphic>
            <a:graphicData uri="http://schemas.openxmlformats.org/presentationml/2006/ole">
              <p:oleObj spid="_x0000_s9238" name="Equation" r:id="rId10" imgW="126720" imgH="177480" progId="">
                <p:embed/>
              </p:oleObj>
            </a:graphicData>
          </a:graphic>
        </p:graphicFrame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6102350" y="4191000"/>
            <a:ext cx="1470025" cy="1143000"/>
            <a:chOff x="1056" y="2592"/>
            <a:chExt cx="926" cy="720"/>
          </a:xfrm>
        </p:grpSpPr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V="1">
              <a:off x="1056" y="2784"/>
              <a:ext cx="720" cy="528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3" name="Object 22"/>
            <p:cNvGraphicFramePr>
              <a:graphicFrameLocks noChangeAspect="1"/>
            </p:cNvGraphicFramePr>
            <p:nvPr/>
          </p:nvGraphicFramePr>
          <p:xfrm>
            <a:off x="1776" y="2592"/>
            <a:ext cx="206" cy="288"/>
          </p:xfrm>
          <a:graphic>
            <a:graphicData uri="http://schemas.openxmlformats.org/presentationml/2006/ole">
              <p:oleObj spid="_x0000_s9239" name="Equation" r:id="rId11" imgW="126720" imgH="177480" progId="">
                <p:embed/>
              </p:oleObj>
            </a:graphicData>
          </a:graphic>
        </p:graphicFrame>
      </p:grp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214313" y="5867400"/>
          <a:ext cx="1541462" cy="512763"/>
        </p:xfrm>
        <a:graphic>
          <a:graphicData uri="http://schemas.openxmlformats.org/presentationml/2006/ole">
            <p:oleObj spid="_x0000_s9240" name="Equation" r:id="rId12" imgW="647640" imgH="215640" progId="">
              <p:embed/>
            </p:oleObj>
          </a:graphicData>
        </a:graphic>
      </p:graphicFrame>
      <p:sp>
        <p:nvSpPr>
          <p:cNvPr id="25" name="AutoShape 24"/>
          <p:cNvSpPr>
            <a:spLocks noChangeArrowheads="1"/>
          </p:cNvSpPr>
          <p:nvPr/>
        </p:nvSpPr>
        <p:spPr bwMode="auto">
          <a:xfrm>
            <a:off x="152400" y="5791200"/>
            <a:ext cx="1676400" cy="762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Box 13"/>
          <p:cNvSpPr txBox="1"/>
          <p:nvPr/>
        </p:nvSpPr>
        <p:spPr>
          <a:xfrm>
            <a:off x="3429000" y="152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8" name="Object 4"/>
          <p:cNvGraphicFramePr>
            <a:graphicFrameLocks noChangeAspect="1"/>
          </p:cNvGraphicFramePr>
          <p:nvPr>
            <p:ph type="body" idx="1"/>
          </p:nvPr>
        </p:nvGraphicFramePr>
        <p:xfrm>
          <a:off x="1676400" y="1295400"/>
          <a:ext cx="2044028" cy="1074737"/>
        </p:xfrm>
        <a:graphic>
          <a:graphicData uri="http://schemas.openxmlformats.org/presentationml/2006/ole">
            <p:oleObj spid="_x0000_s27650" name="Equation" r:id="rId3" imgW="749160" imgH="393480" progId="Equation.3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1600200" y="2667000"/>
          <a:ext cx="1705723" cy="1149350"/>
        </p:xfrm>
        <a:graphic>
          <a:graphicData uri="http://schemas.openxmlformats.org/presentationml/2006/ole">
            <p:oleObj spid="_x0000_s27651" name="Equation" r:id="rId4" imgW="571320" imgH="393480" progId="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1536290" y="4114800"/>
          <a:ext cx="1872072" cy="1066800"/>
        </p:xfrm>
        <a:graphic>
          <a:graphicData uri="http://schemas.openxmlformats.org/presentationml/2006/ole">
            <p:oleObj spid="_x0000_s27652" name="Equation" r:id="rId5" imgW="609480" imgH="355320" progId="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5715000" y="1295400"/>
          <a:ext cx="1349375" cy="996950"/>
        </p:xfrm>
        <a:graphic>
          <a:graphicData uri="http://schemas.openxmlformats.org/presentationml/2006/ole">
            <p:oleObj spid="_x0000_s27653" name="Equation" r:id="rId6" imgW="520560" imgH="393480" progId="Equation.3">
              <p:embed/>
            </p:oleObj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5638800" y="2743199"/>
          <a:ext cx="1600200" cy="953453"/>
        </p:xfrm>
        <a:graphic>
          <a:graphicData uri="http://schemas.openxmlformats.org/presentationml/2006/ole">
            <p:oleObj spid="_x0000_s27654" name="Equation" r:id="rId7" imgW="596880" imgH="355320" progId="Equation.3">
              <p:embed/>
            </p:oleObj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5562600" y="4114800"/>
          <a:ext cx="2590800" cy="1199933"/>
        </p:xfrm>
        <a:graphic>
          <a:graphicData uri="http://schemas.openxmlformats.org/presentationml/2006/ole">
            <p:oleObj spid="_x0000_s27655" name="Equation" r:id="rId8" imgW="965160" imgH="457200" progId="">
              <p:embed/>
            </p:oleObj>
          </a:graphicData>
        </a:graphic>
      </p:graphicFrame>
      <p:sp>
        <p:nvSpPr>
          <p:cNvPr id="9" name="TextBox 13"/>
          <p:cNvSpPr txBox="1"/>
          <p:nvPr/>
        </p:nvSpPr>
        <p:spPr>
          <a:xfrm>
            <a:off x="3429000" y="3048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62000" y="762000"/>
            <a:ext cx="7788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Until now we have been finding integrals of </a:t>
            </a:r>
            <a:r>
              <a:rPr lang="en-US" u="sng" dirty="0">
                <a:solidFill>
                  <a:schemeClr val="accent6"/>
                </a:solidFill>
              </a:rPr>
              <a:t>continuous</a:t>
            </a:r>
            <a:r>
              <a:rPr lang="en-US" dirty="0"/>
              <a:t> functions over </a:t>
            </a:r>
            <a:r>
              <a:rPr lang="en-US" u="sng" dirty="0">
                <a:solidFill>
                  <a:schemeClr val="accent6"/>
                </a:solidFill>
              </a:rPr>
              <a:t>closed</a:t>
            </a:r>
            <a:r>
              <a:rPr lang="en-US" dirty="0"/>
              <a:t> intervals.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85800" y="1828800"/>
            <a:ext cx="74834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Sometimes we can find integrals for functions where the function </a:t>
            </a:r>
            <a:r>
              <a:rPr lang="en-US" dirty="0" smtClean="0"/>
              <a:t>is discontinuous or </a:t>
            </a:r>
            <a:r>
              <a:rPr lang="en-US" dirty="0"/>
              <a:t>the limits are infinite.  These are called </a:t>
            </a:r>
            <a:r>
              <a:rPr lang="en-US" u="sng" dirty="0">
                <a:solidFill>
                  <a:srgbClr val="FF0000"/>
                </a:solidFill>
              </a:rPr>
              <a:t>improper integrals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39763"/>
          </a:xfrm>
        </p:spPr>
        <p:txBody>
          <a:bodyPr/>
          <a:lstStyle/>
          <a:p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I.  When the limit of integration is infinite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r>
              <a:rPr lang="en-US" sz="2800" dirty="0">
                <a:latin typeface="Times New Roman" pitchFamily="18" charset="0"/>
              </a:rPr>
              <a:t>Consider </a:t>
            </a:r>
          </a:p>
          <a:p>
            <a:endParaRPr lang="en-US" sz="2800" dirty="0">
              <a:latin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</a:rPr>
              <a:t>We calculate</a:t>
            </a:r>
          </a:p>
          <a:p>
            <a:endParaRPr lang="en-US" sz="2800" dirty="0">
              <a:latin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</a:rPr>
              <a:t>Now we take the limit as </a:t>
            </a:r>
            <a:r>
              <a:rPr lang="en-US" sz="2800" i="1" dirty="0">
                <a:latin typeface="Times New Roman" pitchFamily="18" charset="0"/>
              </a:rPr>
              <a:t>b</a:t>
            </a:r>
            <a:r>
              <a:rPr lang="en-US" sz="2800" dirty="0">
                <a:latin typeface="Times New Roman" pitchFamily="18" charset="0"/>
              </a:rPr>
              <a:t>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∞</a:t>
            </a:r>
            <a:r>
              <a:rPr lang="en-US" sz="2800" dirty="0">
                <a:latin typeface="Times New Roman" pitchFamily="18" charset="0"/>
              </a:rPr>
              <a:t> </a:t>
            </a:r>
          </a:p>
          <a:p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</a:rPr>
              <a:t>So we say	       </a:t>
            </a:r>
            <a:r>
              <a:rPr lang="en-US" sz="2800" dirty="0" smtClean="0">
                <a:latin typeface="Times New Roman" pitchFamily="18" charset="0"/>
              </a:rPr>
              <a:t>         </a:t>
            </a:r>
            <a:r>
              <a:rPr lang="en-US" sz="2800" dirty="0" smtClean="0">
                <a:solidFill>
                  <a:schemeClr val="accent6"/>
                </a:solidFill>
                <a:latin typeface="Times New Roman" pitchFamily="18" charset="0"/>
              </a:rPr>
              <a:t>converges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</a:rPr>
              <a:t>to 1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667000" y="838200"/>
          <a:ext cx="1219200" cy="833438"/>
        </p:xfrm>
        <a:graphic>
          <a:graphicData uri="http://schemas.openxmlformats.org/presentationml/2006/ole">
            <p:oleObj spid="_x0000_s25602" name="Equation" r:id="rId3" imgW="571252" imgH="393529" progId="Equation.3">
              <p:embed/>
            </p:oleObj>
          </a:graphicData>
        </a:graphic>
      </p:graphicFrame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3200400" y="1905000"/>
          <a:ext cx="3276600" cy="882650"/>
        </p:xfrm>
        <a:graphic>
          <a:graphicData uri="http://schemas.openxmlformats.org/presentationml/2006/ole">
            <p:oleObj spid="_x0000_s25603" name="Equation" r:id="rId4" imgW="1803400" imgH="482600" progId="Equation.3">
              <p:embed/>
            </p:oleObj>
          </a:graphicData>
        </a:graphic>
      </p:graphicFrame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800600" y="3429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2376488" y="3810000"/>
          <a:ext cx="4756150" cy="1063625"/>
        </p:xfrm>
        <a:graphic>
          <a:graphicData uri="http://schemas.openxmlformats.org/presentationml/2006/ole">
            <p:oleObj spid="_x0000_s25604" name="Equation" r:id="rId5" imgW="1917360" imgH="431640" progId="">
              <p:embed/>
            </p:oleObj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2438400" y="5029200"/>
          <a:ext cx="1219200" cy="833437"/>
        </p:xfrm>
        <a:graphic>
          <a:graphicData uri="http://schemas.openxmlformats.org/presentationml/2006/ole">
            <p:oleObj spid="_x0000_s25605" name="Equation" r:id="rId6" imgW="571252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II.  When the integrand becomes infinite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Consider</a:t>
            </a:r>
            <a:endParaRPr lang="en-US" dirty="0">
              <a:latin typeface="Times New Roman" pitchFamily="18" charset="0"/>
            </a:endParaRPr>
          </a:p>
          <a:p>
            <a:endParaRPr lang="en-US" dirty="0">
              <a:latin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</a:rPr>
              <a:t>In this case we may have a finite interval, but the function may be unbounded somewhere on the interval since it has a vertical </a:t>
            </a:r>
            <a:r>
              <a:rPr lang="en-US" sz="2800" dirty="0">
                <a:latin typeface="Times New Roman" pitchFamily="18" charset="0"/>
              </a:rPr>
              <a:t>asymptote at </a:t>
            </a:r>
            <a:r>
              <a:rPr lang="en-US" sz="2800" i="1" dirty="0">
                <a:latin typeface="Times New Roman" pitchFamily="18" charset="0"/>
              </a:rPr>
              <a:t>x</a:t>
            </a:r>
            <a:r>
              <a:rPr lang="en-US" sz="2800" dirty="0">
                <a:latin typeface="Times New Roman" pitchFamily="18" charset="0"/>
              </a:rPr>
              <a:t> = 0 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514600" y="990600"/>
          <a:ext cx="1295400" cy="950913"/>
        </p:xfrm>
        <a:graphic>
          <a:graphicData uri="http://schemas.openxmlformats.org/presentationml/2006/ole">
            <p:oleObj spid="_x0000_s29698" name="Equation" r:id="rId3" imgW="571252" imgH="418918" progId="Equation.3">
              <p:embed/>
            </p:oleObj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3733801"/>
            <a:ext cx="8229600" cy="274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We compute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Now we take the limit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So   </a:t>
            </a:r>
            <a:r>
              <a:rPr lang="en-US" sz="2800" kern="0" dirty="0" smtClean="0">
                <a:latin typeface="Times New Roman" pitchFamily="18" charset="0"/>
              </a:rPr>
              <a:t>		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converges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to 2 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3581400" y="3429000"/>
          <a:ext cx="2971800" cy="990600"/>
        </p:xfrm>
        <a:graphic>
          <a:graphicData uri="http://schemas.openxmlformats.org/presentationml/2006/ole">
            <p:oleObj spid="_x0000_s29699" name="Equation" r:id="rId4" imgW="1257300" imgH="4191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819400" y="4724400"/>
          <a:ext cx="5118082" cy="1058863"/>
        </p:xfrm>
        <a:graphic>
          <a:graphicData uri="http://schemas.openxmlformats.org/presentationml/2006/ole">
            <p:oleObj spid="_x0000_s29700" name="Equation" r:id="rId5" imgW="2032000" imgH="419100" progId="Equation.3">
              <p:embed/>
            </p:oleObj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1676400" y="5654341"/>
          <a:ext cx="1219200" cy="895684"/>
        </p:xfrm>
        <a:graphic>
          <a:graphicData uri="http://schemas.openxmlformats.org/presentationml/2006/ole">
            <p:oleObj spid="_x0000_s29701" name="Equation" r:id="rId6" imgW="571252" imgH="41891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907IH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28600"/>
            <a:ext cx="5486400" cy="3657600"/>
          </a:xfrm>
          <a:prstGeom prst="rect">
            <a:avLst/>
          </a:prstGeom>
          <a:noFill/>
        </p:spPr>
      </p:pic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939800" y="893763"/>
          <a:ext cx="909638" cy="1011237"/>
        </p:xfrm>
        <a:graphic>
          <a:graphicData uri="http://schemas.openxmlformats.org/presentationml/2006/ole">
            <p:oleObj spid="_x0000_s8195" name="Equation" r:id="rId4" imgW="355320" imgH="393480" progId="">
              <p:embed/>
            </p:oleObj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533400" y="3417887"/>
          <a:ext cx="1897063" cy="849313"/>
        </p:xfrm>
        <a:graphic>
          <a:graphicData uri="http://schemas.openxmlformats.org/presentationml/2006/ole">
            <p:oleObj spid="_x0000_s8198" name="Equation" r:id="rId5" imgW="711000" imgH="317160" progId="">
              <p:embed/>
            </p:oleObj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533400" y="4510087"/>
          <a:ext cx="2778125" cy="747713"/>
        </p:xfrm>
        <a:graphic>
          <a:graphicData uri="http://schemas.openxmlformats.org/presentationml/2006/ole">
            <p:oleObj spid="_x0000_s8199" name="Equation" r:id="rId6" imgW="1041120" imgH="279360" progId="">
              <p:embed/>
            </p:oleObj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533400" y="5410200"/>
          <a:ext cx="1930400" cy="1052512"/>
        </p:xfrm>
        <a:graphic>
          <a:graphicData uri="http://schemas.openxmlformats.org/presentationml/2006/ole">
            <p:oleObj spid="_x0000_s8200" name="Equation" r:id="rId7" imgW="723600" imgH="393480" progId="">
              <p:embed/>
            </p:oleObj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3048000" y="5867400"/>
          <a:ext cx="744538" cy="339725"/>
        </p:xfrm>
        <a:graphic>
          <a:graphicData uri="http://schemas.openxmlformats.org/presentationml/2006/ole">
            <p:oleObj spid="_x0000_s8201" name="Equation" r:id="rId8" imgW="279360" imgH="126720" progId="">
              <p:embed/>
            </p:oleObj>
          </a:graphicData>
        </a:graphic>
      </p:graphicFrame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2895600" y="5715000"/>
            <a:ext cx="990600" cy="609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556125" y="5754688"/>
            <a:ext cx="316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This integral </a:t>
            </a:r>
            <a:r>
              <a:rPr lang="en-US" u="sng" dirty="0">
                <a:solidFill>
                  <a:srgbClr val="FF0000"/>
                </a:solidFill>
              </a:rPr>
              <a:t>diverges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8205" name="Freeform 13"/>
          <p:cNvSpPr>
            <a:spLocks/>
          </p:cNvSpPr>
          <p:nvPr/>
        </p:nvSpPr>
        <p:spPr bwMode="auto">
          <a:xfrm>
            <a:off x="1143000" y="3048000"/>
            <a:ext cx="2667000" cy="1047750"/>
          </a:xfrm>
          <a:custGeom>
            <a:avLst/>
            <a:gdLst/>
            <a:ahLst/>
            <a:cxnLst>
              <a:cxn ang="0">
                <a:pos x="1680" y="660"/>
              </a:cxn>
              <a:cxn ang="0">
                <a:pos x="1320" y="588"/>
              </a:cxn>
              <a:cxn ang="0">
                <a:pos x="960" y="240"/>
              </a:cxn>
              <a:cxn ang="0">
                <a:pos x="528" y="192"/>
              </a:cxn>
              <a:cxn ang="0">
                <a:pos x="240" y="192"/>
              </a:cxn>
              <a:cxn ang="0">
                <a:pos x="0" y="0"/>
              </a:cxn>
            </a:cxnLst>
            <a:rect l="0" t="0" r="r" b="b"/>
            <a:pathLst>
              <a:path w="1680" h="660">
                <a:moveTo>
                  <a:pt x="1680" y="660"/>
                </a:moveTo>
                <a:cubicBezTo>
                  <a:pt x="1620" y="648"/>
                  <a:pt x="1440" y="658"/>
                  <a:pt x="1320" y="588"/>
                </a:cubicBezTo>
                <a:cubicBezTo>
                  <a:pt x="1200" y="518"/>
                  <a:pt x="1092" y="306"/>
                  <a:pt x="960" y="240"/>
                </a:cubicBezTo>
                <a:cubicBezTo>
                  <a:pt x="828" y="174"/>
                  <a:pt x="648" y="200"/>
                  <a:pt x="528" y="192"/>
                </a:cubicBezTo>
                <a:cubicBezTo>
                  <a:pt x="408" y="184"/>
                  <a:pt x="328" y="224"/>
                  <a:pt x="240" y="192"/>
                </a:cubicBezTo>
                <a:cubicBezTo>
                  <a:pt x="152" y="160"/>
                  <a:pt x="76" y="80"/>
                  <a:pt x="0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886200" y="3810000"/>
            <a:ext cx="2371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(right hand limit)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717925" y="4419600"/>
            <a:ext cx="5045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We approach the limit from </a:t>
            </a:r>
            <a:r>
              <a:rPr lang="en-US" u="sng">
                <a:solidFill>
                  <a:srgbClr val="FF0000"/>
                </a:solidFill>
              </a:rPr>
              <a:t>inside</a:t>
            </a:r>
            <a:r>
              <a:rPr lang="en-US">
                <a:solidFill>
                  <a:srgbClr val="FF0000"/>
                </a:solidFill>
              </a:rPr>
              <a:t> the interval.</a:t>
            </a:r>
          </a:p>
        </p:txBody>
      </p:sp>
      <p:graphicFrame>
        <p:nvGraphicFramePr>
          <p:cNvPr id="8214" name="Object 22"/>
          <p:cNvGraphicFramePr>
            <a:graphicFrameLocks noChangeAspect="1"/>
          </p:cNvGraphicFramePr>
          <p:nvPr/>
        </p:nvGraphicFramePr>
        <p:xfrm>
          <a:off x="533400" y="1828800"/>
          <a:ext cx="2430463" cy="1108075"/>
        </p:xfrm>
        <a:graphic>
          <a:graphicData uri="http://schemas.openxmlformats.org/presentationml/2006/ole">
            <p:oleObj spid="_x0000_s8214" name="Equation" r:id="rId9" imgW="863280" imgH="393480" progId="">
              <p:embed/>
            </p:oleObj>
          </a:graphicData>
        </a:graphic>
      </p:graphicFrame>
      <p:grpSp>
        <p:nvGrpSpPr>
          <p:cNvPr id="8217" name="Group 25"/>
          <p:cNvGrpSpPr>
            <a:grpSpLocks/>
          </p:cNvGrpSpPr>
          <p:nvPr/>
        </p:nvGrpSpPr>
        <p:grpSpPr bwMode="auto">
          <a:xfrm>
            <a:off x="1084263" y="2973388"/>
            <a:ext cx="7450137" cy="2360612"/>
            <a:chOff x="683" y="1873"/>
            <a:chExt cx="4693" cy="1487"/>
          </a:xfrm>
        </p:grpSpPr>
        <p:sp>
          <p:nvSpPr>
            <p:cNvPr id="8212" name="Rectangle 20"/>
            <p:cNvSpPr>
              <a:spLocks noChangeArrowheads="1"/>
            </p:cNvSpPr>
            <p:nvPr/>
          </p:nvSpPr>
          <p:spPr bwMode="auto">
            <a:xfrm>
              <a:off x="2304" y="2352"/>
              <a:ext cx="3072" cy="100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Freeform 24"/>
            <p:cNvSpPr>
              <a:spLocks/>
            </p:cNvSpPr>
            <p:nvPr/>
          </p:nvSpPr>
          <p:spPr bwMode="auto">
            <a:xfrm>
              <a:off x="683" y="1873"/>
              <a:ext cx="1672" cy="801"/>
            </a:xfrm>
            <a:custGeom>
              <a:avLst/>
              <a:gdLst/>
              <a:ahLst/>
              <a:cxnLst>
                <a:cxn ang="0">
                  <a:pos x="7" y="35"/>
                </a:cxn>
                <a:cxn ang="0">
                  <a:pos x="1" y="53"/>
                </a:cxn>
                <a:cxn ang="0">
                  <a:pos x="28" y="158"/>
                </a:cxn>
                <a:cxn ang="0">
                  <a:pos x="58" y="194"/>
                </a:cxn>
                <a:cxn ang="0">
                  <a:pos x="76" y="200"/>
                </a:cxn>
                <a:cxn ang="0">
                  <a:pos x="100" y="218"/>
                </a:cxn>
                <a:cxn ang="0">
                  <a:pos x="169" y="272"/>
                </a:cxn>
                <a:cxn ang="0">
                  <a:pos x="187" y="278"/>
                </a:cxn>
                <a:cxn ang="0">
                  <a:pos x="223" y="299"/>
                </a:cxn>
                <a:cxn ang="0">
                  <a:pos x="241" y="305"/>
                </a:cxn>
                <a:cxn ang="0">
                  <a:pos x="274" y="326"/>
                </a:cxn>
                <a:cxn ang="0">
                  <a:pos x="298" y="332"/>
                </a:cxn>
                <a:cxn ang="0">
                  <a:pos x="538" y="329"/>
                </a:cxn>
                <a:cxn ang="0">
                  <a:pos x="574" y="320"/>
                </a:cxn>
                <a:cxn ang="0">
                  <a:pos x="583" y="317"/>
                </a:cxn>
                <a:cxn ang="0">
                  <a:pos x="763" y="341"/>
                </a:cxn>
                <a:cxn ang="0">
                  <a:pos x="850" y="350"/>
                </a:cxn>
                <a:cxn ang="0">
                  <a:pos x="946" y="365"/>
                </a:cxn>
                <a:cxn ang="0">
                  <a:pos x="1000" y="404"/>
                </a:cxn>
                <a:cxn ang="0">
                  <a:pos x="1030" y="437"/>
                </a:cxn>
                <a:cxn ang="0">
                  <a:pos x="1048" y="461"/>
                </a:cxn>
                <a:cxn ang="0">
                  <a:pos x="1072" y="482"/>
                </a:cxn>
                <a:cxn ang="0">
                  <a:pos x="1135" y="545"/>
                </a:cxn>
                <a:cxn ang="0">
                  <a:pos x="1147" y="557"/>
                </a:cxn>
                <a:cxn ang="0">
                  <a:pos x="1159" y="569"/>
                </a:cxn>
                <a:cxn ang="0">
                  <a:pos x="1204" y="614"/>
                </a:cxn>
                <a:cxn ang="0">
                  <a:pos x="1228" y="635"/>
                </a:cxn>
                <a:cxn ang="0">
                  <a:pos x="1258" y="668"/>
                </a:cxn>
                <a:cxn ang="0">
                  <a:pos x="1291" y="698"/>
                </a:cxn>
                <a:cxn ang="0">
                  <a:pos x="1528" y="794"/>
                </a:cxn>
                <a:cxn ang="0">
                  <a:pos x="1639" y="785"/>
                </a:cxn>
                <a:cxn ang="0">
                  <a:pos x="1663" y="761"/>
                </a:cxn>
                <a:cxn ang="0">
                  <a:pos x="1672" y="734"/>
                </a:cxn>
                <a:cxn ang="0">
                  <a:pos x="1669" y="680"/>
                </a:cxn>
                <a:cxn ang="0">
                  <a:pos x="1627" y="614"/>
                </a:cxn>
                <a:cxn ang="0">
                  <a:pos x="1606" y="590"/>
                </a:cxn>
                <a:cxn ang="0">
                  <a:pos x="1579" y="554"/>
                </a:cxn>
                <a:cxn ang="0">
                  <a:pos x="1549" y="521"/>
                </a:cxn>
                <a:cxn ang="0">
                  <a:pos x="1477" y="482"/>
                </a:cxn>
                <a:cxn ang="0">
                  <a:pos x="1351" y="431"/>
                </a:cxn>
                <a:cxn ang="0">
                  <a:pos x="1306" y="398"/>
                </a:cxn>
                <a:cxn ang="0">
                  <a:pos x="1261" y="356"/>
                </a:cxn>
                <a:cxn ang="0">
                  <a:pos x="1204" y="284"/>
                </a:cxn>
                <a:cxn ang="0">
                  <a:pos x="1123" y="218"/>
                </a:cxn>
                <a:cxn ang="0">
                  <a:pos x="1051" y="176"/>
                </a:cxn>
                <a:cxn ang="0">
                  <a:pos x="901" y="134"/>
                </a:cxn>
                <a:cxn ang="0">
                  <a:pos x="838" y="125"/>
                </a:cxn>
                <a:cxn ang="0">
                  <a:pos x="484" y="149"/>
                </a:cxn>
                <a:cxn ang="0">
                  <a:pos x="457" y="152"/>
                </a:cxn>
                <a:cxn ang="0">
                  <a:pos x="415" y="158"/>
                </a:cxn>
                <a:cxn ang="0">
                  <a:pos x="349" y="155"/>
                </a:cxn>
                <a:cxn ang="0">
                  <a:pos x="241" y="122"/>
                </a:cxn>
                <a:cxn ang="0">
                  <a:pos x="184" y="104"/>
                </a:cxn>
                <a:cxn ang="0">
                  <a:pos x="157" y="95"/>
                </a:cxn>
                <a:cxn ang="0">
                  <a:pos x="124" y="56"/>
                </a:cxn>
                <a:cxn ang="0">
                  <a:pos x="112" y="38"/>
                </a:cxn>
                <a:cxn ang="0">
                  <a:pos x="94" y="26"/>
                </a:cxn>
                <a:cxn ang="0">
                  <a:pos x="61" y="2"/>
                </a:cxn>
                <a:cxn ang="0">
                  <a:pos x="28" y="14"/>
                </a:cxn>
                <a:cxn ang="0">
                  <a:pos x="25" y="23"/>
                </a:cxn>
                <a:cxn ang="0">
                  <a:pos x="7" y="35"/>
                </a:cxn>
              </a:cxnLst>
              <a:rect l="0" t="0" r="r" b="b"/>
              <a:pathLst>
                <a:path w="1672" h="801">
                  <a:moveTo>
                    <a:pt x="7" y="35"/>
                  </a:moveTo>
                  <a:cubicBezTo>
                    <a:pt x="5" y="41"/>
                    <a:pt x="0" y="47"/>
                    <a:pt x="1" y="53"/>
                  </a:cubicBezTo>
                  <a:cubicBezTo>
                    <a:pt x="4" y="77"/>
                    <a:pt x="16" y="135"/>
                    <a:pt x="28" y="158"/>
                  </a:cubicBezTo>
                  <a:cubicBezTo>
                    <a:pt x="33" y="168"/>
                    <a:pt x="48" y="188"/>
                    <a:pt x="58" y="194"/>
                  </a:cubicBezTo>
                  <a:cubicBezTo>
                    <a:pt x="63" y="197"/>
                    <a:pt x="76" y="200"/>
                    <a:pt x="76" y="200"/>
                  </a:cubicBezTo>
                  <a:cubicBezTo>
                    <a:pt x="83" y="211"/>
                    <a:pt x="89" y="211"/>
                    <a:pt x="100" y="218"/>
                  </a:cubicBezTo>
                  <a:cubicBezTo>
                    <a:pt x="111" y="235"/>
                    <a:pt x="149" y="265"/>
                    <a:pt x="169" y="272"/>
                  </a:cubicBezTo>
                  <a:cubicBezTo>
                    <a:pt x="175" y="274"/>
                    <a:pt x="182" y="274"/>
                    <a:pt x="187" y="278"/>
                  </a:cubicBezTo>
                  <a:cubicBezTo>
                    <a:pt x="199" y="286"/>
                    <a:pt x="210" y="293"/>
                    <a:pt x="223" y="299"/>
                  </a:cubicBezTo>
                  <a:cubicBezTo>
                    <a:pt x="229" y="302"/>
                    <a:pt x="241" y="305"/>
                    <a:pt x="241" y="305"/>
                  </a:cubicBezTo>
                  <a:cubicBezTo>
                    <a:pt x="248" y="315"/>
                    <a:pt x="262" y="322"/>
                    <a:pt x="274" y="326"/>
                  </a:cubicBezTo>
                  <a:cubicBezTo>
                    <a:pt x="282" y="329"/>
                    <a:pt x="298" y="332"/>
                    <a:pt x="298" y="332"/>
                  </a:cubicBezTo>
                  <a:cubicBezTo>
                    <a:pt x="377" y="324"/>
                    <a:pt x="459" y="331"/>
                    <a:pt x="538" y="329"/>
                  </a:cubicBezTo>
                  <a:cubicBezTo>
                    <a:pt x="562" y="325"/>
                    <a:pt x="550" y="328"/>
                    <a:pt x="574" y="320"/>
                  </a:cubicBezTo>
                  <a:cubicBezTo>
                    <a:pt x="577" y="319"/>
                    <a:pt x="583" y="317"/>
                    <a:pt x="583" y="317"/>
                  </a:cubicBezTo>
                  <a:cubicBezTo>
                    <a:pt x="645" y="320"/>
                    <a:pt x="702" y="335"/>
                    <a:pt x="763" y="341"/>
                  </a:cubicBezTo>
                  <a:cubicBezTo>
                    <a:pt x="791" y="348"/>
                    <a:pt x="821" y="347"/>
                    <a:pt x="850" y="350"/>
                  </a:cubicBezTo>
                  <a:cubicBezTo>
                    <a:pt x="882" y="358"/>
                    <a:pt x="915" y="355"/>
                    <a:pt x="946" y="365"/>
                  </a:cubicBezTo>
                  <a:cubicBezTo>
                    <a:pt x="961" y="380"/>
                    <a:pt x="983" y="390"/>
                    <a:pt x="1000" y="404"/>
                  </a:cubicBezTo>
                  <a:cubicBezTo>
                    <a:pt x="1012" y="414"/>
                    <a:pt x="1017" y="428"/>
                    <a:pt x="1030" y="437"/>
                  </a:cubicBezTo>
                  <a:cubicBezTo>
                    <a:pt x="1034" y="449"/>
                    <a:pt x="1038" y="454"/>
                    <a:pt x="1048" y="461"/>
                  </a:cubicBezTo>
                  <a:cubicBezTo>
                    <a:pt x="1054" y="470"/>
                    <a:pt x="1072" y="482"/>
                    <a:pt x="1072" y="482"/>
                  </a:cubicBezTo>
                  <a:cubicBezTo>
                    <a:pt x="1079" y="492"/>
                    <a:pt x="1124" y="541"/>
                    <a:pt x="1135" y="545"/>
                  </a:cubicBezTo>
                  <a:cubicBezTo>
                    <a:pt x="1143" y="569"/>
                    <a:pt x="1131" y="541"/>
                    <a:pt x="1147" y="557"/>
                  </a:cubicBezTo>
                  <a:cubicBezTo>
                    <a:pt x="1163" y="573"/>
                    <a:pt x="1135" y="561"/>
                    <a:pt x="1159" y="569"/>
                  </a:cubicBezTo>
                  <a:cubicBezTo>
                    <a:pt x="1174" y="584"/>
                    <a:pt x="1189" y="599"/>
                    <a:pt x="1204" y="614"/>
                  </a:cubicBezTo>
                  <a:cubicBezTo>
                    <a:pt x="1212" y="622"/>
                    <a:pt x="1228" y="635"/>
                    <a:pt x="1228" y="635"/>
                  </a:cubicBezTo>
                  <a:cubicBezTo>
                    <a:pt x="1236" y="647"/>
                    <a:pt x="1246" y="660"/>
                    <a:pt x="1258" y="668"/>
                  </a:cubicBezTo>
                  <a:cubicBezTo>
                    <a:pt x="1266" y="680"/>
                    <a:pt x="1279" y="690"/>
                    <a:pt x="1291" y="698"/>
                  </a:cubicBezTo>
                  <a:cubicBezTo>
                    <a:pt x="1334" y="762"/>
                    <a:pt x="1458" y="777"/>
                    <a:pt x="1528" y="794"/>
                  </a:cubicBezTo>
                  <a:cubicBezTo>
                    <a:pt x="1564" y="789"/>
                    <a:pt x="1606" y="801"/>
                    <a:pt x="1639" y="785"/>
                  </a:cubicBezTo>
                  <a:cubicBezTo>
                    <a:pt x="1649" y="780"/>
                    <a:pt x="1659" y="771"/>
                    <a:pt x="1663" y="761"/>
                  </a:cubicBezTo>
                  <a:cubicBezTo>
                    <a:pt x="1667" y="752"/>
                    <a:pt x="1672" y="734"/>
                    <a:pt x="1672" y="734"/>
                  </a:cubicBezTo>
                  <a:cubicBezTo>
                    <a:pt x="1671" y="716"/>
                    <a:pt x="1671" y="698"/>
                    <a:pt x="1669" y="680"/>
                  </a:cubicBezTo>
                  <a:cubicBezTo>
                    <a:pt x="1666" y="652"/>
                    <a:pt x="1643" y="635"/>
                    <a:pt x="1627" y="614"/>
                  </a:cubicBezTo>
                  <a:cubicBezTo>
                    <a:pt x="1608" y="590"/>
                    <a:pt x="1623" y="602"/>
                    <a:pt x="1606" y="590"/>
                  </a:cubicBezTo>
                  <a:cubicBezTo>
                    <a:pt x="1597" y="576"/>
                    <a:pt x="1590" y="565"/>
                    <a:pt x="1579" y="554"/>
                  </a:cubicBezTo>
                  <a:cubicBezTo>
                    <a:pt x="1575" y="538"/>
                    <a:pt x="1563" y="530"/>
                    <a:pt x="1549" y="521"/>
                  </a:cubicBezTo>
                  <a:cubicBezTo>
                    <a:pt x="1534" y="498"/>
                    <a:pt x="1502" y="491"/>
                    <a:pt x="1477" y="482"/>
                  </a:cubicBezTo>
                  <a:cubicBezTo>
                    <a:pt x="1436" y="466"/>
                    <a:pt x="1388" y="456"/>
                    <a:pt x="1351" y="431"/>
                  </a:cubicBezTo>
                  <a:cubicBezTo>
                    <a:pt x="1342" y="417"/>
                    <a:pt x="1320" y="408"/>
                    <a:pt x="1306" y="398"/>
                  </a:cubicBezTo>
                  <a:cubicBezTo>
                    <a:pt x="1289" y="387"/>
                    <a:pt x="1275" y="370"/>
                    <a:pt x="1261" y="356"/>
                  </a:cubicBezTo>
                  <a:cubicBezTo>
                    <a:pt x="1239" y="334"/>
                    <a:pt x="1225" y="305"/>
                    <a:pt x="1204" y="284"/>
                  </a:cubicBezTo>
                  <a:cubicBezTo>
                    <a:pt x="1177" y="257"/>
                    <a:pt x="1153" y="240"/>
                    <a:pt x="1123" y="218"/>
                  </a:cubicBezTo>
                  <a:cubicBezTo>
                    <a:pt x="1100" y="201"/>
                    <a:pt x="1080" y="183"/>
                    <a:pt x="1051" y="176"/>
                  </a:cubicBezTo>
                  <a:cubicBezTo>
                    <a:pt x="1011" y="149"/>
                    <a:pt x="948" y="139"/>
                    <a:pt x="901" y="134"/>
                  </a:cubicBezTo>
                  <a:cubicBezTo>
                    <a:pt x="880" y="129"/>
                    <a:pt x="858" y="132"/>
                    <a:pt x="838" y="125"/>
                  </a:cubicBezTo>
                  <a:cubicBezTo>
                    <a:pt x="715" y="128"/>
                    <a:pt x="608" y="146"/>
                    <a:pt x="484" y="149"/>
                  </a:cubicBezTo>
                  <a:cubicBezTo>
                    <a:pt x="475" y="150"/>
                    <a:pt x="466" y="151"/>
                    <a:pt x="457" y="152"/>
                  </a:cubicBezTo>
                  <a:cubicBezTo>
                    <a:pt x="443" y="154"/>
                    <a:pt x="415" y="158"/>
                    <a:pt x="415" y="158"/>
                  </a:cubicBezTo>
                  <a:cubicBezTo>
                    <a:pt x="393" y="157"/>
                    <a:pt x="371" y="157"/>
                    <a:pt x="349" y="155"/>
                  </a:cubicBezTo>
                  <a:cubicBezTo>
                    <a:pt x="313" y="152"/>
                    <a:pt x="276" y="131"/>
                    <a:pt x="241" y="122"/>
                  </a:cubicBezTo>
                  <a:cubicBezTo>
                    <a:pt x="222" y="117"/>
                    <a:pt x="203" y="110"/>
                    <a:pt x="184" y="104"/>
                  </a:cubicBezTo>
                  <a:cubicBezTo>
                    <a:pt x="175" y="101"/>
                    <a:pt x="157" y="95"/>
                    <a:pt x="157" y="95"/>
                  </a:cubicBezTo>
                  <a:cubicBezTo>
                    <a:pt x="148" y="81"/>
                    <a:pt x="141" y="62"/>
                    <a:pt x="124" y="56"/>
                  </a:cubicBezTo>
                  <a:cubicBezTo>
                    <a:pt x="120" y="50"/>
                    <a:pt x="116" y="44"/>
                    <a:pt x="112" y="38"/>
                  </a:cubicBezTo>
                  <a:cubicBezTo>
                    <a:pt x="108" y="32"/>
                    <a:pt x="94" y="26"/>
                    <a:pt x="94" y="26"/>
                  </a:cubicBezTo>
                  <a:cubicBezTo>
                    <a:pt x="85" y="12"/>
                    <a:pt x="74" y="11"/>
                    <a:pt x="61" y="2"/>
                  </a:cubicBezTo>
                  <a:cubicBezTo>
                    <a:pt x="43" y="4"/>
                    <a:pt x="37" y="0"/>
                    <a:pt x="28" y="14"/>
                  </a:cubicBezTo>
                  <a:cubicBezTo>
                    <a:pt x="26" y="17"/>
                    <a:pt x="27" y="21"/>
                    <a:pt x="25" y="23"/>
                  </a:cubicBezTo>
                  <a:cubicBezTo>
                    <a:pt x="20" y="28"/>
                    <a:pt x="7" y="35"/>
                    <a:pt x="7" y="3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TextBox 13"/>
          <p:cNvSpPr txBox="1"/>
          <p:nvPr/>
        </p:nvSpPr>
        <p:spPr>
          <a:xfrm>
            <a:off x="3429000" y="152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 animBg="1"/>
      <p:bldP spid="8203" grpId="0" autoUpdateAnimBg="0"/>
      <p:bldP spid="8205" grpId="0" animBg="1"/>
      <p:bldP spid="8206" grpId="0" autoUpdateAnimBg="0"/>
      <p:bldP spid="820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76250" y="838200"/>
          <a:ext cx="1716088" cy="987425"/>
        </p:xfrm>
        <a:graphic>
          <a:graphicData uri="http://schemas.openxmlformats.org/presentationml/2006/ole">
            <p:oleObj spid="_x0000_s5123" name="Equation" r:id="rId3" imgW="774360" imgH="444240" progId="">
              <p:embed/>
            </p:oleObj>
          </a:graphicData>
        </a:graphic>
      </p:graphicFrame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743200" y="990600"/>
            <a:ext cx="28956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function is undefined at 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= 1 .</a:t>
            </a:r>
          </a:p>
        </p:txBody>
      </p:sp>
      <p:sp>
        <p:nvSpPr>
          <p:cNvPr id="5125" name="Freeform 5"/>
          <p:cNvSpPr>
            <a:spLocks/>
          </p:cNvSpPr>
          <p:nvPr/>
        </p:nvSpPr>
        <p:spPr bwMode="auto">
          <a:xfrm>
            <a:off x="1752600" y="1447800"/>
            <a:ext cx="990600" cy="228600"/>
          </a:xfrm>
          <a:custGeom>
            <a:avLst/>
            <a:gdLst/>
            <a:ahLst/>
            <a:cxnLst>
              <a:cxn ang="0">
                <a:pos x="576" y="0"/>
              </a:cxn>
              <a:cxn ang="0">
                <a:pos x="384" y="144"/>
              </a:cxn>
              <a:cxn ang="0">
                <a:pos x="0" y="192"/>
              </a:cxn>
            </a:cxnLst>
            <a:rect l="0" t="0" r="r" b="b"/>
            <a:pathLst>
              <a:path w="576" h="192">
                <a:moveTo>
                  <a:pt x="576" y="0"/>
                </a:moveTo>
                <a:cubicBezTo>
                  <a:pt x="528" y="56"/>
                  <a:pt x="480" y="112"/>
                  <a:pt x="384" y="144"/>
                </a:cubicBezTo>
                <a:cubicBezTo>
                  <a:pt x="288" y="176"/>
                  <a:pt x="144" y="184"/>
                  <a:pt x="0" y="192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5126" name="Picture 6" descr="H904E8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76200"/>
            <a:ext cx="4953000" cy="3302000"/>
          </a:xfrm>
          <a:prstGeom prst="rect">
            <a:avLst/>
          </a:prstGeom>
          <a:noFill/>
        </p:spPr>
      </p:pic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6453188" y="457200"/>
            <a:ext cx="0" cy="25908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990600" y="2057400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Vertical asymptote at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457200" y="4346575"/>
          <a:ext cx="2560638" cy="987425"/>
        </p:xfrm>
        <a:graphic>
          <a:graphicData uri="http://schemas.openxmlformats.org/presentationml/2006/ole">
            <p:oleObj spid="_x0000_s5132" name="Equation" r:id="rId5" imgW="1155600" imgH="444240" progId="">
              <p:embed/>
            </p:oleObj>
          </a:graphicData>
        </a:graphic>
      </p:graphicFrame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733800" y="4419600"/>
            <a:ext cx="218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(left hand limit)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565525" y="5145088"/>
            <a:ext cx="5045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We must approach the limit from </a:t>
            </a:r>
            <a:r>
              <a:rPr lang="en-US" u="sng">
                <a:solidFill>
                  <a:srgbClr val="FF0000"/>
                </a:solidFill>
              </a:rPr>
              <a:t>inside</a:t>
            </a:r>
            <a:r>
              <a:rPr lang="en-US">
                <a:solidFill>
                  <a:srgbClr val="FF0000"/>
                </a:solidFill>
              </a:rPr>
              <a:t> the interval.</a:t>
            </a:r>
          </a:p>
        </p:txBody>
      </p:sp>
      <p:sp>
        <p:nvSpPr>
          <p:cNvPr id="12" name="TextBox 13"/>
          <p:cNvSpPr txBox="1"/>
          <p:nvPr/>
        </p:nvSpPr>
        <p:spPr>
          <a:xfrm>
            <a:off x="3429000" y="76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25" grpId="0" animBg="1"/>
      <p:bldP spid="5127" grpId="0" animBg="1"/>
      <p:bldP spid="5129" grpId="0" autoUpdateAnimBg="0"/>
      <p:bldP spid="5133" grpId="0" autoUpdateAnimBg="0"/>
      <p:bldP spid="51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4343400" y="4495800"/>
            <a:ext cx="2362200" cy="2133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57200" y="457200"/>
          <a:ext cx="2279650" cy="987425"/>
        </p:xfrm>
        <a:graphic>
          <a:graphicData uri="http://schemas.openxmlformats.org/presentationml/2006/ole">
            <p:oleObj spid="_x0000_s6146" name="Equation" r:id="rId3" imgW="1028520" imgH="444240" progId="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28600" y="1676400"/>
          <a:ext cx="3011487" cy="1016000"/>
        </p:xfrm>
        <a:graphic>
          <a:graphicData uri="http://schemas.openxmlformats.org/presentationml/2006/ole">
            <p:oleObj spid="_x0000_s6147" name="Equation" r:id="rId4" imgW="1358640" imgH="457200" progId="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228600" y="2974975"/>
          <a:ext cx="2222500" cy="987425"/>
        </p:xfrm>
        <a:graphic>
          <a:graphicData uri="http://schemas.openxmlformats.org/presentationml/2006/ole">
            <p:oleObj spid="_x0000_s6149" name="Equation" r:id="rId5" imgW="1002960" imgH="444240" progId="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219075" y="4117975"/>
          <a:ext cx="4078288" cy="987425"/>
        </p:xfrm>
        <a:graphic>
          <a:graphicData uri="http://schemas.openxmlformats.org/presentationml/2006/ole">
            <p:oleObj spid="_x0000_s6150" name="Equation" r:id="rId6" imgW="1841400" imgH="444240" progId="">
              <p:embed/>
            </p:oleObj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4800600" y="4495800"/>
          <a:ext cx="1447800" cy="503238"/>
        </p:xfrm>
        <a:graphic>
          <a:graphicData uri="http://schemas.openxmlformats.org/presentationml/2006/ole">
            <p:oleObj spid="_x0000_s6151" name="Equation" r:id="rId7" imgW="583920" imgH="203040" progId="">
              <p:embed/>
            </p:oleObj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4548188" y="5199063"/>
          <a:ext cx="1952625" cy="439737"/>
        </p:xfrm>
        <a:graphic>
          <a:graphicData uri="http://schemas.openxmlformats.org/presentationml/2006/ole">
            <p:oleObj spid="_x0000_s6152" name="Equation" r:id="rId8" imgW="787320" imgH="177480" progId="">
              <p:embed/>
            </p:oleObj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4445000" y="5654675"/>
          <a:ext cx="2108200" cy="974725"/>
        </p:xfrm>
        <a:graphic>
          <a:graphicData uri="http://schemas.openxmlformats.org/presentationml/2006/ole">
            <p:oleObj spid="_x0000_s6153" name="Equation" r:id="rId9" imgW="850680" imgH="393480" progId="">
              <p:embed/>
            </p:oleObj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228600" y="5351463"/>
          <a:ext cx="2838450" cy="958850"/>
        </p:xfrm>
        <a:graphic>
          <a:graphicData uri="http://schemas.openxmlformats.org/presentationml/2006/ole">
            <p:oleObj spid="_x0000_s6155" name="Equation" r:id="rId10" imgW="1282680" imgH="431640" progId="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406900" y="138113"/>
          <a:ext cx="1882775" cy="706437"/>
        </p:xfrm>
        <a:graphic>
          <a:graphicData uri="http://schemas.openxmlformats.org/presentationml/2006/ole">
            <p:oleObj spid="_x0000_s6157" name="Equation" r:id="rId11" imgW="850680" imgH="317160" progId="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419600" y="1285875"/>
          <a:ext cx="3398838" cy="847725"/>
        </p:xfrm>
        <a:graphic>
          <a:graphicData uri="http://schemas.openxmlformats.org/presentationml/2006/ole">
            <p:oleObj spid="_x0000_s6158" name="Equation" r:id="rId12" imgW="1536480" imgH="380880" progId="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962400" y="2638425"/>
          <a:ext cx="5170487" cy="790575"/>
        </p:xfrm>
        <a:graphic>
          <a:graphicData uri="http://schemas.openxmlformats.org/presentationml/2006/ole">
            <p:oleObj spid="_x0000_s6159" name="Equation" r:id="rId13" imgW="2336760" imgH="355320" progId="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648200" y="3330575"/>
          <a:ext cx="1181100" cy="876300"/>
        </p:xfrm>
        <a:graphic>
          <a:graphicData uri="http://schemas.openxmlformats.org/presentationml/2006/ole">
            <p:oleObj spid="_x0000_s6160" name="Equation" r:id="rId14" imgW="533160" imgH="393480" progId="">
              <p:embed/>
            </p:oleObj>
          </a:graphicData>
        </a:graphic>
      </p:graphicFrame>
      <p:sp>
        <p:nvSpPr>
          <p:cNvPr id="17" name="Line 17"/>
          <p:cNvSpPr>
            <a:spLocks noChangeShapeType="1"/>
          </p:cNvSpPr>
          <p:nvPr/>
        </p:nvSpPr>
        <p:spPr bwMode="auto">
          <a:xfrm flipV="1">
            <a:off x="4865687" y="2667000"/>
            <a:ext cx="762000" cy="685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8" name="Object 18"/>
          <p:cNvGraphicFramePr>
            <a:graphicFrameLocks noChangeAspect="1"/>
          </p:cNvGraphicFramePr>
          <p:nvPr/>
        </p:nvGraphicFramePr>
        <p:xfrm>
          <a:off x="5627687" y="2057400"/>
          <a:ext cx="365125" cy="876300"/>
        </p:xfrm>
        <a:graphic>
          <a:graphicData uri="http://schemas.openxmlformats.org/presentationml/2006/ole">
            <p:oleObj spid="_x0000_s6161" name="Equation" r:id="rId15" imgW="164880" imgH="393480" progId="">
              <p:embed/>
            </p:oleObj>
          </a:graphicData>
        </a:graphic>
      </p:graphicFrame>
      <p:sp>
        <p:nvSpPr>
          <p:cNvPr id="19" name="Line 19"/>
          <p:cNvSpPr>
            <a:spLocks noChangeShapeType="1"/>
          </p:cNvSpPr>
          <p:nvPr/>
        </p:nvSpPr>
        <p:spPr bwMode="auto">
          <a:xfrm flipV="1">
            <a:off x="6161087" y="2590800"/>
            <a:ext cx="762000" cy="685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V="1">
            <a:off x="7532687" y="2590800"/>
            <a:ext cx="762000" cy="685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1" name="Object 21"/>
          <p:cNvGraphicFramePr>
            <a:graphicFrameLocks noChangeAspect="1"/>
          </p:cNvGraphicFramePr>
          <p:nvPr/>
        </p:nvGraphicFramePr>
        <p:xfrm>
          <a:off x="6964362" y="2297113"/>
          <a:ext cx="317500" cy="446087"/>
        </p:xfrm>
        <a:graphic>
          <a:graphicData uri="http://schemas.openxmlformats.org/presentationml/2006/ole">
            <p:oleObj spid="_x0000_s6162" name="Equation" r:id="rId16" imgW="126720" imgH="177480" progId="">
              <p:embed/>
            </p:oleObj>
          </a:graphicData>
        </a:graphic>
      </p:graphicFrame>
      <p:graphicFrame>
        <p:nvGraphicFramePr>
          <p:cNvPr id="22" name="Object 22"/>
          <p:cNvGraphicFramePr>
            <a:graphicFrameLocks noChangeAspect="1"/>
          </p:cNvGraphicFramePr>
          <p:nvPr/>
        </p:nvGraphicFramePr>
        <p:xfrm>
          <a:off x="8318500" y="2347913"/>
          <a:ext cx="280987" cy="395287"/>
        </p:xfrm>
        <a:graphic>
          <a:graphicData uri="http://schemas.openxmlformats.org/presentationml/2006/ole">
            <p:oleObj spid="_x0000_s6163" name="Equation" r:id="rId17" imgW="126720" imgH="177480" progId="">
              <p:embed/>
            </p:oleObj>
          </a:graphicData>
        </a:graphic>
      </p:graphicFrame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6781800" y="3352800"/>
            <a:ext cx="2209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This integral </a:t>
            </a:r>
            <a:r>
              <a:rPr lang="en-US" u="sng" dirty="0" smtClean="0">
                <a:solidFill>
                  <a:srgbClr val="FF0000"/>
                </a:solidFill>
              </a:rPr>
              <a:t>converges.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AutoShape 24"/>
          <p:cNvSpPr>
            <a:spLocks noChangeArrowheads="1"/>
          </p:cNvSpPr>
          <p:nvPr/>
        </p:nvSpPr>
        <p:spPr bwMode="auto">
          <a:xfrm>
            <a:off x="4946650" y="3352800"/>
            <a:ext cx="10668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animBg="1"/>
      <p:bldP spid="17" grpId="0" animBg="1"/>
      <p:bldP spid="19" grpId="0" animBg="1"/>
      <p:bldP spid="20" grpId="0" animBg="1"/>
      <p:bldP spid="23" grpId="0" autoUpdateAnimBg="0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8" name="Object 0"/>
          <p:cNvGraphicFramePr>
            <a:graphicFrameLocks noChangeAspect="1"/>
          </p:cNvGraphicFramePr>
          <p:nvPr/>
        </p:nvGraphicFramePr>
        <p:xfrm>
          <a:off x="685800" y="914400"/>
          <a:ext cx="1089025" cy="1087438"/>
        </p:xfrm>
        <a:graphic>
          <a:graphicData uri="http://schemas.openxmlformats.org/presentationml/2006/ole">
            <p:oleObj spid="_x0000_s12288" name="Equation" r:id="rId3" imgW="393480" imgH="393480" progId="">
              <p:embed/>
            </p:oleObj>
          </a:graphicData>
        </a:graphic>
      </p:graphicFrame>
      <p:graphicFrame>
        <p:nvGraphicFramePr>
          <p:cNvPr id="12289" name="Object 1"/>
          <p:cNvGraphicFramePr>
            <a:graphicFrameLocks noChangeAspect="1"/>
          </p:cNvGraphicFramePr>
          <p:nvPr/>
        </p:nvGraphicFramePr>
        <p:xfrm>
          <a:off x="2209800" y="1212850"/>
          <a:ext cx="1054100" cy="490538"/>
        </p:xfrm>
        <a:graphic>
          <a:graphicData uri="http://schemas.openxmlformats.org/presentationml/2006/ole">
            <p:oleObj spid="_x0000_s12289" name="Equation" r:id="rId4" imgW="380880" imgH="177480" progId="">
              <p:embed/>
            </p:oleObj>
          </a:graphicData>
        </a:graphic>
      </p:graphicFrame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304800" y="2428875"/>
          <a:ext cx="2071687" cy="912813"/>
        </p:xfrm>
        <a:graphic>
          <a:graphicData uri="http://schemas.openxmlformats.org/presentationml/2006/ole">
            <p:oleObj spid="_x0000_s12290" name="Equation" r:id="rId5" imgW="749160" imgH="330120" progId="">
              <p:embed/>
            </p:oleObj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304800" y="3565525"/>
          <a:ext cx="2633662" cy="947738"/>
        </p:xfrm>
        <a:graphic>
          <a:graphicData uri="http://schemas.openxmlformats.org/presentationml/2006/ole">
            <p:oleObj spid="_x0000_s12291" name="Equation" r:id="rId6" imgW="952200" imgH="342720" progId="">
              <p:embed/>
            </p:oleObj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304800" y="4760913"/>
          <a:ext cx="3513138" cy="1335087"/>
        </p:xfrm>
        <a:graphic>
          <a:graphicData uri="http://schemas.openxmlformats.org/presentationml/2006/ole">
            <p:oleObj spid="_x0000_s12292" name="Equation" r:id="rId7" imgW="1269720" imgH="482400" progId="">
              <p:embed/>
            </p:oleObj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4486275" y="669925"/>
          <a:ext cx="3514725" cy="1158875"/>
        </p:xfrm>
        <a:graphic>
          <a:graphicData uri="http://schemas.openxmlformats.org/presentationml/2006/ole">
            <p:oleObj spid="_x0000_s12293" name="Equation" r:id="rId8" imgW="1269720" imgH="419040" progId="">
              <p:embed/>
            </p:oleObj>
          </a:graphicData>
        </a:graphic>
      </p:graphicFrame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800600" y="1792288"/>
            <a:ext cx="3016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happens here?</a:t>
            </a:r>
          </a:p>
        </p:txBody>
      </p:sp>
      <p:grpSp>
        <p:nvGrpSpPr>
          <p:cNvPr id="11284" name="Group 20"/>
          <p:cNvGrpSpPr>
            <a:grpSpLocks/>
          </p:cNvGrpSpPr>
          <p:nvPr/>
        </p:nvGrpSpPr>
        <p:grpSpPr bwMode="auto">
          <a:xfrm>
            <a:off x="4038600" y="2438400"/>
            <a:ext cx="5029200" cy="1447800"/>
            <a:chOff x="2400" y="1536"/>
            <a:chExt cx="3168" cy="912"/>
          </a:xfrm>
        </p:grpSpPr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2400" y="1536"/>
              <a:ext cx="3024" cy="91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2486" y="1609"/>
              <a:ext cx="3082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/>
                <a:t>If           then           gets bigger and bigger as              , therefore the integral </a:t>
              </a:r>
              <a:r>
                <a:rPr lang="en-US" u="sng" dirty="0"/>
                <a:t>diverges</a:t>
              </a:r>
              <a:r>
                <a:rPr lang="en-US" dirty="0"/>
                <a:t>.</a:t>
              </a:r>
            </a:p>
          </p:txBody>
        </p:sp>
        <p:graphicFrame>
          <p:nvGraphicFramePr>
            <p:cNvPr id="12296" name="Object 8"/>
            <p:cNvGraphicFramePr>
              <a:graphicFrameLocks noChangeAspect="1"/>
            </p:cNvGraphicFramePr>
            <p:nvPr/>
          </p:nvGraphicFramePr>
          <p:xfrm>
            <a:off x="2688" y="1634"/>
            <a:ext cx="480" cy="231"/>
          </p:xfrm>
          <a:graphic>
            <a:graphicData uri="http://schemas.openxmlformats.org/presentationml/2006/ole">
              <p:oleObj spid="_x0000_s12296" name="Equation" r:id="rId9" imgW="342720" imgH="164880" progId="">
                <p:embed/>
              </p:oleObj>
            </a:graphicData>
          </a:graphic>
        </p:graphicFrame>
        <p:graphicFrame>
          <p:nvGraphicFramePr>
            <p:cNvPr id="12297" name="Object 9"/>
            <p:cNvGraphicFramePr>
              <a:graphicFrameLocks noChangeAspect="1"/>
            </p:cNvGraphicFramePr>
            <p:nvPr/>
          </p:nvGraphicFramePr>
          <p:xfrm>
            <a:off x="3666" y="1584"/>
            <a:ext cx="462" cy="285"/>
          </p:xfrm>
          <a:graphic>
            <a:graphicData uri="http://schemas.openxmlformats.org/presentationml/2006/ole">
              <p:oleObj spid="_x0000_s12297" name="Equation" r:id="rId10" imgW="330120" imgH="203040" progId="">
                <p:embed/>
              </p:oleObj>
            </a:graphicData>
          </a:graphic>
        </p:graphicFrame>
        <p:graphicFrame>
          <p:nvGraphicFramePr>
            <p:cNvPr id="12298" name="Object 10"/>
            <p:cNvGraphicFramePr>
              <a:graphicFrameLocks noChangeAspect="1"/>
            </p:cNvGraphicFramePr>
            <p:nvPr/>
          </p:nvGraphicFramePr>
          <p:xfrm>
            <a:off x="3794" y="1863"/>
            <a:ext cx="622" cy="249"/>
          </p:xfrm>
          <a:graphic>
            <a:graphicData uri="http://schemas.openxmlformats.org/presentationml/2006/ole">
              <p:oleObj spid="_x0000_s12298" name="Equation" r:id="rId11" imgW="444240" imgH="177480" progId="">
                <p:embed/>
              </p:oleObj>
            </a:graphicData>
          </a:graphic>
        </p:graphicFrame>
      </p:grpSp>
      <p:grpSp>
        <p:nvGrpSpPr>
          <p:cNvPr id="11285" name="Group 21"/>
          <p:cNvGrpSpPr>
            <a:grpSpLocks/>
          </p:cNvGrpSpPr>
          <p:nvPr/>
        </p:nvGrpSpPr>
        <p:grpSpPr bwMode="auto">
          <a:xfrm>
            <a:off x="4022725" y="4383089"/>
            <a:ext cx="4892675" cy="1262063"/>
            <a:chOff x="2582" y="2905"/>
            <a:chExt cx="3082" cy="795"/>
          </a:xfrm>
        </p:grpSpPr>
        <p:sp>
          <p:nvSpPr>
            <p:cNvPr id="11280" name="Text Box 16"/>
            <p:cNvSpPr txBox="1">
              <a:spLocks noChangeArrowheads="1"/>
            </p:cNvSpPr>
            <p:nvPr/>
          </p:nvSpPr>
          <p:spPr bwMode="auto">
            <a:xfrm>
              <a:off x="2582" y="2905"/>
              <a:ext cx="3082" cy="79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If           then </a:t>
              </a:r>
              <a:r>
                <a:rPr lang="en-US" sz="2800" i="1" dirty="0">
                  <a:latin typeface="Arial" pitchFamily="34" charset="0"/>
                  <a:cs typeface="Arial" pitchFamily="34" charset="0"/>
                </a:rPr>
                <a:t>b</a:t>
              </a:r>
              <a:r>
                <a:rPr lang="en-US" dirty="0">
                  <a:latin typeface="Arial" pitchFamily="34" charset="0"/>
                  <a:cs typeface="Arial" pitchFamily="34" charset="0"/>
                </a:rPr>
                <a:t> has a negative exponent and 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               , therefore </a:t>
              </a:r>
              <a:r>
                <a:rPr lang="en-US" dirty="0">
                  <a:latin typeface="Arial" pitchFamily="34" charset="0"/>
                  <a:cs typeface="Arial" pitchFamily="34" charset="0"/>
                </a:rPr>
                <a:t>the integral </a:t>
              </a:r>
              <a:r>
                <a:rPr lang="en-US" u="sng" dirty="0">
                  <a:latin typeface="Arial" pitchFamily="34" charset="0"/>
                  <a:cs typeface="Arial" pitchFamily="34" charset="0"/>
                </a:rPr>
                <a:t>converges</a:t>
              </a:r>
              <a:r>
                <a:rPr lang="en-US" dirty="0"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graphicFrame>
          <p:nvGraphicFramePr>
            <p:cNvPr id="12294" name="Object 6"/>
            <p:cNvGraphicFramePr>
              <a:graphicFrameLocks noChangeAspect="1"/>
            </p:cNvGraphicFramePr>
            <p:nvPr/>
          </p:nvGraphicFramePr>
          <p:xfrm>
            <a:off x="2775" y="2976"/>
            <a:ext cx="498" cy="231"/>
          </p:xfrm>
          <a:graphic>
            <a:graphicData uri="http://schemas.openxmlformats.org/presentationml/2006/ole">
              <p:oleObj spid="_x0000_s12294" name="Equation" r:id="rId12" imgW="355320" imgH="164880" progId="">
                <p:embed/>
              </p:oleObj>
            </a:graphicData>
          </a:graphic>
        </p:graphicFrame>
        <p:graphicFrame>
          <p:nvGraphicFramePr>
            <p:cNvPr id="12295" name="Object 7"/>
            <p:cNvGraphicFramePr>
              <a:graphicFrameLocks noChangeAspect="1"/>
            </p:cNvGraphicFramePr>
            <p:nvPr/>
          </p:nvGraphicFramePr>
          <p:xfrm>
            <a:off x="3840" y="3168"/>
            <a:ext cx="888" cy="285"/>
          </p:xfrm>
          <a:graphic>
            <a:graphicData uri="http://schemas.openxmlformats.org/presentationml/2006/ole">
              <p:oleObj spid="_x0000_s12295" name="Equation" r:id="rId13" imgW="634680" imgH="203040" progId="">
                <p:embed/>
              </p:oleObj>
            </a:graphicData>
          </a:graphic>
        </p:graphicFrame>
      </p:grp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1889125" y="1792288"/>
            <a:ext cx="247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(P is a constant.)</a:t>
            </a: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1905000" y="1752600"/>
            <a:ext cx="24384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Box 13"/>
          <p:cNvSpPr txBox="1"/>
          <p:nvPr/>
        </p:nvSpPr>
        <p:spPr>
          <a:xfrm>
            <a:off x="3429000" y="76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 autoUpdateAnimBg="0"/>
      <p:bldP spid="11286" grpId="0" autoUpdateAnimBg="0"/>
      <p:bldP spid="1128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Recall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>
              <a:latin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</a:rPr>
              <a:t>	If </a:t>
            </a:r>
            <a:r>
              <a:rPr lang="en-US" dirty="0">
                <a:latin typeface="Times New Roman" pitchFamily="18" charset="0"/>
              </a:rPr>
              <a:t>either of the integrals diverges, the whole thing diverges</a:t>
            </a:r>
          </a:p>
          <a:p>
            <a:endParaRPr lang="en-US" dirty="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914400" y="1676400"/>
          <a:ext cx="6858000" cy="1044575"/>
        </p:xfrm>
        <a:graphic>
          <a:graphicData uri="http://schemas.openxmlformats.org/presentationml/2006/ole">
            <p:oleObj spid="_x0000_s28674" name="Equation" r:id="rId3" imgW="2311400" imgH="355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206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Equation</vt:lpstr>
      <vt:lpstr>Slide 1</vt:lpstr>
      <vt:lpstr>Slide 2</vt:lpstr>
      <vt:lpstr>I.  When the limit of integration is infinite</vt:lpstr>
      <vt:lpstr>II.  When the integrand becomes infinite</vt:lpstr>
      <vt:lpstr>Slide 5</vt:lpstr>
      <vt:lpstr>Slide 6</vt:lpstr>
      <vt:lpstr>Slide 7</vt:lpstr>
      <vt:lpstr>Slide 8</vt:lpstr>
      <vt:lpstr>Recall</vt:lpstr>
      <vt:lpstr>Slide 10</vt:lpstr>
      <vt:lpstr>Slide 11</vt:lpstr>
    </vt:vector>
  </TitlesOfParts>
  <Company>Hanford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Improper Integrals</dc:title>
  <dc:subject>Cal II</dc:subject>
  <dc:creator>Phong Chau</dc:creator>
  <cp:lastModifiedBy>Phong</cp:lastModifiedBy>
  <cp:revision>35</cp:revision>
  <dcterms:created xsi:type="dcterms:W3CDTF">2003-01-18T08:43:36Z</dcterms:created>
  <dcterms:modified xsi:type="dcterms:W3CDTF">2013-01-28T06:41:56Z</dcterms:modified>
</cp:coreProperties>
</file>