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3" r:id="rId3"/>
    <p:sldId id="274" r:id="rId4"/>
    <p:sldId id="280" r:id="rId5"/>
    <p:sldId id="275" r:id="rId6"/>
    <p:sldId id="276" r:id="rId7"/>
    <p:sldId id="278" r:id="rId8"/>
    <p:sldId id="279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E1FFE1"/>
    <a:srgbClr val="CCECFF"/>
    <a:srgbClr val="FFFFCC"/>
    <a:srgbClr val="CC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31" autoAdjust="0"/>
    <p:restoredTop sz="90929"/>
  </p:normalViewPr>
  <p:slideViewPr>
    <p:cSldViewPr>
      <p:cViewPr>
        <p:scale>
          <a:sx n="66" d="100"/>
          <a:sy n="66" d="100"/>
        </p:scale>
        <p:origin x="-882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A9A5E0-95E6-4C5C-B92F-51E2BC479A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CF39D0-8558-4E06-A9AC-88C3FAB2BC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31161E-68A3-4C2B-B20F-CBBA194E6C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3886200" cy="213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86200"/>
            <a:ext cx="3886200" cy="213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36F0606-7439-48EE-B555-CC37A7AEFE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1E6997-1507-4224-9D5B-0A4192A4B3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F911A4-C95C-4365-B17F-F081CF90FF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DE82DF-B0AB-45B2-9487-0A2345E249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917AAC-91D0-457B-AB02-F15B2BE68C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194EAA-52F3-4698-9D39-CFD5158F93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822C39-E502-4514-ABD1-0B29B2C24A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FC6F39-641A-4BB2-8088-DFD33EB095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160FE9-5E78-4355-879D-E75AFADE54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F87D779C-374B-43B8-AB4C-1723F8DD38F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b="1" kern="1200" dirty="0" smtClean="0">
                <a:solidFill>
                  <a:srgbClr val="FF0000"/>
                </a:solidFill>
                <a:latin typeface="Arial" charset="0"/>
                <a:ea typeface="+mn-ea"/>
                <a:cs typeface="+mn-cs"/>
              </a:rPr>
              <a:t>9.3</a:t>
            </a:r>
            <a:r>
              <a:rPr lang="en-US" sz="4000" b="1" kern="1200" dirty="0">
                <a:solidFill>
                  <a:srgbClr val="FF0000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en-US" sz="4000" b="1" kern="1200" dirty="0">
                <a:solidFill>
                  <a:srgbClr val="FF0000"/>
                </a:solidFill>
                <a:latin typeface="Arial" charset="0"/>
                <a:ea typeface="+mn-ea"/>
                <a:cs typeface="+mn-cs"/>
              </a:rPr>
            </a:br>
            <a:r>
              <a:rPr lang="en-US" sz="4000" b="1" kern="1200" dirty="0" smtClean="0">
                <a:solidFill>
                  <a:srgbClr val="FF0000"/>
                </a:solidFill>
                <a:latin typeface="Arial" charset="0"/>
                <a:ea typeface="+mn-ea"/>
                <a:cs typeface="+mn-cs"/>
              </a:rPr>
              <a:t>The Integral Test and p-Series</a:t>
            </a:r>
            <a:endParaRPr lang="en-US" sz="4000" b="1" kern="1200" dirty="0">
              <a:solidFill>
                <a:srgbClr val="FF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2819400" y="457200"/>
            <a:ext cx="343074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Integral Test</a:t>
            </a:r>
          </a:p>
        </p:txBody>
      </p: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647700" y="1371600"/>
            <a:ext cx="8115300" cy="2374900"/>
            <a:chOff x="408" y="2688"/>
            <a:chExt cx="5112" cy="1496"/>
          </a:xfrm>
        </p:grpSpPr>
        <p:grpSp>
          <p:nvGrpSpPr>
            <p:cNvPr id="4" name="Group 25"/>
            <p:cNvGrpSpPr>
              <a:grpSpLocks/>
            </p:cNvGrpSpPr>
            <p:nvPr/>
          </p:nvGrpSpPr>
          <p:grpSpPr bwMode="auto">
            <a:xfrm>
              <a:off x="422" y="2688"/>
              <a:ext cx="5098" cy="756"/>
              <a:chOff x="422" y="2852"/>
              <a:chExt cx="5098" cy="756"/>
            </a:xfrm>
          </p:grpSpPr>
          <p:sp>
            <p:nvSpPr>
              <p:cNvPr id="28688" name="Text Box 16"/>
              <p:cNvSpPr txBox="1">
                <a:spLocks noChangeArrowheads="1"/>
              </p:cNvSpPr>
              <p:nvPr/>
            </p:nvSpPr>
            <p:spPr bwMode="auto">
              <a:xfrm>
                <a:off x="422" y="2852"/>
                <a:ext cx="5098" cy="7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dirty="0"/>
                  <a:t>If          is a positive sequence and                     where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           is a </a:t>
                </a:r>
                <a:r>
                  <a:rPr lang="en-US" u="sng" dirty="0">
                    <a:solidFill>
                      <a:srgbClr val="FF0000"/>
                    </a:solidFill>
                  </a:rPr>
                  <a:t>continuous</a:t>
                </a:r>
                <a:r>
                  <a:rPr lang="en-US" dirty="0"/>
                  <a:t>, </a:t>
                </a:r>
                <a:r>
                  <a:rPr lang="en-US" u="sng" dirty="0" smtClean="0">
                    <a:solidFill>
                      <a:srgbClr val="FF0000"/>
                    </a:solidFill>
                  </a:rPr>
                  <a:t>positive</a:t>
                </a:r>
                <a:r>
                  <a:rPr lang="en-US" dirty="0" smtClean="0"/>
                  <a:t>, </a:t>
                </a:r>
                <a:r>
                  <a:rPr lang="en-US" u="sng" dirty="0" smtClean="0">
                    <a:solidFill>
                      <a:srgbClr val="FF0000"/>
                    </a:solidFill>
                  </a:rPr>
                  <a:t>decreasing</a:t>
                </a:r>
                <a:r>
                  <a:rPr lang="en-US" dirty="0" smtClean="0"/>
                  <a:t> </a:t>
                </a:r>
                <a:r>
                  <a:rPr lang="en-US" dirty="0"/>
                  <a:t>function, then:</a:t>
                </a:r>
              </a:p>
            </p:txBody>
          </p:sp>
          <p:graphicFrame>
            <p:nvGraphicFramePr>
              <p:cNvPr id="28690" name="Object 18"/>
              <p:cNvGraphicFramePr>
                <a:graphicFrameLocks noChangeAspect="1"/>
              </p:cNvGraphicFramePr>
              <p:nvPr/>
            </p:nvGraphicFramePr>
            <p:xfrm>
              <a:off x="624" y="2875"/>
              <a:ext cx="480" cy="400"/>
            </p:xfrm>
            <a:graphic>
              <a:graphicData uri="http://schemas.openxmlformats.org/presentationml/2006/ole">
                <p:oleObj spid="_x0000_s43013" name="Equation" r:id="rId3" imgW="304560" imgH="253800" progId="Equation.DSMT4">
                  <p:embed/>
                </p:oleObj>
              </a:graphicData>
            </a:graphic>
          </p:graphicFrame>
          <p:graphicFrame>
            <p:nvGraphicFramePr>
              <p:cNvPr id="28691" name="Object 19"/>
              <p:cNvGraphicFramePr>
                <a:graphicFrameLocks noChangeAspect="1"/>
              </p:cNvGraphicFramePr>
              <p:nvPr/>
            </p:nvGraphicFramePr>
            <p:xfrm>
              <a:off x="3424" y="2899"/>
              <a:ext cx="1040" cy="360"/>
            </p:xfrm>
            <a:graphic>
              <a:graphicData uri="http://schemas.openxmlformats.org/presentationml/2006/ole">
                <p:oleObj spid="_x0000_s43014" name="Equation" r:id="rId4" imgW="660240" imgH="228600" progId="Equation.DSMT4">
                  <p:embed/>
                </p:oleObj>
              </a:graphicData>
            </a:graphic>
          </p:graphicFrame>
          <p:graphicFrame>
            <p:nvGraphicFramePr>
              <p:cNvPr id="28692" name="Object 20"/>
              <p:cNvGraphicFramePr>
                <a:graphicFrameLocks noChangeAspect="1"/>
              </p:cNvGraphicFramePr>
              <p:nvPr/>
            </p:nvGraphicFramePr>
            <p:xfrm>
              <a:off x="432" y="3264"/>
              <a:ext cx="580" cy="320"/>
            </p:xfrm>
            <a:graphic>
              <a:graphicData uri="http://schemas.openxmlformats.org/presentationml/2006/ole">
                <p:oleObj spid="_x0000_s43015" name="Equation" r:id="rId5" imgW="368280" imgH="203040" progId="Equation.DSMT4">
                  <p:embed/>
                </p:oleObj>
              </a:graphicData>
            </a:graphic>
          </p:graphicFrame>
        </p:grpSp>
        <p:grpSp>
          <p:nvGrpSpPr>
            <p:cNvPr id="5" name="Group 24"/>
            <p:cNvGrpSpPr>
              <a:grpSpLocks/>
            </p:cNvGrpSpPr>
            <p:nvPr/>
          </p:nvGrpSpPr>
          <p:grpSpPr bwMode="auto">
            <a:xfrm>
              <a:off x="408" y="3504"/>
              <a:ext cx="5019" cy="680"/>
              <a:chOff x="408" y="3564"/>
              <a:chExt cx="5019" cy="680"/>
            </a:xfrm>
          </p:grpSpPr>
          <p:sp>
            <p:nvSpPr>
              <p:cNvPr id="28689" name="Text Box 17"/>
              <p:cNvSpPr txBox="1">
                <a:spLocks noChangeArrowheads="1"/>
              </p:cNvSpPr>
              <p:nvPr/>
            </p:nvSpPr>
            <p:spPr bwMode="auto">
              <a:xfrm>
                <a:off x="1008" y="3792"/>
                <a:ext cx="4419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and                       both </a:t>
                </a:r>
                <a:r>
                  <a:rPr lang="en-US" b="1" dirty="0"/>
                  <a:t>converge</a:t>
                </a:r>
                <a:r>
                  <a:rPr lang="en-US" dirty="0"/>
                  <a:t> or both </a:t>
                </a:r>
                <a:r>
                  <a:rPr lang="en-US" b="1" dirty="0"/>
                  <a:t>diverge</a:t>
                </a:r>
                <a:r>
                  <a:rPr lang="en-US" dirty="0"/>
                  <a:t>.</a:t>
                </a:r>
              </a:p>
            </p:txBody>
          </p:sp>
          <p:graphicFrame>
            <p:nvGraphicFramePr>
              <p:cNvPr id="28693" name="Object 21"/>
              <p:cNvGraphicFramePr>
                <a:graphicFrameLocks noChangeAspect="1"/>
              </p:cNvGraphicFramePr>
              <p:nvPr/>
            </p:nvGraphicFramePr>
            <p:xfrm>
              <a:off x="408" y="3564"/>
              <a:ext cx="600" cy="680"/>
            </p:xfrm>
            <a:graphic>
              <a:graphicData uri="http://schemas.openxmlformats.org/presentationml/2006/ole">
                <p:oleObj spid="_x0000_s43011" name="Equation" r:id="rId6" imgW="380880" imgH="431640" progId="Equation.DSMT4">
                  <p:embed/>
                </p:oleObj>
              </a:graphicData>
            </a:graphic>
          </p:graphicFrame>
          <p:graphicFrame>
            <p:nvGraphicFramePr>
              <p:cNvPr id="28694" name="Object 22"/>
              <p:cNvGraphicFramePr>
                <a:graphicFrameLocks noChangeAspect="1"/>
              </p:cNvGraphicFramePr>
              <p:nvPr/>
            </p:nvGraphicFramePr>
            <p:xfrm>
              <a:off x="1460" y="3668"/>
              <a:ext cx="1060" cy="520"/>
            </p:xfrm>
            <a:graphic>
              <a:graphicData uri="http://schemas.openxmlformats.org/presentationml/2006/ole">
                <p:oleObj spid="_x0000_s43012" name="Equation" r:id="rId7" imgW="672840" imgH="330120" progId="Equation.DSMT4">
                  <p:embed/>
                </p:oleObj>
              </a:graphicData>
            </a:graphic>
          </p:graphicFrame>
        </p:grpSp>
      </p:grpSp>
      <p:sp>
        <p:nvSpPr>
          <p:cNvPr id="23" name="Rectangle 12"/>
          <p:cNvSpPr>
            <a:spLocks noChangeArrowheads="1"/>
          </p:cNvSpPr>
          <p:nvPr/>
        </p:nvSpPr>
        <p:spPr bwMode="auto">
          <a:xfrm>
            <a:off x="457200" y="1295400"/>
            <a:ext cx="8153400" cy="25908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733800" y="152400"/>
            <a:ext cx="1871025" cy="58477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Example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762000" y="931862"/>
            <a:ext cx="3921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Does                   converge?</a:t>
            </a:r>
          </a:p>
        </p:txBody>
      </p:sp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1752600" y="609600"/>
          <a:ext cx="1143000" cy="925886"/>
        </p:xfrm>
        <a:graphic>
          <a:graphicData uri="http://schemas.openxmlformats.org/presentationml/2006/ole">
            <p:oleObj spid="_x0000_s44034" name="Equation" r:id="rId3" imgW="533160" imgH="431640" progId="Equation.DSMT4">
              <p:embed/>
            </p:oleObj>
          </a:graphicData>
        </a:graphic>
      </p:graphicFrame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487362" y="3246438"/>
          <a:ext cx="1954213" cy="1173162"/>
        </p:xfrm>
        <a:graphic>
          <a:graphicData uri="http://schemas.openxmlformats.org/presentationml/2006/ole">
            <p:oleObj spid="_x0000_s44035" name="Equation" r:id="rId4" imgW="698400" imgH="419040" progId="Equation.DSMT4">
              <p:embed/>
            </p:oleObj>
          </a:graphicData>
        </a:graphic>
      </p:graphicFrame>
      <p:graphicFrame>
        <p:nvGraphicFramePr>
          <p:cNvPr id="29702" name="Object 6"/>
          <p:cNvGraphicFramePr>
            <a:graphicFrameLocks noChangeAspect="1"/>
          </p:cNvGraphicFramePr>
          <p:nvPr/>
        </p:nvGraphicFramePr>
        <p:xfrm>
          <a:off x="2592387" y="3197225"/>
          <a:ext cx="2630488" cy="1101725"/>
        </p:xfrm>
        <a:graphic>
          <a:graphicData uri="http://schemas.openxmlformats.org/presentationml/2006/ole">
            <p:oleObj spid="_x0000_s44036" name="Equation" r:id="rId5" imgW="939600" imgH="393480" progId="Equation.DSMT4">
              <p:embed/>
            </p:oleObj>
          </a:graphicData>
        </a:graphic>
      </p:graphicFrame>
      <p:graphicFrame>
        <p:nvGraphicFramePr>
          <p:cNvPr id="29703" name="Object 7"/>
          <p:cNvGraphicFramePr>
            <a:graphicFrameLocks noChangeAspect="1"/>
          </p:cNvGraphicFramePr>
          <p:nvPr/>
        </p:nvGraphicFramePr>
        <p:xfrm>
          <a:off x="5487987" y="3273425"/>
          <a:ext cx="2522537" cy="995363"/>
        </p:xfrm>
        <a:graphic>
          <a:graphicData uri="http://schemas.openxmlformats.org/presentationml/2006/ole">
            <p:oleObj spid="_x0000_s44037" name="Equation" r:id="rId6" imgW="901440" imgH="355320" progId="Equation.DSMT4">
              <p:embed/>
            </p:oleObj>
          </a:graphicData>
        </a:graphic>
      </p:graphicFrame>
      <p:graphicFrame>
        <p:nvGraphicFramePr>
          <p:cNvPr id="29704" name="Object 8"/>
          <p:cNvGraphicFramePr>
            <a:graphicFrameLocks noChangeAspect="1"/>
          </p:cNvGraphicFramePr>
          <p:nvPr/>
        </p:nvGraphicFramePr>
        <p:xfrm>
          <a:off x="381000" y="4359275"/>
          <a:ext cx="2879725" cy="1279525"/>
        </p:xfrm>
        <a:graphic>
          <a:graphicData uri="http://schemas.openxmlformats.org/presentationml/2006/ole">
            <p:oleObj spid="_x0000_s44038" name="Equation" r:id="rId7" imgW="1028520" imgH="457200" progId="Equation.DSMT4">
              <p:embed/>
            </p:oleObj>
          </a:graphicData>
        </a:graphic>
      </p:graphicFrame>
      <p:graphicFrame>
        <p:nvGraphicFramePr>
          <p:cNvPr id="29705" name="Object 9"/>
          <p:cNvGraphicFramePr>
            <a:graphicFrameLocks noChangeAspect="1"/>
          </p:cNvGraphicFramePr>
          <p:nvPr/>
        </p:nvGraphicFramePr>
        <p:xfrm>
          <a:off x="3546475" y="4740275"/>
          <a:ext cx="674687" cy="461963"/>
        </p:xfrm>
        <a:graphic>
          <a:graphicData uri="http://schemas.openxmlformats.org/presentationml/2006/ole">
            <p:oleObj spid="_x0000_s44039" name="Equation" r:id="rId8" imgW="241200" imgH="164880" progId="Equation.DSMT4">
              <p:embed/>
            </p:oleObj>
          </a:graphicData>
        </a:graphic>
      </p:graphicFrame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382587" y="5715000"/>
            <a:ext cx="8153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Since the integral converges, the series must </a:t>
            </a:r>
            <a:r>
              <a:rPr lang="en-US" dirty="0" smtClean="0">
                <a:solidFill>
                  <a:srgbClr val="7030A0"/>
                </a:solidFill>
              </a:rPr>
              <a:t>converge, but </a:t>
            </a:r>
            <a:r>
              <a:rPr lang="en-US" b="1" dirty="0" smtClean="0">
                <a:solidFill>
                  <a:srgbClr val="7030A0"/>
                </a:solidFill>
              </a:rPr>
              <a:t>Not</a:t>
            </a:r>
            <a:r>
              <a:rPr lang="en-US" dirty="0" smtClean="0">
                <a:solidFill>
                  <a:srgbClr val="7030A0"/>
                </a:solidFill>
              </a:rPr>
              <a:t> necessarily to 2.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381000" y="1600200"/>
            <a:ext cx="8153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Consider the function                    . For x &gt; 0, we have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f(x) is continuous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f(x) is positive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f(x) is decreasing</a:t>
            </a:r>
            <a:endParaRPr lang="en-US" dirty="0">
              <a:solidFill>
                <a:srgbClr val="7030A0"/>
              </a:solidFill>
            </a:endParaRPr>
          </a:p>
        </p:txBody>
      </p:sp>
      <p:graphicFrame>
        <p:nvGraphicFramePr>
          <p:cNvPr id="44041" name="Object 9"/>
          <p:cNvGraphicFramePr>
            <a:graphicFrameLocks noChangeAspect="1"/>
          </p:cNvGraphicFramePr>
          <p:nvPr/>
        </p:nvGraphicFramePr>
        <p:xfrm>
          <a:off x="3492500" y="1447800"/>
          <a:ext cx="1460500" cy="750668"/>
        </p:xfrm>
        <a:graphic>
          <a:graphicData uri="http://schemas.openxmlformats.org/presentationml/2006/ole">
            <p:oleObj spid="_x0000_s44041" name="Equation" r:id="rId9" imgW="81252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6" grpId="0" autoUpdateAnimBg="0"/>
      <p:bldP spid="1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81000"/>
            <a:ext cx="3124200" cy="457200"/>
          </a:xfrm>
        </p:spPr>
        <p:txBody>
          <a:bodyPr/>
          <a:lstStyle/>
          <a:p>
            <a:r>
              <a:rPr lang="en-US" sz="3200" b="1" kern="1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Examples</a:t>
            </a:r>
          </a:p>
        </p:txBody>
      </p:sp>
      <p:graphicFrame>
        <p:nvGraphicFramePr>
          <p:cNvPr id="107523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2514600" y="4343400"/>
          <a:ext cx="1026555" cy="1343526"/>
        </p:xfrm>
        <a:graphic>
          <a:graphicData uri="http://schemas.openxmlformats.org/presentationml/2006/ole">
            <p:oleObj spid="_x0000_s63490" name="Equation" r:id="rId3" imgW="330120" imgH="431640" progId="Equation.3">
              <p:embed/>
            </p:oleObj>
          </a:graphicData>
        </a:graphic>
      </p:graphicFrame>
      <p:graphicFrame>
        <p:nvGraphicFramePr>
          <p:cNvPr id="107524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5410200" y="4267200"/>
          <a:ext cx="1395413" cy="1355725"/>
        </p:xfrm>
        <a:graphic>
          <a:graphicData uri="http://schemas.openxmlformats.org/presentationml/2006/ole">
            <p:oleObj spid="_x0000_s63491" name="Equation" r:id="rId4" imgW="444240" imgH="431640" progId="Equation.3">
              <p:embed/>
            </p:oleObj>
          </a:graphicData>
        </a:graphic>
      </p:graphicFrame>
      <p:sp>
        <p:nvSpPr>
          <p:cNvPr id="107526" name="Text Box 6"/>
          <p:cNvSpPr txBox="1">
            <a:spLocks noChangeArrowheads="1"/>
          </p:cNvSpPr>
          <p:nvPr/>
        </p:nvSpPr>
        <p:spPr bwMode="auto">
          <a:xfrm>
            <a:off x="457200" y="1143000"/>
            <a:ext cx="7848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dirty="0"/>
              <a:t>Determine whether the series is convergent or divergent.  </a:t>
            </a:r>
          </a:p>
        </p:txBody>
      </p:sp>
      <p:graphicFrame>
        <p:nvGraphicFramePr>
          <p:cNvPr id="107527" name="Object 7"/>
          <p:cNvGraphicFramePr>
            <a:graphicFrameLocks noChangeAspect="1"/>
          </p:cNvGraphicFramePr>
          <p:nvPr>
            <p:ph sz="quarter" idx="3"/>
          </p:nvPr>
        </p:nvGraphicFramePr>
        <p:xfrm>
          <a:off x="5486400" y="2286000"/>
          <a:ext cx="1196975" cy="1233488"/>
        </p:xfrm>
        <a:graphic>
          <a:graphicData uri="http://schemas.openxmlformats.org/presentationml/2006/ole">
            <p:oleObj spid="_x0000_s63493" name="Equation" r:id="rId5" imgW="419040" imgH="431640" progId="Equation.3">
              <p:embed/>
            </p:oleObj>
          </a:graphicData>
        </a:graphic>
      </p:graphicFrame>
      <p:graphicFrame>
        <p:nvGraphicFramePr>
          <p:cNvPr id="63495" name="Object 7"/>
          <p:cNvGraphicFramePr>
            <a:graphicFrameLocks noChangeAspect="1"/>
          </p:cNvGraphicFramePr>
          <p:nvPr/>
        </p:nvGraphicFramePr>
        <p:xfrm>
          <a:off x="2438400" y="2286000"/>
          <a:ext cx="1341437" cy="1233488"/>
        </p:xfrm>
        <a:graphic>
          <a:graphicData uri="http://schemas.openxmlformats.org/presentationml/2006/ole">
            <p:oleObj spid="_x0000_s63495" name="Equation" r:id="rId6" imgW="4698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524000" y="990600"/>
            <a:ext cx="6019800" cy="25146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3429000" y="228600"/>
            <a:ext cx="268054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p-series Test</a:t>
            </a:r>
          </a:p>
        </p:txBody>
      </p:sp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2362200" y="1219200"/>
          <a:ext cx="4470400" cy="1216025"/>
        </p:xfrm>
        <a:graphic>
          <a:graphicData uri="http://schemas.openxmlformats.org/presentationml/2006/ole">
            <p:oleObj spid="_x0000_s45058" name="Equation" r:id="rId3" imgW="1587240" imgH="431640" progId="Equation.DSMT4">
              <p:embed/>
            </p:oleObj>
          </a:graphicData>
        </a:graphic>
      </p:graphicFrame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889125" y="2743200"/>
            <a:ext cx="5543551" cy="533400"/>
            <a:chOff x="1046" y="2064"/>
            <a:chExt cx="3492" cy="336"/>
          </a:xfrm>
        </p:grpSpPr>
        <p:sp>
          <p:nvSpPr>
            <p:cNvPr id="30725" name="Text Box 5"/>
            <p:cNvSpPr txBox="1">
              <a:spLocks noChangeArrowheads="1"/>
            </p:cNvSpPr>
            <p:nvPr/>
          </p:nvSpPr>
          <p:spPr bwMode="auto">
            <a:xfrm>
              <a:off x="1046" y="2089"/>
              <a:ext cx="349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/>
                <a:t>converges </a:t>
              </a:r>
              <a:r>
                <a:rPr lang="en-US" dirty="0"/>
                <a:t>if           , diverges if            .</a:t>
              </a:r>
            </a:p>
          </p:txBody>
        </p:sp>
        <p:graphicFrame>
          <p:nvGraphicFramePr>
            <p:cNvPr id="30726" name="Object 6"/>
            <p:cNvGraphicFramePr>
              <a:graphicFrameLocks noChangeAspect="1"/>
            </p:cNvGraphicFramePr>
            <p:nvPr/>
          </p:nvGraphicFramePr>
          <p:xfrm>
            <a:off x="2160" y="2082"/>
            <a:ext cx="536" cy="318"/>
          </p:xfrm>
          <a:graphic>
            <a:graphicData uri="http://schemas.openxmlformats.org/presentationml/2006/ole">
              <p:oleObj spid="_x0000_s45060" name="Equation" r:id="rId4" imgW="342720" imgH="203040" progId="Equation.DSMT4">
                <p:embed/>
              </p:oleObj>
            </a:graphicData>
          </a:graphic>
        </p:graphicFrame>
        <p:graphicFrame>
          <p:nvGraphicFramePr>
            <p:cNvPr id="30727" name="Object 7"/>
            <p:cNvGraphicFramePr>
              <a:graphicFrameLocks noChangeAspect="1"/>
            </p:cNvGraphicFramePr>
            <p:nvPr/>
          </p:nvGraphicFramePr>
          <p:xfrm>
            <a:off x="3744" y="2064"/>
            <a:ext cx="536" cy="318"/>
          </p:xfrm>
          <a:graphic>
            <a:graphicData uri="http://schemas.openxmlformats.org/presentationml/2006/ole">
              <p:oleObj spid="_x0000_s45061" name="Equation" r:id="rId5" imgW="342720" imgH="203040" progId="Equation.DSMT4">
                <p:embed/>
              </p:oleObj>
            </a:graphicData>
          </a:graphic>
        </p:graphicFrame>
        <p:sp>
          <p:nvSpPr>
            <p:cNvPr id="30728" name="Line 8"/>
            <p:cNvSpPr>
              <a:spLocks noChangeShapeType="1"/>
            </p:cNvSpPr>
            <p:nvPr/>
          </p:nvSpPr>
          <p:spPr bwMode="auto">
            <a:xfrm>
              <a:off x="1104" y="2400"/>
              <a:ext cx="15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457200" y="4953000"/>
            <a:ext cx="86036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The convergence of the p-series follows from the </a:t>
            </a:r>
            <a:r>
              <a:rPr lang="en-US" dirty="0"/>
              <a:t>integral test.</a:t>
            </a: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533400" y="3733800"/>
            <a:ext cx="8153400" cy="1052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Larger </a:t>
            </a:r>
            <a:r>
              <a:rPr lang="en-US" dirty="0"/>
              <a:t>values of  </a:t>
            </a:r>
            <a:r>
              <a:rPr lang="en-US" sz="2800" i="1" dirty="0">
                <a:latin typeface="Times New Roman" pitchFamily="18" charset="0"/>
              </a:rPr>
              <a:t>p</a:t>
            </a:r>
            <a:r>
              <a:rPr lang="en-US" dirty="0"/>
              <a:t> would make the denominators increase faster and the terms decrease faster.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2590800" y="228600"/>
            <a:ext cx="337464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Harmonic series</a:t>
            </a:r>
            <a:endParaRPr lang="en-US" dirty="0"/>
          </a:p>
        </p:txBody>
      </p:sp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2068513" y="1752600"/>
          <a:ext cx="4256087" cy="1216025"/>
        </p:xfrm>
        <a:graphic>
          <a:graphicData uri="http://schemas.openxmlformats.org/presentationml/2006/ole">
            <p:oleObj spid="_x0000_s46082" name="Equation" r:id="rId3" imgW="1511280" imgH="431640" progId="Equation.DSMT4">
              <p:embed/>
            </p:oleObj>
          </a:graphicData>
        </a:graphic>
      </p:graphicFrame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2514600" y="990600"/>
            <a:ext cx="35108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is </a:t>
            </a:r>
            <a:r>
              <a:rPr lang="en-US" dirty="0">
                <a:solidFill>
                  <a:srgbClr val="FF0000"/>
                </a:solidFill>
              </a:rPr>
              <a:t>a  p-series with  </a:t>
            </a:r>
            <a:r>
              <a:rPr lang="en-US" dirty="0" smtClean="0">
                <a:solidFill>
                  <a:srgbClr val="FF0000"/>
                </a:solidFill>
              </a:rPr>
              <a:t>p = 1.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1616075" y="3200400"/>
            <a:ext cx="54469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It diverges </a:t>
            </a:r>
            <a:r>
              <a:rPr lang="en-US" u="sng" dirty="0"/>
              <a:t>very</a:t>
            </a:r>
            <a:r>
              <a:rPr lang="en-US" dirty="0"/>
              <a:t> slowly, but it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diverges</a:t>
            </a:r>
            <a:r>
              <a:rPr lang="en-US" dirty="0"/>
              <a:t>.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593725" y="4038600"/>
            <a:ext cx="7788275" cy="1143000"/>
            <a:chOff x="432" y="2976"/>
            <a:chExt cx="4906" cy="720"/>
          </a:xfrm>
        </p:grpSpPr>
        <p:sp>
          <p:nvSpPr>
            <p:cNvPr id="31754" name="Rectangle 10"/>
            <p:cNvSpPr>
              <a:spLocks noChangeArrowheads="1"/>
            </p:cNvSpPr>
            <p:nvPr/>
          </p:nvSpPr>
          <p:spPr bwMode="auto">
            <a:xfrm>
              <a:off x="432" y="2976"/>
              <a:ext cx="4848" cy="72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3" name="Text Box 9"/>
            <p:cNvSpPr txBox="1">
              <a:spLocks noChangeArrowheads="1"/>
            </p:cNvSpPr>
            <p:nvPr/>
          </p:nvSpPr>
          <p:spPr bwMode="auto">
            <a:xfrm>
              <a:off x="528" y="3072"/>
              <a:ext cx="481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dirty="0"/>
                <a:t>Because the p-series is so easy to evaluate, we use it to compare to other series.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81000"/>
            <a:ext cx="3124200" cy="457200"/>
          </a:xfrm>
        </p:spPr>
        <p:txBody>
          <a:bodyPr/>
          <a:lstStyle/>
          <a:p>
            <a:r>
              <a:rPr lang="en-US" sz="3200" b="1" kern="1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Examples</a:t>
            </a:r>
          </a:p>
        </p:txBody>
      </p:sp>
      <p:graphicFrame>
        <p:nvGraphicFramePr>
          <p:cNvPr id="107523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5867399" y="2514600"/>
          <a:ext cx="2294963" cy="1219200"/>
        </p:xfrm>
        <a:graphic>
          <a:graphicData uri="http://schemas.openxmlformats.org/presentationml/2006/ole">
            <p:oleObj spid="_x0000_s47106" name="Equation" r:id="rId3" imgW="812520" imgH="431640" progId="Equation.3">
              <p:embed/>
            </p:oleObj>
          </a:graphicData>
        </a:graphic>
      </p:graphicFrame>
      <p:graphicFrame>
        <p:nvGraphicFramePr>
          <p:cNvPr id="107524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3276600" y="2438400"/>
          <a:ext cx="1371600" cy="1371600"/>
        </p:xfrm>
        <a:graphic>
          <a:graphicData uri="http://schemas.openxmlformats.org/presentationml/2006/ole">
            <p:oleObj spid="_x0000_s47107" name="Equation" r:id="rId4" imgW="444240" imgH="444240" progId="Equation.3">
              <p:embed/>
            </p:oleObj>
          </a:graphicData>
        </a:graphic>
      </p:graphicFrame>
      <p:graphicFrame>
        <p:nvGraphicFramePr>
          <p:cNvPr id="107525" name="Object 5"/>
          <p:cNvGraphicFramePr>
            <a:graphicFrameLocks noChangeAspect="1"/>
          </p:cNvGraphicFramePr>
          <p:nvPr/>
        </p:nvGraphicFramePr>
        <p:xfrm>
          <a:off x="685800" y="2393950"/>
          <a:ext cx="1335087" cy="1416050"/>
        </p:xfrm>
        <a:graphic>
          <a:graphicData uri="http://schemas.openxmlformats.org/presentationml/2006/ole">
            <p:oleObj spid="_x0000_s47108" name="Equation" r:id="rId5" imgW="406080" imgH="431640" progId="Equation.3">
              <p:embed/>
            </p:oleObj>
          </a:graphicData>
        </a:graphic>
      </p:graphicFrame>
      <p:sp>
        <p:nvSpPr>
          <p:cNvPr id="107526" name="Text Box 6"/>
          <p:cNvSpPr txBox="1">
            <a:spLocks noChangeArrowheads="1"/>
          </p:cNvSpPr>
          <p:nvPr/>
        </p:nvSpPr>
        <p:spPr bwMode="auto">
          <a:xfrm>
            <a:off x="457200" y="1143000"/>
            <a:ext cx="7848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dirty="0"/>
              <a:t>Determine whether the series is convergent or divergent.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4114800" cy="914400"/>
          </a:xfrm>
        </p:spPr>
        <p:txBody>
          <a:bodyPr/>
          <a:lstStyle/>
          <a:p>
            <a:r>
              <a:rPr lang="en-US" sz="3200" b="1" kern="1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Group Exercises</a:t>
            </a:r>
          </a:p>
        </p:txBody>
      </p:sp>
      <p:graphicFrame>
        <p:nvGraphicFramePr>
          <p:cNvPr id="108547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5334000" y="2057400"/>
          <a:ext cx="1905000" cy="1408112"/>
        </p:xfrm>
        <a:graphic>
          <a:graphicData uri="http://schemas.openxmlformats.org/presentationml/2006/ole">
            <p:oleObj spid="_x0000_s48130" name="Equation" r:id="rId3" imgW="583920" imgH="431640" progId="Equation.3">
              <p:embed/>
            </p:oleObj>
          </a:graphicData>
        </a:graphic>
      </p:graphicFrame>
      <p:graphicFrame>
        <p:nvGraphicFramePr>
          <p:cNvPr id="108548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5410200" y="3767137"/>
          <a:ext cx="1981200" cy="1508125"/>
        </p:xfrm>
        <a:graphic>
          <a:graphicData uri="http://schemas.openxmlformats.org/presentationml/2006/ole">
            <p:oleObj spid="_x0000_s48131" name="Equation" r:id="rId4" imgW="583920" imgH="444240" progId="Equation.3">
              <p:embed/>
            </p:oleObj>
          </a:graphicData>
        </a:graphic>
      </p:graphicFrame>
      <p:graphicFrame>
        <p:nvGraphicFramePr>
          <p:cNvPr id="108549" name="Object 5"/>
          <p:cNvGraphicFramePr>
            <a:graphicFrameLocks noChangeAspect="1"/>
          </p:cNvGraphicFramePr>
          <p:nvPr/>
        </p:nvGraphicFramePr>
        <p:xfrm>
          <a:off x="990600" y="2166937"/>
          <a:ext cx="1962150" cy="1416050"/>
        </p:xfrm>
        <a:graphic>
          <a:graphicData uri="http://schemas.openxmlformats.org/presentationml/2006/ole">
            <p:oleObj spid="_x0000_s48132" name="Equation" r:id="rId5" imgW="596880" imgH="431640" progId="Equation.3">
              <p:embed/>
            </p:oleObj>
          </a:graphicData>
        </a:graphic>
      </p:graphicFrame>
      <p:sp>
        <p:nvSpPr>
          <p:cNvPr id="108550" name="Text Box 6"/>
          <p:cNvSpPr txBox="1">
            <a:spLocks noChangeArrowheads="1"/>
          </p:cNvSpPr>
          <p:nvPr/>
        </p:nvSpPr>
        <p:spPr bwMode="auto">
          <a:xfrm>
            <a:off x="533400" y="1143000"/>
            <a:ext cx="7772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dirty="0"/>
              <a:t>Determine whether the series is convergent or divergent.  </a:t>
            </a:r>
          </a:p>
        </p:txBody>
      </p:sp>
      <p:graphicFrame>
        <p:nvGraphicFramePr>
          <p:cNvPr id="108551" name="Object 7"/>
          <p:cNvGraphicFramePr>
            <a:graphicFrameLocks noChangeAspect="1"/>
          </p:cNvGraphicFramePr>
          <p:nvPr>
            <p:ph sz="quarter" idx="3"/>
          </p:nvPr>
        </p:nvGraphicFramePr>
        <p:xfrm>
          <a:off x="1143000" y="3843337"/>
          <a:ext cx="1981200" cy="1487488"/>
        </p:xfrm>
        <a:graphic>
          <a:graphicData uri="http://schemas.openxmlformats.org/presentationml/2006/ole">
            <p:oleObj spid="_x0000_s48133" name="Equation" r:id="rId6" imgW="60948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3976</TotalTime>
  <Words>176</Words>
  <Application>Microsoft Office PowerPoint</Application>
  <PresentationFormat>On-screen Show (4:3)</PresentationFormat>
  <Paragraphs>26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Default Design</vt:lpstr>
      <vt:lpstr>Equation</vt:lpstr>
      <vt:lpstr>MathType 6.0 Equation</vt:lpstr>
      <vt:lpstr>9.3 The Integral Test and p-Series</vt:lpstr>
      <vt:lpstr>Slide 2</vt:lpstr>
      <vt:lpstr>Slide 3</vt:lpstr>
      <vt:lpstr>Examples</vt:lpstr>
      <vt:lpstr>Slide 5</vt:lpstr>
      <vt:lpstr>Slide 6</vt:lpstr>
      <vt:lpstr>Examples</vt:lpstr>
      <vt:lpstr>Group Exercises</vt:lpstr>
    </vt:vector>
  </TitlesOfParts>
  <Company>Hanford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Calculus 9.5</dc:title>
  <dc:subject>Testing Convergence at Endpoints</dc:subject>
  <dc:creator>Gregory Kelly</dc:creator>
  <cp:lastModifiedBy>pqchau</cp:lastModifiedBy>
  <cp:revision>146</cp:revision>
  <dcterms:created xsi:type="dcterms:W3CDTF">2003-02-12T06:58:55Z</dcterms:created>
  <dcterms:modified xsi:type="dcterms:W3CDTF">2012-10-26T21:34:38Z</dcterms:modified>
</cp:coreProperties>
</file>