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3" r:id="rId3"/>
    <p:sldId id="280" r:id="rId4"/>
    <p:sldId id="282" r:id="rId5"/>
    <p:sldId id="268" r:id="rId6"/>
    <p:sldId id="269" r:id="rId7"/>
    <p:sldId id="270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FFE1"/>
    <a:srgbClr val="CCECFF"/>
    <a:srgbClr val="FFFFCC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>
        <p:scale>
          <a:sx n="66" d="100"/>
          <a:sy n="66" d="100"/>
        </p:scale>
        <p:origin x="-3366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2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419482-38D2-40F1-89DE-A36D6C24CA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1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9.4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Comparisons of Series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57200" y="228600"/>
            <a:ext cx="3429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70" name="Freeform 2"/>
          <p:cNvSpPr>
            <a:spLocks/>
          </p:cNvSpPr>
          <p:nvPr/>
        </p:nvSpPr>
        <p:spPr bwMode="auto">
          <a:xfrm>
            <a:off x="4495800" y="381000"/>
            <a:ext cx="3200400" cy="198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2016" y="1248"/>
              </a:cxn>
            </a:cxnLst>
            <a:rect l="0" t="0" r="r" b="b"/>
            <a:pathLst>
              <a:path w="2016" h="1248">
                <a:moveTo>
                  <a:pt x="0" y="0"/>
                </a:moveTo>
                <a:lnTo>
                  <a:pt x="0" y="1248"/>
                </a:lnTo>
                <a:lnTo>
                  <a:pt x="2016" y="12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76800" y="1066800"/>
            <a:ext cx="2270125" cy="601663"/>
            <a:chOff x="3109" y="869"/>
            <a:chExt cx="1430" cy="379"/>
          </a:xfrm>
        </p:grpSpPr>
        <p:sp>
          <p:nvSpPr>
            <p:cNvPr id="7172" name="Oval 4"/>
            <p:cNvSpPr>
              <a:spLocks noChangeAspect="1" noChangeArrowheads="1"/>
            </p:cNvSpPr>
            <p:nvPr/>
          </p:nvSpPr>
          <p:spPr bwMode="auto">
            <a:xfrm>
              <a:off x="3109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Oval 6"/>
            <p:cNvSpPr>
              <a:spLocks noChangeAspect="1" noChangeArrowheads="1"/>
            </p:cNvSpPr>
            <p:nvPr/>
          </p:nvSpPr>
          <p:spPr bwMode="auto">
            <a:xfrm>
              <a:off x="3339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spect="1" noChangeArrowheads="1"/>
            </p:cNvSpPr>
            <p:nvPr/>
          </p:nvSpPr>
          <p:spPr bwMode="auto">
            <a:xfrm>
              <a:off x="3570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Oval 8"/>
            <p:cNvSpPr>
              <a:spLocks noChangeAspect="1" noChangeArrowheads="1"/>
            </p:cNvSpPr>
            <p:nvPr/>
          </p:nvSpPr>
          <p:spPr bwMode="auto">
            <a:xfrm>
              <a:off x="3800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spect="1" noChangeArrowheads="1"/>
            </p:cNvSpPr>
            <p:nvPr/>
          </p:nvSpPr>
          <p:spPr bwMode="auto">
            <a:xfrm>
              <a:off x="4030" y="875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Oval 10"/>
            <p:cNvSpPr>
              <a:spLocks noChangeAspect="1" noChangeArrowheads="1"/>
            </p:cNvSpPr>
            <p:nvPr/>
          </p:nvSpPr>
          <p:spPr bwMode="auto">
            <a:xfrm>
              <a:off x="4261" y="86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11"/>
            <p:cNvSpPr>
              <a:spLocks noChangeAspect="1" noChangeArrowheads="1"/>
            </p:cNvSpPr>
            <p:nvPr/>
          </p:nvSpPr>
          <p:spPr bwMode="auto">
            <a:xfrm>
              <a:off x="4491" y="86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4876800" y="1295400"/>
            <a:ext cx="2270125" cy="838200"/>
            <a:chOff x="3072" y="816"/>
            <a:chExt cx="1430" cy="528"/>
          </a:xfrm>
        </p:grpSpPr>
        <p:sp>
          <p:nvSpPr>
            <p:cNvPr id="7182" name="Oval 14"/>
            <p:cNvSpPr>
              <a:spLocks noChangeAspect="1" noChangeArrowheads="1"/>
            </p:cNvSpPr>
            <p:nvPr/>
          </p:nvSpPr>
          <p:spPr bwMode="auto">
            <a:xfrm>
              <a:off x="3072" y="1296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spect="1" noChangeArrowheads="1"/>
            </p:cNvSpPr>
            <p:nvPr/>
          </p:nvSpPr>
          <p:spPr bwMode="auto">
            <a:xfrm>
              <a:off x="3302" y="1140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spect="1" noChangeArrowheads="1"/>
            </p:cNvSpPr>
            <p:nvPr/>
          </p:nvSpPr>
          <p:spPr bwMode="auto">
            <a:xfrm>
              <a:off x="3533" y="1001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spect="1" noChangeArrowheads="1"/>
            </p:cNvSpPr>
            <p:nvPr/>
          </p:nvSpPr>
          <p:spPr bwMode="auto">
            <a:xfrm>
              <a:off x="3763" y="909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spect="1" noChangeArrowheads="1"/>
            </p:cNvSpPr>
            <p:nvPr/>
          </p:nvSpPr>
          <p:spPr bwMode="auto">
            <a:xfrm>
              <a:off x="3993" y="857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spect="1" noChangeArrowheads="1"/>
            </p:cNvSpPr>
            <p:nvPr/>
          </p:nvSpPr>
          <p:spPr bwMode="auto">
            <a:xfrm>
              <a:off x="4224" y="829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spect="1" noChangeArrowheads="1"/>
            </p:cNvSpPr>
            <p:nvPr/>
          </p:nvSpPr>
          <p:spPr bwMode="auto">
            <a:xfrm>
              <a:off x="4454" y="816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734050" y="593725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This series converges.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29400" y="1431925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 this series must also converge.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98475" y="304800"/>
            <a:ext cx="338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Direct Comparison Test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65125" y="1030288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 non-negative series: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65125" y="1487488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every term of a series is less than the corresponding term of a convergent series, then both series converge.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81000" y="3552825"/>
            <a:ext cx="3978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every term of a series is greater than the corresponding term of a divergent series, then both series diverge.</a:t>
            </a:r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4495800" y="3565525"/>
            <a:ext cx="3200400" cy="198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2016" y="1248"/>
              </a:cxn>
            </a:cxnLst>
            <a:rect l="0" t="0" r="r" b="b"/>
            <a:pathLst>
              <a:path w="2016" h="1248">
                <a:moveTo>
                  <a:pt x="0" y="0"/>
                </a:moveTo>
                <a:lnTo>
                  <a:pt x="0" y="1248"/>
                </a:lnTo>
                <a:lnTo>
                  <a:pt x="2016" y="12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76800" y="4038600"/>
            <a:ext cx="2270125" cy="814388"/>
            <a:chOff x="3072" y="2544"/>
            <a:chExt cx="1430" cy="513"/>
          </a:xfrm>
        </p:grpSpPr>
        <p:sp>
          <p:nvSpPr>
            <p:cNvPr id="7199" name="Oval 31"/>
            <p:cNvSpPr>
              <a:spLocks noChangeAspect="1" noChangeArrowheads="1"/>
            </p:cNvSpPr>
            <p:nvPr/>
          </p:nvSpPr>
          <p:spPr bwMode="auto">
            <a:xfrm>
              <a:off x="3072" y="3009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Oval 32"/>
            <p:cNvSpPr>
              <a:spLocks noChangeAspect="1" noChangeArrowheads="1"/>
            </p:cNvSpPr>
            <p:nvPr/>
          </p:nvSpPr>
          <p:spPr bwMode="auto">
            <a:xfrm>
              <a:off x="3302" y="2865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Oval 33"/>
            <p:cNvSpPr>
              <a:spLocks noChangeAspect="1" noChangeArrowheads="1"/>
            </p:cNvSpPr>
            <p:nvPr/>
          </p:nvSpPr>
          <p:spPr bwMode="auto">
            <a:xfrm>
              <a:off x="3533" y="2769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Oval 34"/>
            <p:cNvSpPr>
              <a:spLocks noChangeAspect="1" noChangeArrowheads="1"/>
            </p:cNvSpPr>
            <p:nvPr/>
          </p:nvSpPr>
          <p:spPr bwMode="auto">
            <a:xfrm>
              <a:off x="3763" y="268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Oval 35"/>
            <p:cNvSpPr>
              <a:spLocks noChangeAspect="1" noChangeArrowheads="1"/>
            </p:cNvSpPr>
            <p:nvPr/>
          </p:nvSpPr>
          <p:spPr bwMode="auto">
            <a:xfrm>
              <a:off x="3993" y="2640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36"/>
            <p:cNvSpPr>
              <a:spLocks noChangeAspect="1" noChangeArrowheads="1"/>
            </p:cNvSpPr>
            <p:nvPr/>
          </p:nvSpPr>
          <p:spPr bwMode="auto">
            <a:xfrm>
              <a:off x="4224" y="259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Oval 37"/>
            <p:cNvSpPr>
              <a:spLocks noChangeAspect="1" noChangeArrowheads="1"/>
            </p:cNvSpPr>
            <p:nvPr/>
          </p:nvSpPr>
          <p:spPr bwMode="auto">
            <a:xfrm>
              <a:off x="4454" y="254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876800" y="4332288"/>
            <a:ext cx="2270125" cy="985837"/>
            <a:chOff x="3072" y="2729"/>
            <a:chExt cx="1430" cy="621"/>
          </a:xfrm>
        </p:grpSpPr>
        <p:sp>
          <p:nvSpPr>
            <p:cNvPr id="7207" name="Oval 39"/>
            <p:cNvSpPr>
              <a:spLocks noChangeAspect="1" noChangeArrowheads="1"/>
            </p:cNvSpPr>
            <p:nvPr/>
          </p:nvSpPr>
          <p:spPr bwMode="auto">
            <a:xfrm>
              <a:off x="3072" y="330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40"/>
            <p:cNvSpPr>
              <a:spLocks noChangeAspect="1" noChangeArrowheads="1"/>
            </p:cNvSpPr>
            <p:nvPr/>
          </p:nvSpPr>
          <p:spPr bwMode="auto">
            <a:xfrm>
              <a:off x="3302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41"/>
            <p:cNvSpPr>
              <a:spLocks noChangeAspect="1" noChangeArrowheads="1"/>
            </p:cNvSpPr>
            <p:nvPr/>
          </p:nvSpPr>
          <p:spPr bwMode="auto">
            <a:xfrm>
              <a:off x="3533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42"/>
            <p:cNvSpPr>
              <a:spLocks noChangeAspect="1" noChangeArrowheads="1"/>
            </p:cNvSpPr>
            <p:nvPr/>
          </p:nvSpPr>
          <p:spPr bwMode="auto">
            <a:xfrm>
              <a:off x="3763" y="28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Oval 43"/>
            <p:cNvSpPr>
              <a:spLocks noChangeAspect="1" noChangeArrowheads="1"/>
            </p:cNvSpPr>
            <p:nvPr/>
          </p:nvSpPr>
          <p:spPr bwMode="auto">
            <a:xfrm>
              <a:off x="3993" y="280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Oval 44"/>
            <p:cNvSpPr>
              <a:spLocks noChangeAspect="1" noChangeArrowheads="1"/>
            </p:cNvSpPr>
            <p:nvPr/>
          </p:nvSpPr>
          <p:spPr bwMode="auto">
            <a:xfrm>
              <a:off x="4224" y="275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Oval 45"/>
            <p:cNvSpPr>
              <a:spLocks noChangeAspect="1" noChangeArrowheads="1"/>
            </p:cNvSpPr>
            <p:nvPr/>
          </p:nvSpPr>
          <p:spPr bwMode="auto">
            <a:xfrm>
              <a:off x="4454" y="272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4953000" y="3505200"/>
            <a:ext cx="3836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 this series must also diverge.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248400" y="48006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This series diverges.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90" grpId="0" autoUpdateAnimBg="0"/>
      <p:bldP spid="7191" grpId="0" autoUpdateAnimBg="0"/>
      <p:bldP spid="7194" grpId="0" autoUpdateAnimBg="0"/>
      <p:bldP spid="7195" grpId="0" autoUpdateAnimBg="0"/>
      <p:bldP spid="7196" grpId="0" autoUpdateAnimBg="0"/>
      <p:bldP spid="7197" grpId="0" animBg="1"/>
      <p:bldP spid="7214" grpId="0" autoUpdateAnimBg="0"/>
      <p:bldP spid="72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04800"/>
            <a:ext cx="4876800" cy="762000"/>
          </a:xfrm>
        </p:spPr>
        <p:txBody>
          <a:bodyPr/>
          <a:lstStyle/>
          <a:p>
            <a:pPr>
              <a:buNone/>
            </a:pPr>
            <a:r>
              <a:rPr lang="en-US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Direct Comparison </a:t>
            </a:r>
            <a:r>
              <a:rPr lang="en-US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Test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371600" y="1371600"/>
          <a:ext cx="65532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3" imgW="2476440" imgH="990360" progId="Equation.3">
                  <p:embed/>
                </p:oleObj>
              </mc:Choice>
              <mc:Fallback>
                <p:oleObj name="Equation" r:id="rId3" imgW="247644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71600"/>
                        <a:ext cx="6553200" cy="262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990600" y="1219200"/>
            <a:ext cx="7086600" cy="2286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038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Remark</a:t>
            </a:r>
            <a:r>
              <a:rPr lang="en-US" dirty="0" smtClean="0"/>
              <a:t>: To use this test, you must conjecture whether the series is convergent or divergent. Once you make that choice, compare the series to the known series (</a:t>
            </a:r>
            <a:r>
              <a:rPr lang="en-US" dirty="0" smtClean="0">
                <a:solidFill>
                  <a:srgbClr val="FF0000"/>
                </a:solidFill>
              </a:rPr>
              <a:t>p-series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geometric series</a:t>
            </a:r>
            <a:r>
              <a:rPr lang="en-US" dirty="0" smtClean="0"/>
              <a:t>, etc)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 Be careful with the </a:t>
            </a:r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direction</a:t>
            </a:r>
            <a:r>
              <a:rPr lang="en-US" dirty="0" smtClean="0">
                <a:sym typeface="Wingdings" pitchFamily="2" charset="2"/>
              </a:rPr>
              <a:t> of the comparison &gt; or &lt;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0" y="304800"/>
            <a:ext cx="3048000" cy="6858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dirty="0"/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143000" y="2133600"/>
          <a:ext cx="18288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3" name="Equation" r:id="rId3" imgW="431640" imgH="431640" progId="Equation.DSMT4">
                  <p:embed/>
                </p:oleObj>
              </mc:Choice>
              <mc:Fallback>
                <p:oleObj name="Equation" r:id="rId3" imgW="43164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18288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762000" y="4267200"/>
          <a:ext cx="201022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4" name="Equation" r:id="rId5" imgW="495000" imgH="431640" progId="Equation.3">
                  <p:embed/>
                </p:oleObj>
              </mc:Choice>
              <mc:Fallback>
                <p:oleObj name="Equation" r:id="rId5" imgW="4950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201022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85800" y="1447800"/>
            <a:ext cx="3288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Test the series </a:t>
            </a:r>
            <a:endParaRPr lang="en-US" sz="3600" dirty="0"/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5105400" y="2286000"/>
          <a:ext cx="18827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5" name="Equation" r:id="rId7" imgW="444240" imgH="431640" progId="Equation.DSMT4">
                  <p:embed/>
                </p:oleObj>
              </mc:Choice>
              <mc:Fallback>
                <p:oleObj name="Equation" r:id="rId7" imgW="44424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0"/>
                        <a:ext cx="188277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228600" y="1143000"/>
            <a:ext cx="85344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362200" y="304800"/>
            <a:ext cx="4594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 Comparison Test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" y="1362075"/>
            <a:ext cx="805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              and              for all              (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/>
              <a:t> a positive integer)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906463" y="1371600"/>
          <a:ext cx="10144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3" imgW="406080" imgH="228600" progId="Equation.DSMT4">
                  <p:embed/>
                </p:oleObj>
              </mc:Choice>
              <mc:Fallback>
                <p:oleObj name="Equation" r:id="rId3" imgW="4060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1371600"/>
                        <a:ext cx="10144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659063" y="1371600"/>
          <a:ext cx="10144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5" imgW="406080" imgH="228600" progId="Equation.DSMT4">
                  <p:embed/>
                </p:oleObj>
              </mc:Choice>
              <mc:Fallback>
                <p:oleObj name="Equation" r:id="rId5" imgW="4060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1371600"/>
                        <a:ext cx="10144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600575" y="1447800"/>
          <a:ext cx="9683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7" imgW="406080" imgH="177480" progId="Equation.DSMT4">
                  <p:embed/>
                </p:oleObj>
              </mc:Choice>
              <mc:Fallback>
                <p:oleObj name="Equation" r:id="rId7" imgW="4060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1447800"/>
                        <a:ext cx="9683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457200" y="2209800"/>
            <a:ext cx="8101013" cy="1189038"/>
            <a:chOff x="288" y="1632"/>
            <a:chExt cx="5103" cy="749"/>
          </a:xfrm>
        </p:grpSpPr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288" y="1764"/>
              <a:ext cx="5103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/>
                <a:t>If                                             , then </a:t>
              </a:r>
              <a:r>
                <a:rPr lang="en-US" dirty="0">
                  <a:solidFill>
                    <a:srgbClr val="FF0000"/>
                  </a:solidFill>
                </a:rPr>
                <a:t>both</a:t>
              </a:r>
              <a:r>
                <a:rPr lang="en-US" dirty="0"/>
                <a:t>            and           </a:t>
              </a:r>
            </a:p>
            <a:p>
              <a:pPr>
                <a:lnSpc>
                  <a:spcPct val="120000"/>
                </a:lnSpc>
              </a:pPr>
              <a:r>
                <a:rPr lang="en-US" dirty="0"/>
                <a:t>                                                 </a:t>
              </a:r>
              <a:r>
                <a:rPr lang="en-US" b="1" dirty="0">
                  <a:solidFill>
                    <a:srgbClr val="FF0000"/>
                  </a:solidFill>
                </a:rPr>
                <a:t>converge</a:t>
              </a:r>
              <a:r>
                <a:rPr lang="en-US" dirty="0"/>
                <a:t> or </a:t>
              </a:r>
              <a:r>
                <a:rPr lang="en-US" dirty="0">
                  <a:solidFill>
                    <a:srgbClr val="FF0000"/>
                  </a:solidFill>
                </a:rPr>
                <a:t>both</a:t>
              </a:r>
              <a:r>
                <a:rPr lang="en-US" dirty="0"/>
                <a:t> </a:t>
              </a:r>
              <a:r>
                <a:rPr lang="en-US" b="1" dirty="0">
                  <a:solidFill>
                    <a:srgbClr val="FF0000"/>
                  </a:solidFill>
                </a:rPr>
                <a:t>diverge</a:t>
              </a:r>
              <a:r>
                <a:rPr lang="en-US" dirty="0"/>
                <a:t>.</a:t>
              </a:r>
            </a:p>
          </p:txBody>
        </p:sp>
        <p:graphicFrame>
          <p:nvGraphicFramePr>
            <p:cNvPr id="32776" name="Object 8"/>
            <p:cNvGraphicFramePr>
              <a:graphicFrameLocks noChangeAspect="1"/>
            </p:cNvGraphicFramePr>
            <p:nvPr/>
          </p:nvGraphicFramePr>
          <p:xfrm>
            <a:off x="670" y="1632"/>
            <a:ext cx="2108" cy="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4" name="Equation" r:id="rId9" imgW="1333440" imgH="431640" progId="Equation.DSMT4">
                    <p:embed/>
                  </p:oleObj>
                </mc:Choice>
                <mc:Fallback>
                  <p:oleObj name="Equation" r:id="rId9" imgW="1333440" imgH="4316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" y="1632"/>
                          <a:ext cx="2108" cy="6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3754" y="1680"/>
            <a:ext cx="576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5" name="Equation" r:id="rId11" imgW="368280" imgH="253800" progId="Equation.DSMT4">
                    <p:embed/>
                  </p:oleObj>
                </mc:Choice>
                <mc:Fallback>
                  <p:oleObj name="Equation" r:id="rId11" imgW="368280" imgH="2538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" y="1680"/>
                          <a:ext cx="576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4810" y="1680"/>
            <a:ext cx="556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6" name="Equation" r:id="rId13" imgW="355320" imgH="253800" progId="Equation.DSMT4">
                    <p:embed/>
                  </p:oleObj>
                </mc:Choice>
                <mc:Fallback>
                  <p:oleObj name="Equation" r:id="rId13" imgW="355320" imgH="25380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0" y="1680"/>
                          <a:ext cx="556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ctangle 13"/>
          <p:cNvSpPr/>
          <p:nvPr/>
        </p:nvSpPr>
        <p:spPr>
          <a:xfrm>
            <a:off x="304800" y="41910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Remark:</a:t>
            </a:r>
            <a:r>
              <a:rPr lang="en-US" dirty="0" smtClean="0"/>
              <a:t> This test works well with series whose general term is a rational function.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 To find the comparison series, we keep the highest powers of numerator and denominator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657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97849"/>
              </p:ext>
            </p:extLst>
          </p:nvPr>
        </p:nvGraphicFramePr>
        <p:xfrm>
          <a:off x="1143000" y="609600"/>
          <a:ext cx="175577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tion" r:id="rId3" imgW="698400" imgH="444240" progId="Equation.DSMT4">
                  <p:embed/>
                </p:oleObj>
              </mc:Choice>
              <mc:Fallback>
                <p:oleObj name="Equation" r:id="rId3" imgW="69840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09600"/>
                        <a:ext cx="1755775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5800" y="1855788"/>
            <a:ext cx="6005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When 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/>
              <a:t> is large, the function behaves like: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708775" y="1674813"/>
          <a:ext cx="12160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1674813"/>
                        <a:ext cx="1216025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756856"/>
              </p:ext>
            </p:extLst>
          </p:nvPr>
        </p:nvGraphicFramePr>
        <p:xfrm>
          <a:off x="90488" y="3103563"/>
          <a:ext cx="10874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Equation" r:id="rId7" imgW="431640" imgH="431640" progId="Equation.DSMT4">
                  <p:embed/>
                </p:oleObj>
              </mc:Choice>
              <mc:Fallback>
                <p:oleObj name="Equation" r:id="rId7" imgW="4316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103563"/>
                        <a:ext cx="1087438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865763"/>
              </p:ext>
            </p:extLst>
          </p:nvPr>
        </p:nvGraphicFramePr>
        <p:xfrm>
          <a:off x="1066800" y="2589213"/>
          <a:ext cx="2206625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Equation" r:id="rId9" imgW="876240" imgH="787320" progId="Equation.DSMT4">
                  <p:embed/>
                </p:oleObj>
              </mc:Choice>
              <mc:Fallback>
                <p:oleObj name="Equation" r:id="rId9" imgW="876240" imgH="7873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89213"/>
                        <a:ext cx="2206625" cy="198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381750"/>
              </p:ext>
            </p:extLst>
          </p:nvPr>
        </p:nvGraphicFramePr>
        <p:xfrm>
          <a:off x="3276600" y="3124200"/>
          <a:ext cx="243046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Equation" r:id="rId11" imgW="965160" imgH="431640" progId="Equation.DSMT4">
                  <p:embed/>
                </p:oleObj>
              </mc:Choice>
              <mc:Fallback>
                <p:oleObj name="Equation" r:id="rId11" imgW="96516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2430463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43001"/>
              </p:ext>
            </p:extLst>
          </p:nvPr>
        </p:nvGraphicFramePr>
        <p:xfrm>
          <a:off x="5638800" y="3048000"/>
          <a:ext cx="26225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13" imgW="1041120" imgH="419040" progId="Equation.DSMT4">
                  <p:embed/>
                </p:oleObj>
              </mc:Choice>
              <mc:Fallback>
                <p:oleObj name="Equation" r:id="rId13" imgW="104112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0"/>
                        <a:ext cx="262255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073840"/>
              </p:ext>
            </p:extLst>
          </p:nvPr>
        </p:nvGraphicFramePr>
        <p:xfrm>
          <a:off x="8305120" y="3352800"/>
          <a:ext cx="542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15" imgW="215640" imgH="164880" progId="Equation.DSMT4">
                  <p:embed/>
                </p:oleObj>
              </mc:Choice>
              <mc:Fallback>
                <p:oleObj name="Equation" r:id="rId15" imgW="21564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20" y="3352800"/>
                        <a:ext cx="5429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1981200" y="5091113"/>
            <a:ext cx="4359275" cy="1385887"/>
            <a:chOff x="2726" y="2880"/>
            <a:chExt cx="2746" cy="873"/>
          </a:xfrm>
        </p:grpSpPr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2726" y="3001"/>
              <a:ext cx="2746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1000"/>
                </a:lnSpc>
              </a:pPr>
              <a:r>
                <a:rPr lang="en-US"/>
                <a:t>Since            diverges, the series diverges.</a:t>
              </a:r>
            </a:p>
          </p:txBody>
        </p:sp>
        <p:graphicFrame>
          <p:nvGraphicFramePr>
            <p:cNvPr id="3380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9324202"/>
                </p:ext>
              </p:extLst>
            </p:nvPr>
          </p:nvGraphicFramePr>
          <p:xfrm>
            <a:off x="3312" y="2880"/>
            <a:ext cx="518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1" name="Equation" r:id="rId17" imgW="330120" imgH="393480" progId="Equation.DSMT4">
                    <p:embed/>
                  </p:oleObj>
                </mc:Choice>
                <mc:Fallback>
                  <p:oleObj name="Equation" r:id="rId17" imgW="330120" imgH="3934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880"/>
                          <a:ext cx="518" cy="6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130675" y="4648200"/>
            <a:ext cx="233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harmonic series</a:t>
            </a: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3749675" y="4876800"/>
            <a:ext cx="3810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807" grpId="0" autoUpdateAnimBg="0"/>
      <p:bldP spid="338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170146"/>
              </p:ext>
            </p:extLst>
          </p:nvPr>
        </p:nvGraphicFramePr>
        <p:xfrm>
          <a:off x="1944688" y="762000"/>
          <a:ext cx="14351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3" imgW="571320" imgH="431640" progId="Equation.DSMT4">
                  <p:embed/>
                </p:oleObj>
              </mc:Choice>
              <mc:Fallback>
                <p:oleObj name="Equation" r:id="rId3" imgW="5713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762000"/>
                        <a:ext cx="143510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1855788"/>
            <a:ext cx="6005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When 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/>
              <a:t> is large, the function behaves like: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7045325" y="1674813"/>
          <a:ext cx="5429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1674813"/>
                        <a:ext cx="542925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447800" y="3103563"/>
          <a:ext cx="10874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7" imgW="431640" imgH="431640" progId="Equation.DSMT4">
                  <p:embed/>
                </p:oleObj>
              </mc:Choice>
              <mc:Fallback>
                <p:oleObj name="Equation" r:id="rId7" imgW="4316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03563"/>
                        <a:ext cx="1087438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2625725" y="2652713"/>
          <a:ext cx="1919288" cy="191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9" imgW="761760" imgH="761760" progId="Equation.DSMT4">
                  <p:embed/>
                </p:oleObj>
              </mc:Choice>
              <mc:Fallback>
                <p:oleObj name="Equation" r:id="rId9" imgW="761760" imgH="7617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2652713"/>
                        <a:ext cx="1919288" cy="191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4759325" y="3048000"/>
          <a:ext cx="1854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Equation" r:id="rId11" imgW="736560" imgH="419040" progId="Equation.DSMT4">
                  <p:embed/>
                </p:oleObj>
              </mc:Choice>
              <mc:Fallback>
                <p:oleObj name="Equation" r:id="rId11" imgW="73656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048000"/>
                        <a:ext cx="18542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6850063" y="3352800"/>
          <a:ext cx="542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13" imgW="215640" imgH="164880" progId="Equation.DSMT4">
                  <p:embed/>
                </p:oleObj>
              </mc:Choice>
              <mc:Fallback>
                <p:oleObj name="Equation" r:id="rId13" imgW="21564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3352800"/>
                        <a:ext cx="5429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34" name="Group 18"/>
          <p:cNvGrpSpPr>
            <a:grpSpLocks/>
          </p:cNvGrpSpPr>
          <p:nvPr/>
        </p:nvGrpSpPr>
        <p:grpSpPr bwMode="auto">
          <a:xfrm>
            <a:off x="1371600" y="5268913"/>
            <a:ext cx="6781800" cy="979487"/>
            <a:chOff x="864" y="3319"/>
            <a:chExt cx="4272" cy="617"/>
          </a:xfrm>
        </p:grpSpPr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864" y="3408"/>
              <a:ext cx="4272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1000"/>
                </a:lnSpc>
              </a:pPr>
              <a:r>
                <a:rPr lang="en-US"/>
                <a:t>Since             converges, the series converges.</a:t>
              </a:r>
            </a:p>
          </p:txBody>
        </p:sp>
        <p:graphicFrame>
          <p:nvGraphicFramePr>
            <p:cNvPr id="34830" name="Object 14"/>
            <p:cNvGraphicFramePr>
              <a:graphicFrameLocks noChangeAspect="1"/>
            </p:cNvGraphicFramePr>
            <p:nvPr/>
          </p:nvGraphicFramePr>
          <p:xfrm>
            <a:off x="1448" y="3319"/>
            <a:ext cx="618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1" name="Equation" r:id="rId15" imgW="393480" imgH="393480" progId="Equation.DSMT4">
                    <p:embed/>
                  </p:oleObj>
                </mc:Choice>
                <mc:Fallback>
                  <p:oleObj name="Equation" r:id="rId15" imgW="393480" imgH="3934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8" y="3319"/>
                          <a:ext cx="618" cy="6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886200" y="49530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geometric series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3200400" y="5181600"/>
            <a:ext cx="60960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31" grpId="0" autoUpdateAnimBg="0"/>
      <p:bldP spid="348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429000" y="152400"/>
            <a:ext cx="2209800" cy="6096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dirty="0"/>
          </a:p>
        </p:txBody>
      </p:sp>
      <p:graphicFrame>
        <p:nvGraphicFramePr>
          <p:cNvPr id="110598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781800" y="2971800"/>
          <a:ext cx="188641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Equation" r:id="rId3" imgW="647640" imgH="444240" progId="Equation.3">
                  <p:embed/>
                </p:oleObj>
              </mc:Choice>
              <mc:Fallback>
                <p:oleObj name="Equation" r:id="rId3" imgW="6476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971800"/>
                        <a:ext cx="1886416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3048000"/>
          <a:ext cx="17526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6" name="Equation" r:id="rId5" imgW="596880" imgH="444240" progId="Equation.3">
                  <p:embed/>
                </p:oleObj>
              </mc:Choice>
              <mc:Fallback>
                <p:oleObj name="Equation" r:id="rId5" imgW="5968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175260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2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781800" y="1600200"/>
          <a:ext cx="1752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7" name="Equation" r:id="rId7" imgW="647640" imgH="431640" progId="Equation.3">
                  <p:embed/>
                </p:oleObj>
              </mc:Choice>
              <mc:Fallback>
                <p:oleObj name="Equation" r:id="rId7" imgW="6476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00200"/>
                        <a:ext cx="17526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Object 14"/>
          <p:cNvGraphicFramePr>
            <a:graphicFrameLocks noChangeAspect="1"/>
          </p:cNvGraphicFramePr>
          <p:nvPr/>
        </p:nvGraphicFramePr>
        <p:xfrm>
          <a:off x="533400" y="1524001"/>
          <a:ext cx="17526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8" name="Equation" r:id="rId9" imgW="609480" imgH="431640" progId="Equation.3">
                  <p:embed/>
                </p:oleObj>
              </mc:Choice>
              <mc:Fallback>
                <p:oleObj name="Equation" r:id="rId9" imgW="6094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1"/>
                        <a:ext cx="1752600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0" y="838200"/>
            <a:ext cx="2939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the series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352800" y="2971800"/>
          <a:ext cx="229349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9" name="Equation" r:id="rId11" imgW="787320" imgH="444240" progId="Equation.3">
                  <p:embed/>
                </p:oleObj>
              </mc:Choice>
              <mc:Fallback>
                <p:oleObj name="Equation" r:id="rId11" imgW="78732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71800"/>
                        <a:ext cx="229349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6629400" y="4495800"/>
          <a:ext cx="2438400" cy="1354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0" name="Equation" r:id="rId13" imgW="799920" imgH="444240" progId="Equation.3">
                  <p:embed/>
                </p:oleObj>
              </mc:Choice>
              <mc:Fallback>
                <p:oleObj name="Equation" r:id="rId13" imgW="79992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495800"/>
                        <a:ext cx="2438400" cy="1354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3429000" y="1600200"/>
          <a:ext cx="1686066" cy="1219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1" name="Equation" r:id="rId15" imgW="596880" imgH="431640" progId="Equation.3">
                  <p:embed/>
                </p:oleObj>
              </mc:Choice>
              <mc:Fallback>
                <p:oleObj name="Equation" r:id="rId15" imgW="5968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1686066" cy="1219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3429000" y="4572000"/>
          <a:ext cx="1905000" cy="1471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2" name="Equation" r:id="rId17" imgW="558720" imgH="431640" progId="Equation.3">
                  <p:embed/>
                </p:oleObj>
              </mc:Choice>
              <mc:Fallback>
                <p:oleObj name="Equation" r:id="rId17" imgW="5587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72000"/>
                        <a:ext cx="1905000" cy="1471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609600" y="4667738"/>
          <a:ext cx="1600200" cy="1395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3" name="Equation" r:id="rId19" imgW="495000" imgH="431640" progId="Equation.3">
                  <p:embed/>
                </p:oleObj>
              </mc:Choice>
              <mc:Fallback>
                <p:oleObj name="Equation" r:id="rId19" imgW="49500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67738"/>
                        <a:ext cx="1600200" cy="1395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232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Equation</vt:lpstr>
      <vt:lpstr>MathType 6.0 Equation</vt:lpstr>
      <vt:lpstr>9.4 Comparisons of Series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Examples</vt:lpstr>
    </vt:vector>
  </TitlesOfParts>
  <Company>Hanford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Gregory Kelly</dc:creator>
  <cp:lastModifiedBy>Chau,Phong Quoc</cp:lastModifiedBy>
  <cp:revision>157</cp:revision>
  <dcterms:created xsi:type="dcterms:W3CDTF">2003-02-12T06:58:55Z</dcterms:created>
  <dcterms:modified xsi:type="dcterms:W3CDTF">2013-07-02T19:59:18Z</dcterms:modified>
</cp:coreProperties>
</file>