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  <p:sldId id="268" r:id="rId4"/>
    <p:sldId id="259" r:id="rId5"/>
    <p:sldId id="271" r:id="rId6"/>
    <p:sldId id="275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1FFE1"/>
    <a:srgbClr val="CCECFF"/>
    <a:srgbClr val="FFFFCC"/>
    <a:srgbClr val="0000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>
        <p:scale>
          <a:sx n="66" d="100"/>
          <a:sy n="66" d="100"/>
        </p:scale>
        <p:origin x="-88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A5E0-95E6-4C5C-B92F-51E2BC479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F39D0-8558-4E06-A9AC-88C3FAB2B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161E-68A3-4C2B-B20F-CBBA194E6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614FFC-D3A5-4C7C-A0C5-14FA04AAC1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6696638-CBBE-4CA2-B5A3-24908C7C9A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E6997-1507-4224-9D5B-0A4192A4B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911A4-C95C-4365-B17F-F081CF90F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E82DF-B0AB-45B2-9487-0A2345E2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17AAC-91D0-457B-AB02-F15B2BE68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94EAA-52F3-4698-9D39-CFD5158F9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2C39-E502-4514-ABD1-0B29B2C24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6F39-641A-4BB2-8088-DFD33EB09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0FE9-5E78-4355-879D-E75AFADE5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87D779C-374B-43B8-AB4C-1723F8DD38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0"/>
            <a:ext cx="7772400" cy="1143000"/>
          </a:xfrm>
        </p:spPr>
        <p:txBody>
          <a:bodyPr/>
          <a:lstStyle/>
          <a:p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9.6 </a:t>
            </a:r>
            <a:b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Ratio </a:t>
            </a:r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and Root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The Ratio Test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752600" y="838200"/>
          <a:ext cx="5902325" cy="2967038"/>
        </p:xfrm>
        <a:graphic>
          <a:graphicData uri="http://schemas.openxmlformats.org/presentationml/2006/ole">
            <p:oleObj spid="_x0000_s72706" name="Equation" r:id="rId3" imgW="2476440" imgH="124452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43434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Ratio test works well for series that involve </a:t>
            </a:r>
            <a:r>
              <a:rPr lang="en-US" dirty="0" smtClean="0">
                <a:solidFill>
                  <a:srgbClr val="FF0000"/>
                </a:solidFill>
              </a:rPr>
              <a:t>factorials</a:t>
            </a:r>
            <a:r>
              <a:rPr lang="en-US" dirty="0" smtClean="0">
                <a:solidFill>
                  <a:srgbClr val="7030A0"/>
                </a:solidFill>
              </a:rPr>
              <a:t> and constants raised to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power.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71600" y="838200"/>
            <a:ext cx="6781800" cy="32004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19811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4953000" y="1295400"/>
          <a:ext cx="2273300" cy="1243013"/>
        </p:xfrm>
        <a:graphic>
          <a:graphicData uri="http://schemas.openxmlformats.org/presentationml/2006/ole">
            <p:oleObj spid="_x0000_s53250" name="Equation" r:id="rId3" imgW="812520" imgH="444240" progId="Equation.3">
              <p:embed/>
            </p:oleObj>
          </a:graphicData>
        </a:graphic>
      </p:graphicFrame>
      <p:graphicFrame>
        <p:nvGraphicFramePr>
          <p:cNvPr id="119812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4876800" y="2667000"/>
          <a:ext cx="3048000" cy="1400175"/>
        </p:xfrm>
        <a:graphic>
          <a:graphicData uri="http://schemas.openxmlformats.org/presentationml/2006/ole">
            <p:oleObj spid="_x0000_s53251" name="Equation" r:id="rId4" imgW="965160" imgH="444240" progId="Equation.3">
              <p:embed/>
            </p:oleObj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953000" y="4267200"/>
          <a:ext cx="1981200" cy="1508125"/>
        </p:xfrm>
        <a:graphic>
          <a:graphicData uri="http://schemas.openxmlformats.org/presentationml/2006/ole">
            <p:oleObj spid="_x0000_s53252" name="Equation" r:id="rId5" imgW="583920" imgH="44424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1143000" y="1143000"/>
          <a:ext cx="2835406" cy="4752221"/>
        </p:xfrm>
        <a:graphic>
          <a:graphicData uri="http://schemas.openxmlformats.org/presentationml/2006/ole">
            <p:oleObj spid="_x0000_s53253" name="Equation" r:id="rId6" imgW="787320" imgH="1320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1371600" y="1447800"/>
            <a:ext cx="4430713" cy="496888"/>
            <a:chOff x="864" y="2544"/>
            <a:chExt cx="2791" cy="313"/>
          </a:xfrm>
        </p:grpSpPr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864" y="2569"/>
              <a:ext cx="27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The series converges if            .</a:t>
              </a:r>
            </a:p>
          </p:txBody>
        </p:sp>
        <p:graphicFrame>
          <p:nvGraphicFramePr>
            <p:cNvPr id="23557" name="Object 5"/>
            <p:cNvGraphicFramePr>
              <a:graphicFrameLocks noChangeAspect="1"/>
            </p:cNvGraphicFramePr>
            <p:nvPr/>
          </p:nvGraphicFramePr>
          <p:xfrm>
            <a:off x="2928" y="2544"/>
            <a:ext cx="576" cy="277"/>
          </p:xfrm>
          <a:graphic>
            <a:graphicData uri="http://schemas.openxmlformats.org/presentationml/2006/ole">
              <p:oleObj spid="_x0000_s23557" name="Equation" r:id="rId3" imgW="342720" imgH="164880" progId="Equation.DSMT4">
                <p:embed/>
              </p:oleObj>
            </a:graphicData>
          </a:graphic>
        </p:graphicFrame>
      </p:grp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1371600" y="2303463"/>
            <a:ext cx="4176713" cy="515937"/>
            <a:chOff x="864" y="3083"/>
            <a:chExt cx="2631" cy="325"/>
          </a:xfrm>
        </p:grpSpPr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864" y="3120"/>
              <a:ext cx="26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The series diverges if            .</a:t>
              </a:r>
            </a:p>
          </p:txBody>
        </p:sp>
        <p:graphicFrame>
          <p:nvGraphicFramePr>
            <p:cNvPr id="23560" name="Object 8"/>
            <p:cNvGraphicFramePr>
              <a:graphicFrameLocks noChangeAspect="1"/>
            </p:cNvGraphicFramePr>
            <p:nvPr/>
          </p:nvGraphicFramePr>
          <p:xfrm>
            <a:off x="2784" y="3083"/>
            <a:ext cx="576" cy="277"/>
          </p:xfrm>
          <a:graphic>
            <a:graphicData uri="http://schemas.openxmlformats.org/presentationml/2006/ole">
              <p:oleObj spid="_x0000_s23560" name="Equation" r:id="rId4" imgW="342720" imgH="164880" progId="Equation.DSMT4">
                <p:embed/>
              </p:oleObj>
            </a:graphicData>
          </a:graphic>
        </p:graphicFrame>
      </p:grpSp>
      <p:grpSp>
        <p:nvGrpSpPr>
          <p:cNvPr id="23561" name="Group 9"/>
          <p:cNvGrpSpPr>
            <a:grpSpLocks/>
          </p:cNvGrpSpPr>
          <p:nvPr/>
        </p:nvGrpSpPr>
        <p:grpSpPr bwMode="auto">
          <a:xfrm>
            <a:off x="1371600" y="3276600"/>
            <a:ext cx="4583113" cy="457200"/>
            <a:chOff x="864" y="3696"/>
            <a:chExt cx="2887" cy="288"/>
          </a:xfrm>
        </p:grpSpPr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864" y="3696"/>
              <a:ext cx="28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The test is inconclusive if           .</a:t>
              </a:r>
            </a:p>
          </p:txBody>
        </p:sp>
        <p:graphicFrame>
          <p:nvGraphicFramePr>
            <p:cNvPr id="23563" name="Object 11"/>
            <p:cNvGraphicFramePr>
              <a:graphicFrameLocks noChangeAspect="1"/>
            </p:cNvGraphicFramePr>
            <p:nvPr/>
          </p:nvGraphicFramePr>
          <p:xfrm>
            <a:off x="3120" y="3696"/>
            <a:ext cx="576" cy="277"/>
          </p:xfrm>
          <a:graphic>
            <a:graphicData uri="http://schemas.openxmlformats.org/presentationml/2006/ole">
              <p:oleObj spid="_x0000_s23563" name="Equation" r:id="rId5" imgW="342720" imgH="164880" progId="Equation.DSMT4">
                <p:embed/>
              </p:oleObj>
            </a:graphicData>
          </a:graphic>
        </p:graphicFrame>
      </p:grp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200400" y="152400"/>
            <a:ext cx="29690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Root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</a:t>
            </a:r>
            <a:r>
              <a:rPr lang="en-US" dirty="0"/>
              <a:t>:</a:t>
            </a:r>
          </a:p>
        </p:txBody>
      </p: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304800" y="609601"/>
            <a:ext cx="8153400" cy="1371601"/>
            <a:chOff x="384" y="1027"/>
            <a:chExt cx="5136" cy="864"/>
          </a:xfrm>
        </p:grpSpPr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384" y="1129"/>
              <a:ext cx="37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If             is a series with positive terms and</a:t>
              </a:r>
            </a:p>
          </p:txBody>
        </p:sp>
        <p:graphicFrame>
          <p:nvGraphicFramePr>
            <p:cNvPr id="23568" name="Object 16"/>
            <p:cNvGraphicFramePr>
              <a:graphicFrameLocks noChangeAspect="1"/>
            </p:cNvGraphicFramePr>
            <p:nvPr/>
          </p:nvGraphicFramePr>
          <p:xfrm>
            <a:off x="634" y="1076"/>
            <a:ext cx="528" cy="364"/>
          </p:xfrm>
          <a:graphic>
            <a:graphicData uri="http://schemas.openxmlformats.org/presentationml/2006/ole">
              <p:oleObj spid="_x0000_s23568" name="Equation" r:id="rId6" imgW="368280" imgH="253800" progId="Equation.DSMT4">
                <p:embed/>
              </p:oleObj>
            </a:graphicData>
          </a:graphic>
        </p:graphicFrame>
        <p:graphicFrame>
          <p:nvGraphicFramePr>
            <p:cNvPr id="23569" name="Object 17"/>
            <p:cNvGraphicFramePr>
              <a:graphicFrameLocks noChangeAspect="1"/>
            </p:cNvGraphicFramePr>
            <p:nvPr/>
          </p:nvGraphicFramePr>
          <p:xfrm>
            <a:off x="4214" y="1027"/>
            <a:ext cx="1306" cy="480"/>
          </p:xfrm>
          <a:graphic>
            <a:graphicData uri="http://schemas.openxmlformats.org/presentationml/2006/ole">
              <p:oleObj spid="_x0000_s23569" name="Equation" r:id="rId7" imgW="863280" imgH="317160" progId="Equation.DSMT4">
                <p:embed/>
              </p:oleObj>
            </a:graphicData>
          </a:graphic>
        </p:graphicFrame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432" y="1603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then:</a:t>
              </a:r>
            </a:p>
          </p:txBody>
        </p:sp>
      </p:grpSp>
      <p:sp>
        <p:nvSpPr>
          <p:cNvPr id="23573" name="AutoShape 21"/>
          <p:cNvSpPr>
            <a:spLocks/>
          </p:cNvSpPr>
          <p:nvPr/>
        </p:nvSpPr>
        <p:spPr bwMode="auto">
          <a:xfrm>
            <a:off x="6172200" y="1524000"/>
            <a:ext cx="381000" cy="2209800"/>
          </a:xfrm>
          <a:prstGeom prst="rightBrace">
            <a:avLst>
              <a:gd name="adj1" fmla="val 48333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6689725" y="1876425"/>
            <a:ext cx="2225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Note that the rules are the same as for the Ratio Test.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3400" y="4191000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</a:rPr>
              <a:t>Remark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Root test works well for series that could be written as an </a:t>
            </a:r>
            <a:r>
              <a:rPr lang="en-US" i="1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power of the entire term.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If the ratio test fails (when L = 1), do not try Root Test because L will be 1 again.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3" grpId="0" animBg="1"/>
      <p:bldP spid="23574" grpId="0" autoUpdateAnimBg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200400" y="457200"/>
            <a:ext cx="2209800" cy="6096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23907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066800" y="1389063"/>
          <a:ext cx="2667000" cy="1368425"/>
        </p:xfrm>
        <a:graphic>
          <a:graphicData uri="http://schemas.openxmlformats.org/presentationml/2006/ole">
            <p:oleObj spid="_x0000_s55298" name="Equation" r:id="rId3" imgW="990360" imgH="507960" progId="Equation.DSMT4">
              <p:embed/>
            </p:oleObj>
          </a:graphicData>
        </a:graphic>
      </p:graphicFrame>
      <p:graphicFrame>
        <p:nvGraphicFramePr>
          <p:cNvPr id="12390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5867400" y="1371600"/>
          <a:ext cx="2133600" cy="1463675"/>
        </p:xfrm>
        <a:graphic>
          <a:graphicData uri="http://schemas.openxmlformats.org/presentationml/2006/ole">
            <p:oleObj spid="_x0000_s55299" name="Equation" r:id="rId4" imgW="6476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438400" y="152400"/>
            <a:ext cx="4806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to test a series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62000" y="780157"/>
            <a:ext cx="79248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Divergence Test </a:t>
            </a:r>
            <a:r>
              <a:rPr lang="en-US" dirty="0" smtClean="0"/>
              <a:t>if </a:t>
            </a:r>
          </a:p>
          <a:p>
            <a:pPr marL="228600" indent="-228600">
              <a:buFont typeface="+mj-lt"/>
              <a:buAutoNum type="arabicParenR"/>
            </a:pPr>
            <a:endParaRPr lang="en-US" sz="1000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Recognize the special types of series: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-series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geometric</a:t>
            </a:r>
            <a:r>
              <a:rPr lang="en-US" dirty="0" smtClean="0"/>
              <a:t> series, </a:t>
            </a:r>
            <a:r>
              <a:rPr lang="en-US" dirty="0" smtClean="0">
                <a:solidFill>
                  <a:srgbClr val="FF0000"/>
                </a:solidFill>
              </a:rPr>
              <a:t>telescoping</a:t>
            </a:r>
            <a:r>
              <a:rPr lang="en-US" dirty="0" smtClean="0"/>
              <a:t> series.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root test </a:t>
            </a:r>
            <a:r>
              <a:rPr lang="en-US" dirty="0" smtClean="0"/>
              <a:t>if the series involves </a:t>
            </a:r>
            <a:r>
              <a:rPr lang="en-US" i="1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power of the entire term.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ratio test </a:t>
            </a:r>
            <a:r>
              <a:rPr lang="en-US" dirty="0" smtClean="0"/>
              <a:t>if the series involves product of factorials, exponents, and polynomials.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limit comparison test</a:t>
            </a:r>
            <a:r>
              <a:rPr lang="en-US" dirty="0" smtClean="0"/>
              <a:t> if the series involves rational functions.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alternating series test </a:t>
            </a:r>
            <a:r>
              <a:rPr lang="en-US" dirty="0" smtClean="0"/>
              <a:t>if it is an alternating series and the above tests cannot be applied.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direct comparison test </a:t>
            </a:r>
            <a:r>
              <a:rPr lang="en-US" dirty="0" smtClean="0"/>
              <a:t>if the series has a similar form to a known series.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integral test </a:t>
            </a:r>
            <a:r>
              <a:rPr lang="en-US" dirty="0" smtClean="0"/>
              <a:t>if the general term can be integrated, and it’s the last test to try if all others fail.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4495800" y="762000"/>
          <a:ext cx="1219200" cy="609600"/>
        </p:xfrm>
        <a:graphic>
          <a:graphicData uri="http://schemas.openxmlformats.org/presentationml/2006/ole">
            <p:oleObj spid="_x0000_s90119" name="Equation" r:id="rId3" imgW="647640" imgH="279360" progId="Equation.3">
              <p:embed/>
            </p:oleObj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048000" y="457200"/>
            <a:ext cx="2743200" cy="8382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dirty="0"/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828800" y="1828800"/>
          <a:ext cx="1676400" cy="1582738"/>
        </p:xfrm>
        <a:graphic>
          <a:graphicData uri="http://schemas.openxmlformats.org/presentationml/2006/ole">
            <p:oleObj spid="_x0000_s51202" name="Equation" r:id="rId3" imgW="457200" imgH="431640" progId="Equation.3">
              <p:embed/>
            </p:oleObj>
          </a:graphicData>
        </a:graphic>
      </p:graphicFrame>
      <p:graphicFrame>
        <p:nvGraphicFramePr>
          <p:cNvPr id="11878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676400" y="4038600"/>
          <a:ext cx="2133600" cy="1671638"/>
        </p:xfrm>
        <a:graphic>
          <a:graphicData uri="http://schemas.openxmlformats.org/presentationml/2006/ole">
            <p:oleObj spid="_x0000_s51203" name="Equation" r:id="rId4" imgW="76176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4016</TotalTime>
  <Words>234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Default Design</vt:lpstr>
      <vt:lpstr>Equation</vt:lpstr>
      <vt:lpstr>MathType 6.0 Equation</vt:lpstr>
      <vt:lpstr>9.6  Ratio and Root Tests</vt:lpstr>
      <vt:lpstr>The Ratio Test</vt:lpstr>
      <vt:lpstr>Examples</vt:lpstr>
      <vt:lpstr>Slide 4</vt:lpstr>
      <vt:lpstr>Examples</vt:lpstr>
      <vt:lpstr>Slide 6</vt:lpstr>
      <vt:lpstr>Examples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9.5</dc:title>
  <dc:subject>Testing Convergence at Endpoints</dc:subject>
  <dc:creator>Gregory Kelly</dc:creator>
  <cp:lastModifiedBy>pqchau</cp:lastModifiedBy>
  <cp:revision>144</cp:revision>
  <dcterms:created xsi:type="dcterms:W3CDTF">2003-02-12T06:58:55Z</dcterms:created>
  <dcterms:modified xsi:type="dcterms:W3CDTF">2012-11-02T18:04:46Z</dcterms:modified>
</cp:coreProperties>
</file>