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78" r:id="rId11"/>
    <p:sldId id="273" r:id="rId12"/>
    <p:sldId id="280" r:id="rId13"/>
    <p:sldId id="282" r:id="rId14"/>
    <p:sldId id="291" r:id="rId15"/>
    <p:sldId id="292" r:id="rId16"/>
    <p:sldId id="283" r:id="rId17"/>
    <p:sldId id="285" r:id="rId18"/>
    <p:sldId id="287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CC"/>
    <a:srgbClr val="EAEAEA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0929"/>
  </p:normalViewPr>
  <p:slideViewPr>
    <p:cSldViewPr>
      <p:cViewPr varScale="1">
        <p:scale>
          <a:sx n="67" d="100"/>
          <a:sy n="67" d="100"/>
        </p:scale>
        <p:origin x="-6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2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12" Type="http://schemas.openxmlformats.org/officeDocument/2006/relationships/image" Target="../media/image81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5.wmf"/><Relationship Id="rId5" Type="http://schemas.openxmlformats.org/officeDocument/2006/relationships/image" Target="../media/image90.wmf"/><Relationship Id="rId15" Type="http://schemas.openxmlformats.org/officeDocument/2006/relationships/image" Target="../media/image97.wmf"/><Relationship Id="rId10" Type="http://schemas.openxmlformats.org/officeDocument/2006/relationships/image" Target="../media/image94.wmf"/><Relationship Id="rId4" Type="http://schemas.openxmlformats.org/officeDocument/2006/relationships/image" Target="../media/image89.wmf"/><Relationship Id="rId9" Type="http://schemas.openxmlformats.org/officeDocument/2006/relationships/image" Target="../media/image93.wmf"/><Relationship Id="rId14" Type="http://schemas.openxmlformats.org/officeDocument/2006/relationships/image" Target="../media/image9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1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12" Type="http://schemas.openxmlformats.org/officeDocument/2006/relationships/image" Target="../media/image104.wmf"/><Relationship Id="rId2" Type="http://schemas.openxmlformats.org/officeDocument/2006/relationships/image" Target="../media/image98.wmf"/><Relationship Id="rId16" Type="http://schemas.openxmlformats.org/officeDocument/2006/relationships/image" Target="../media/image106.wmf"/><Relationship Id="rId1" Type="http://schemas.openxmlformats.org/officeDocument/2006/relationships/image" Target="../media/image86.wmf"/><Relationship Id="rId6" Type="http://schemas.openxmlformats.org/officeDocument/2006/relationships/image" Target="../media/image102.wmf"/><Relationship Id="rId11" Type="http://schemas.openxmlformats.org/officeDocument/2006/relationships/image" Target="../media/image93.wmf"/><Relationship Id="rId5" Type="http://schemas.openxmlformats.org/officeDocument/2006/relationships/image" Target="../media/image101.wmf"/><Relationship Id="rId15" Type="http://schemas.openxmlformats.org/officeDocument/2006/relationships/image" Target="../media/image105.wmf"/><Relationship Id="rId10" Type="http://schemas.openxmlformats.org/officeDocument/2006/relationships/image" Target="../media/image80.wmf"/><Relationship Id="rId4" Type="http://schemas.openxmlformats.org/officeDocument/2006/relationships/image" Target="../media/image100.wmf"/><Relationship Id="rId9" Type="http://schemas.openxmlformats.org/officeDocument/2006/relationships/image" Target="../media/image79.wmf"/><Relationship Id="rId14" Type="http://schemas.openxmlformats.org/officeDocument/2006/relationships/image" Target="../media/image8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8.wmf"/><Relationship Id="rId7" Type="http://schemas.openxmlformats.org/officeDocument/2006/relationships/image" Target="../media/image82.wmf"/><Relationship Id="rId2" Type="http://schemas.openxmlformats.org/officeDocument/2006/relationships/image" Target="../media/image107.wmf"/><Relationship Id="rId1" Type="http://schemas.openxmlformats.org/officeDocument/2006/relationships/image" Target="../media/image86.wmf"/><Relationship Id="rId6" Type="http://schemas.openxmlformats.org/officeDocument/2006/relationships/image" Target="../media/image81.wmf"/><Relationship Id="rId5" Type="http://schemas.openxmlformats.org/officeDocument/2006/relationships/image" Target="../media/image79.wmf"/><Relationship Id="rId4" Type="http://schemas.openxmlformats.org/officeDocument/2006/relationships/image" Target="../media/image109.wmf"/><Relationship Id="rId9" Type="http://schemas.openxmlformats.org/officeDocument/2006/relationships/image" Target="../media/image11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5" Type="http://schemas.openxmlformats.org/officeDocument/2006/relationships/image" Target="../media/image125.wmf"/><Relationship Id="rId4" Type="http://schemas.openxmlformats.org/officeDocument/2006/relationships/image" Target="../media/image12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43.wmf"/><Relationship Id="rId18" Type="http://schemas.openxmlformats.org/officeDocument/2006/relationships/image" Target="../media/image148.wmf"/><Relationship Id="rId3" Type="http://schemas.openxmlformats.org/officeDocument/2006/relationships/image" Target="../media/image133.wmf"/><Relationship Id="rId21" Type="http://schemas.openxmlformats.org/officeDocument/2006/relationships/image" Target="../media/image151.wmf"/><Relationship Id="rId7" Type="http://schemas.openxmlformats.org/officeDocument/2006/relationships/image" Target="../media/image137.wmf"/><Relationship Id="rId12" Type="http://schemas.openxmlformats.org/officeDocument/2006/relationships/image" Target="../media/image142.wmf"/><Relationship Id="rId17" Type="http://schemas.openxmlformats.org/officeDocument/2006/relationships/image" Target="../media/image147.wmf"/><Relationship Id="rId25" Type="http://schemas.openxmlformats.org/officeDocument/2006/relationships/image" Target="../media/image155.wmf"/><Relationship Id="rId2" Type="http://schemas.openxmlformats.org/officeDocument/2006/relationships/image" Target="../media/image132.wmf"/><Relationship Id="rId16" Type="http://schemas.openxmlformats.org/officeDocument/2006/relationships/image" Target="../media/image146.wmf"/><Relationship Id="rId20" Type="http://schemas.openxmlformats.org/officeDocument/2006/relationships/image" Target="../media/image150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24" Type="http://schemas.openxmlformats.org/officeDocument/2006/relationships/image" Target="../media/image154.wmf"/><Relationship Id="rId5" Type="http://schemas.openxmlformats.org/officeDocument/2006/relationships/image" Target="../media/image135.wmf"/><Relationship Id="rId15" Type="http://schemas.openxmlformats.org/officeDocument/2006/relationships/image" Target="../media/image145.wmf"/><Relationship Id="rId23" Type="http://schemas.openxmlformats.org/officeDocument/2006/relationships/image" Target="../media/image153.wmf"/><Relationship Id="rId10" Type="http://schemas.openxmlformats.org/officeDocument/2006/relationships/image" Target="../media/image140.wmf"/><Relationship Id="rId19" Type="http://schemas.openxmlformats.org/officeDocument/2006/relationships/image" Target="../media/image149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Relationship Id="rId14" Type="http://schemas.openxmlformats.org/officeDocument/2006/relationships/image" Target="../media/image144.wmf"/><Relationship Id="rId22" Type="http://schemas.openxmlformats.org/officeDocument/2006/relationships/image" Target="../media/image15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3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69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FD87C-92FA-407B-9454-33B6CE71A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6F24F-5E52-40A6-8066-4319DEA78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56804-908A-4CBB-A4C4-4C5411320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CE2A9-DF2D-4CA4-BAE5-6F7DEF947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D1AA-A0A0-4EE0-BEC9-D90604781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BBDFC-5A11-40DD-AE1C-D2FB7337CD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33F2-C9A5-4219-A6ED-5BAB04F6F6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8487E-5AA0-475E-81EE-90E300985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16F16-A313-47EB-90E6-AAF4C2486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0DFFC-9B53-43C5-BDA7-95DAA83AE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AC709-F709-4404-9523-084F0A678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2CC9529-5A17-447D-A70F-29A355F6EB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oleObject" Target="../embeddings/oleObject83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2.bin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6.bin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5.bin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4.bin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oleObject" Target="../embeddings/oleObject98.bin"/><Relationship Id="rId18" Type="http://schemas.openxmlformats.org/officeDocument/2006/relationships/oleObject" Target="../embeddings/oleObject10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1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5" Type="http://schemas.openxmlformats.org/officeDocument/2006/relationships/oleObject" Target="../embeddings/oleObject10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Relationship Id="rId14" Type="http://schemas.openxmlformats.org/officeDocument/2006/relationships/oleObject" Target="../embeddings/oleObject9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oleObject" Target="../embeddings/oleObject130.bin"/><Relationship Id="rId18" Type="http://schemas.openxmlformats.org/officeDocument/2006/relationships/oleObject" Target="../embeddings/oleObject13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12" Type="http://schemas.openxmlformats.org/officeDocument/2006/relationships/oleObject" Target="../embeddings/oleObject129.bin"/><Relationship Id="rId17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3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3.bin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3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Relationship Id="rId14" Type="http://schemas.openxmlformats.org/officeDocument/2006/relationships/oleObject" Target="../embeddings/oleObject1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5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oleObject" Target="../embeddings/oleObject168.bin"/><Relationship Id="rId18" Type="http://schemas.openxmlformats.org/officeDocument/2006/relationships/oleObject" Target="../embeddings/oleObject173.bin"/><Relationship Id="rId26" Type="http://schemas.openxmlformats.org/officeDocument/2006/relationships/oleObject" Target="../embeddings/oleObject181.bin"/><Relationship Id="rId3" Type="http://schemas.openxmlformats.org/officeDocument/2006/relationships/oleObject" Target="../embeddings/oleObject158.bin"/><Relationship Id="rId21" Type="http://schemas.openxmlformats.org/officeDocument/2006/relationships/oleObject" Target="../embeddings/oleObject176.bin"/><Relationship Id="rId7" Type="http://schemas.openxmlformats.org/officeDocument/2006/relationships/oleObject" Target="../embeddings/oleObject162.bin"/><Relationship Id="rId12" Type="http://schemas.openxmlformats.org/officeDocument/2006/relationships/oleObject" Target="../embeddings/oleObject167.bin"/><Relationship Id="rId17" Type="http://schemas.openxmlformats.org/officeDocument/2006/relationships/oleObject" Target="../embeddings/oleObject172.bin"/><Relationship Id="rId25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1.bin"/><Relationship Id="rId20" Type="http://schemas.openxmlformats.org/officeDocument/2006/relationships/oleObject" Target="../embeddings/oleObject175.bin"/><Relationship Id="rId29" Type="http://schemas.openxmlformats.org/officeDocument/2006/relationships/oleObject" Target="../embeddings/oleObject184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1.bin"/><Relationship Id="rId11" Type="http://schemas.openxmlformats.org/officeDocument/2006/relationships/oleObject" Target="../embeddings/oleObject166.bin"/><Relationship Id="rId24" Type="http://schemas.openxmlformats.org/officeDocument/2006/relationships/oleObject" Target="../embeddings/oleObject179.bin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70.bin"/><Relationship Id="rId23" Type="http://schemas.openxmlformats.org/officeDocument/2006/relationships/oleObject" Target="../embeddings/oleObject178.bin"/><Relationship Id="rId28" Type="http://schemas.openxmlformats.org/officeDocument/2006/relationships/oleObject" Target="../embeddings/oleObject183.bin"/><Relationship Id="rId10" Type="http://schemas.openxmlformats.org/officeDocument/2006/relationships/oleObject" Target="../embeddings/oleObject165.bin"/><Relationship Id="rId19" Type="http://schemas.openxmlformats.org/officeDocument/2006/relationships/oleObject" Target="../embeddings/oleObject174.bin"/><Relationship Id="rId4" Type="http://schemas.openxmlformats.org/officeDocument/2006/relationships/oleObject" Target="../embeddings/oleObject159.bin"/><Relationship Id="rId9" Type="http://schemas.openxmlformats.org/officeDocument/2006/relationships/oleObject" Target="../embeddings/oleObject164.bin"/><Relationship Id="rId14" Type="http://schemas.openxmlformats.org/officeDocument/2006/relationships/oleObject" Target="../embeddings/oleObject169.bin"/><Relationship Id="rId22" Type="http://schemas.openxmlformats.org/officeDocument/2006/relationships/oleObject" Target="../embeddings/oleObject177.bin"/><Relationship Id="rId27" Type="http://schemas.openxmlformats.org/officeDocument/2006/relationships/oleObject" Target="../embeddings/oleObject18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43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6.wmf"/><Relationship Id="rId20" Type="http://schemas.openxmlformats.org/officeDocument/2006/relationships/image" Target="../media/image6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24" Type="http://schemas.openxmlformats.org/officeDocument/2006/relationships/oleObject" Target="../embeddings/oleObject56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55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9.wmf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7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Relationship Id="rId14" Type="http://schemas.openxmlformats.org/officeDocument/2006/relationships/oleObject" Target="../embeddings/oleObject7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62764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9.7 and 9.10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Taylor Polynomials and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Taylor Series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130300" y="2389188"/>
          <a:ext cx="854075" cy="488950"/>
        </p:xfrm>
        <a:graphic>
          <a:graphicData uri="http://schemas.openxmlformats.org/presentationml/2006/ole">
            <p:oleObj spid="_x0000_s23556" name="Equation" r:id="rId3" imgW="444240" imgH="25380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127125" y="3144838"/>
          <a:ext cx="877888" cy="488950"/>
        </p:xfrm>
        <a:graphic>
          <a:graphicData uri="http://schemas.openxmlformats.org/presentationml/2006/ole">
            <p:oleObj spid="_x0000_s23557" name="Equation" r:id="rId4" imgW="457200" imgH="253800" progId="Equation.DSMT4">
              <p:embed/>
            </p:oleObj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042988" y="3833813"/>
          <a:ext cx="1047750" cy="487362"/>
        </p:xfrm>
        <a:graphic>
          <a:graphicData uri="http://schemas.openxmlformats.org/presentationml/2006/ole">
            <p:oleObj spid="_x0000_s23558" name="Equation" r:id="rId5" imgW="545760" imgH="253800" progId="Equation.DSMT4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960438" y="4592638"/>
          <a:ext cx="1093787" cy="488950"/>
        </p:xfrm>
        <a:graphic>
          <a:graphicData uri="http://schemas.openxmlformats.org/presentationml/2006/ole">
            <p:oleObj spid="_x0000_s23559" name="Equation" r:id="rId6" imgW="571320" imgH="253800" progId="Equation.DSMT4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077913" y="5357813"/>
          <a:ext cx="852487" cy="487362"/>
        </p:xfrm>
        <a:graphic>
          <a:graphicData uri="http://schemas.openxmlformats.org/presentationml/2006/ole">
            <p:oleObj spid="_x0000_s23560" name="Equation" r:id="rId7" imgW="444240" imgH="253800" progId="Equation.DSMT4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554288" y="2425700"/>
          <a:ext cx="246062" cy="342900"/>
        </p:xfrm>
        <a:graphic>
          <a:graphicData uri="http://schemas.openxmlformats.org/presentationml/2006/ole">
            <p:oleObj spid="_x0000_s23561" name="Equation" r:id="rId8" imgW="126720" imgH="177480" progId="Equation.DSMT4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2590800" y="3200400"/>
          <a:ext cx="171450" cy="317500"/>
        </p:xfrm>
        <a:graphic>
          <a:graphicData uri="http://schemas.openxmlformats.org/presentationml/2006/ole">
            <p:oleObj spid="_x0000_s23562" name="Equation" r:id="rId9" imgW="88560" imgH="164880" progId="Equation.DSMT4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2554288" y="3873500"/>
          <a:ext cx="246062" cy="342900"/>
        </p:xfrm>
        <a:graphic>
          <a:graphicData uri="http://schemas.openxmlformats.org/presentationml/2006/ole">
            <p:oleObj spid="_x0000_s23563" name="Equation" r:id="rId10" imgW="126720" imgH="177480" progId="Equation.DSMT4">
              <p:embed/>
            </p:oleObj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2493963" y="4646613"/>
          <a:ext cx="366712" cy="319087"/>
        </p:xfrm>
        <a:graphic>
          <a:graphicData uri="http://schemas.openxmlformats.org/presentationml/2006/ole">
            <p:oleObj spid="_x0000_s23564" name="Equation" r:id="rId11" imgW="190440" imgH="164880" progId="Equation.DSMT4">
              <p:embed/>
            </p:oleObj>
          </a:graphicData>
        </a:graphic>
      </p:graphicFrame>
      <p:graphicFrame>
        <p:nvGraphicFramePr>
          <p:cNvPr id="22543" name="Object 15"/>
          <p:cNvGraphicFramePr>
            <a:graphicFrameLocks noChangeAspect="1"/>
          </p:cNvGraphicFramePr>
          <p:nvPr/>
        </p:nvGraphicFramePr>
        <p:xfrm>
          <a:off x="2554288" y="5449888"/>
          <a:ext cx="246062" cy="341312"/>
        </p:xfrm>
        <a:graphic>
          <a:graphicData uri="http://schemas.openxmlformats.org/presentationml/2006/ole">
            <p:oleObj spid="_x0000_s23565" name="Equation" r:id="rId12" imgW="126720" imgH="177480" progId="Equation.DSMT4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2209800" y="1600200"/>
          <a:ext cx="954088" cy="512763"/>
        </p:xfrm>
        <a:graphic>
          <a:graphicData uri="http://schemas.openxmlformats.org/presentationml/2006/ole">
            <p:oleObj spid="_x0000_s23566" name="Equation" r:id="rId13" imgW="495000" imgH="266400" progId="Equation.DSMT4">
              <p:embed/>
            </p:oleObj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1054100" y="1620838"/>
          <a:ext cx="979488" cy="512762"/>
        </p:xfrm>
        <a:graphic>
          <a:graphicData uri="http://schemas.openxmlformats.org/presentationml/2006/ole">
            <p:oleObj spid="_x0000_s23567" name="Equation" r:id="rId14" imgW="507960" imgH="266400" progId="Equation.DSMT4">
              <p:embed/>
            </p:oleObj>
          </a:graphicData>
        </a:graphic>
      </p:graphicFrame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990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22098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3686175" y="1905000"/>
          <a:ext cx="4684713" cy="730250"/>
        </p:xfrm>
        <a:graphic>
          <a:graphicData uri="http://schemas.openxmlformats.org/presentationml/2006/ole">
            <p:oleObj spid="_x0000_s23568" name="Equation" r:id="rId15" imgW="2527200" imgH="393480" progId="Equation.DSMT4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4356100" y="3184525"/>
          <a:ext cx="3321050" cy="777875"/>
        </p:xfrm>
        <a:graphic>
          <a:graphicData uri="http://schemas.openxmlformats.org/presentationml/2006/ole">
            <p:oleObj spid="_x0000_s23569" name="Equation" r:id="rId16" imgW="1790640" imgH="419040" progId="Equation.DSMT4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914400" y="9144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5029200" y="867228"/>
          <a:ext cx="1992313" cy="522288"/>
        </p:xfrm>
        <a:graphic>
          <a:graphicData uri="http://schemas.openxmlformats.org/presentationml/2006/ole">
            <p:oleObj spid="_x0000_s23571" name="Equation" r:id="rId17" imgW="774360" imgH="203040" progId="Equation.DSMT4">
              <p:embed/>
            </p:oleObj>
          </a:graphicData>
        </a:graphic>
      </p:graphicFrame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4038600" y="3124200"/>
            <a:ext cx="3886200" cy="9906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nimBg="1"/>
      <p:bldP spid="22547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429001" y="1637201"/>
          <a:ext cx="5562600" cy="740874"/>
        </p:xfrm>
        <a:graphic>
          <a:graphicData uri="http://schemas.openxmlformats.org/presentationml/2006/ole">
            <p:oleObj spid="_x0000_s19458" name="Equation" r:id="rId3" imgW="3149280" imgH="41904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953000" y="638628"/>
          <a:ext cx="1536700" cy="755650"/>
        </p:xfrm>
        <a:graphic>
          <a:graphicData uri="http://schemas.openxmlformats.org/presentationml/2006/ole">
            <p:oleObj spid="_x0000_s19459" name="Equation" r:id="rId4" imgW="799920" imgH="393480" progId="Equation.DSMT4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066800" y="2362200"/>
          <a:ext cx="998538" cy="536575"/>
        </p:xfrm>
        <a:graphic>
          <a:graphicData uri="http://schemas.openxmlformats.org/presentationml/2006/ole">
            <p:oleObj spid="_x0000_s19460" name="Equation" r:id="rId5" imgW="520560" imgH="27936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066800" y="3121025"/>
          <a:ext cx="998538" cy="536575"/>
        </p:xfrm>
        <a:graphic>
          <a:graphicData uri="http://schemas.openxmlformats.org/presentationml/2006/ole">
            <p:oleObj spid="_x0000_s19461" name="Equation" r:id="rId6" imgW="520560" imgH="279360" progId="Equation.DSMT4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982663" y="3810000"/>
          <a:ext cx="1168400" cy="536575"/>
        </p:xfrm>
        <a:graphic>
          <a:graphicData uri="http://schemas.openxmlformats.org/presentationml/2006/ole">
            <p:oleObj spid="_x0000_s19462" name="Equation" r:id="rId7" imgW="609480" imgH="279360" progId="Equation.DSMT4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990600" y="4568825"/>
          <a:ext cx="1168400" cy="536575"/>
        </p:xfrm>
        <a:graphic>
          <a:graphicData uri="http://schemas.openxmlformats.org/presentationml/2006/ole">
            <p:oleObj spid="_x0000_s19463" name="Equation" r:id="rId8" imgW="609480" imgH="279360" progId="Equation.DSMT4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914400" y="5334000"/>
          <a:ext cx="1338263" cy="536575"/>
        </p:xfrm>
        <a:graphic>
          <a:graphicData uri="http://schemas.openxmlformats.org/presentationml/2006/ole">
            <p:oleObj spid="_x0000_s19464" name="Equation" r:id="rId9" imgW="698400" imgH="279360" progId="Equation.DSMT4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590800" y="2438400"/>
          <a:ext cx="171450" cy="317500"/>
        </p:xfrm>
        <a:graphic>
          <a:graphicData uri="http://schemas.openxmlformats.org/presentationml/2006/ole">
            <p:oleObj spid="_x0000_s19465" name="Equation" r:id="rId10" imgW="88560" imgH="164880" progId="Equation.DSMT4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590800" y="3200400"/>
          <a:ext cx="171450" cy="317500"/>
        </p:xfrm>
        <a:graphic>
          <a:graphicData uri="http://schemas.openxmlformats.org/presentationml/2006/ole">
            <p:oleObj spid="_x0000_s19466" name="Equation" r:id="rId11" imgW="88560" imgH="164880" progId="Equation.DSMT4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2554288" y="3886200"/>
          <a:ext cx="246062" cy="317500"/>
        </p:xfrm>
        <a:graphic>
          <a:graphicData uri="http://schemas.openxmlformats.org/presentationml/2006/ole">
            <p:oleObj spid="_x0000_s19467" name="Equation" r:id="rId12" imgW="126720" imgH="164880" progId="Equation.DSMT4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309813" y="4635500"/>
          <a:ext cx="735012" cy="342900"/>
        </p:xfrm>
        <a:graphic>
          <a:graphicData uri="http://schemas.openxmlformats.org/presentationml/2006/ole">
            <p:oleObj spid="_x0000_s19468" name="Equation" r:id="rId13" imgW="380880" imgH="177480" progId="Equation.DSMT4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379663" y="5448300"/>
          <a:ext cx="906462" cy="342900"/>
        </p:xfrm>
        <a:graphic>
          <a:graphicData uri="http://schemas.openxmlformats.org/presentationml/2006/ole">
            <p:oleObj spid="_x0000_s19469" name="Equation" r:id="rId14" imgW="469800" imgH="177480" progId="Equation.DSMT4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2209800" y="1600200"/>
          <a:ext cx="954088" cy="512763"/>
        </p:xfrm>
        <a:graphic>
          <a:graphicData uri="http://schemas.openxmlformats.org/presentationml/2006/ole">
            <p:oleObj spid="_x0000_s19470" name="Equation" r:id="rId15" imgW="495000" imgH="266400" progId="Equation.DSMT4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1054100" y="1620838"/>
          <a:ext cx="979488" cy="512762"/>
        </p:xfrm>
        <a:graphic>
          <a:graphicData uri="http://schemas.openxmlformats.org/presentationml/2006/ole">
            <p:oleObj spid="_x0000_s19471" name="Equation" r:id="rId16" imgW="507960" imgH="266400" progId="Equation.DSMT4">
              <p:embed/>
            </p:oleObj>
          </a:graphicData>
        </a:graphic>
      </p:graphicFrame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990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2098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789363" y="2681288"/>
          <a:ext cx="4356100" cy="730250"/>
        </p:xfrm>
        <a:graphic>
          <a:graphicData uri="http://schemas.openxmlformats.org/presentationml/2006/ole">
            <p:oleObj spid="_x0000_s19472" name="Equation" r:id="rId17" imgW="2349360" imgH="393480" progId="Equation.DSMT4">
              <p:embed/>
            </p:oleObj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4249738" y="3984625"/>
          <a:ext cx="3414712" cy="730250"/>
        </p:xfrm>
        <a:graphic>
          <a:graphicData uri="http://schemas.openxmlformats.org/presentationml/2006/ole">
            <p:oleObj spid="_x0000_s19473" name="Equation" r:id="rId18" imgW="1841400" imgH="393480" progId="Equation.DSMT4">
              <p:embed/>
            </p:oleObj>
          </a:graphicData>
        </a:graphic>
      </p:graphicFrame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175125" y="5211763"/>
            <a:ext cx="46640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is a geometric series with</a:t>
            </a:r>
          </a:p>
          <a:p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a 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= 1</a:t>
            </a:r>
            <a:r>
              <a:rPr lang="en-US">
                <a:solidFill>
                  <a:schemeClr val="accent2"/>
                </a:solidFill>
              </a:rPr>
              <a:t> and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r 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=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914400" y="8382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3962400" y="3886200"/>
            <a:ext cx="39624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3" grpId="0" autoUpdateAnimBg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379787" y="1696698"/>
          <a:ext cx="5688013" cy="757577"/>
        </p:xfrm>
        <a:graphic>
          <a:graphicData uri="http://schemas.openxmlformats.org/presentationml/2006/ole">
            <p:oleObj spid="_x0000_s25602" name="Equation" r:id="rId3" imgW="3149280" imgH="41904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953000" y="914400"/>
          <a:ext cx="1974850" cy="487363"/>
        </p:xfrm>
        <a:graphic>
          <a:graphicData uri="http://schemas.openxmlformats.org/presentationml/2006/ole">
            <p:oleObj spid="_x0000_s25603" name="Equation" r:id="rId4" imgW="1028520" imgH="253800" progId="Equation.DSMT4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019175" y="2386013"/>
          <a:ext cx="1095375" cy="487362"/>
        </p:xfrm>
        <a:graphic>
          <a:graphicData uri="http://schemas.openxmlformats.org/presentationml/2006/ole">
            <p:oleObj spid="_x0000_s25604" name="Equation" r:id="rId5" imgW="571320" imgH="25380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066800" y="3121025"/>
          <a:ext cx="1000125" cy="536575"/>
        </p:xfrm>
        <a:graphic>
          <a:graphicData uri="http://schemas.openxmlformats.org/presentationml/2006/ole">
            <p:oleObj spid="_x0000_s25605" name="Equation" r:id="rId6" imgW="520560" imgH="279360" progId="Equation.DSMT4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958850" y="3810000"/>
          <a:ext cx="1217613" cy="536575"/>
        </p:xfrm>
        <a:graphic>
          <a:graphicData uri="http://schemas.openxmlformats.org/presentationml/2006/ole">
            <p:oleObj spid="_x0000_s25606" name="Equation" r:id="rId7" imgW="634680" imgH="279360" progId="Equation.DSMT4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911225" y="4568825"/>
          <a:ext cx="1192213" cy="536575"/>
        </p:xfrm>
        <a:graphic>
          <a:graphicData uri="http://schemas.openxmlformats.org/presentationml/2006/ole">
            <p:oleObj spid="_x0000_s25607" name="Equation" r:id="rId8" imgW="622080" imgH="279360" progId="Equation.DSMT4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914400" y="5334000"/>
          <a:ext cx="1338263" cy="536575"/>
        </p:xfrm>
        <a:graphic>
          <a:graphicData uri="http://schemas.openxmlformats.org/presentationml/2006/ole">
            <p:oleObj spid="_x0000_s25608" name="Equation" r:id="rId9" imgW="698400" imgH="279360" progId="Equation.DSMT4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554288" y="2425700"/>
          <a:ext cx="246062" cy="342900"/>
        </p:xfrm>
        <a:graphic>
          <a:graphicData uri="http://schemas.openxmlformats.org/presentationml/2006/ole">
            <p:oleObj spid="_x0000_s25609" name="Equation" r:id="rId10" imgW="126720" imgH="177480" progId="Equation.DSMT4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2590800" y="3200400"/>
          <a:ext cx="171450" cy="317500"/>
        </p:xfrm>
        <a:graphic>
          <a:graphicData uri="http://schemas.openxmlformats.org/presentationml/2006/ole">
            <p:oleObj spid="_x0000_s25610" name="Equation" r:id="rId11" imgW="88560" imgH="164880" progId="Equation.DSMT4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2493963" y="3886200"/>
          <a:ext cx="368300" cy="317500"/>
        </p:xfrm>
        <a:graphic>
          <a:graphicData uri="http://schemas.openxmlformats.org/presentationml/2006/ole">
            <p:oleObj spid="_x0000_s25611" name="Equation" r:id="rId12" imgW="190440" imgH="164880" progId="Equation.DSMT4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554288" y="4646613"/>
          <a:ext cx="244475" cy="319087"/>
        </p:xfrm>
        <a:graphic>
          <a:graphicData uri="http://schemas.openxmlformats.org/presentationml/2006/ole">
            <p:oleObj spid="_x0000_s25612" name="Equation" r:id="rId13" imgW="126720" imgH="164880" progId="Equation.DSMT4">
              <p:embed/>
            </p:oleObj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2293938" y="5448300"/>
          <a:ext cx="1077912" cy="342900"/>
        </p:xfrm>
        <a:graphic>
          <a:graphicData uri="http://schemas.openxmlformats.org/presentationml/2006/ole">
            <p:oleObj spid="_x0000_s25613" name="Equation" r:id="rId14" imgW="558720" imgH="177480" progId="Equation.DSMT4">
              <p:embed/>
            </p:oleObj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2209800" y="1600200"/>
          <a:ext cx="954088" cy="512763"/>
        </p:xfrm>
        <a:graphic>
          <a:graphicData uri="http://schemas.openxmlformats.org/presentationml/2006/ole">
            <p:oleObj spid="_x0000_s25614" name="Equation" r:id="rId15" imgW="495000" imgH="266400" progId="Equation.DSMT4">
              <p:embed/>
            </p:oleObj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1054100" y="1620838"/>
          <a:ext cx="979488" cy="512762"/>
        </p:xfrm>
        <a:graphic>
          <a:graphicData uri="http://schemas.openxmlformats.org/presentationml/2006/ole">
            <p:oleObj spid="_x0000_s25615" name="Equation" r:id="rId16" imgW="507960" imgH="266400" progId="Equation.DSMT4">
              <p:embed/>
            </p:oleObj>
          </a:graphicData>
        </a:graphic>
      </p:graphicFrame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990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098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4596" name="Object 20"/>
          <p:cNvGraphicFramePr>
            <a:graphicFrameLocks noChangeAspect="1"/>
          </p:cNvGraphicFramePr>
          <p:nvPr/>
        </p:nvGraphicFramePr>
        <p:xfrm>
          <a:off x="3440113" y="2614613"/>
          <a:ext cx="5059362" cy="730250"/>
        </p:xfrm>
        <a:graphic>
          <a:graphicData uri="http://schemas.openxmlformats.org/presentationml/2006/ole">
            <p:oleObj spid="_x0000_s25616" name="Equation" r:id="rId17" imgW="2730240" imgH="393480" progId="Equation.DSMT4">
              <p:embed/>
            </p:oleObj>
          </a:graphicData>
        </a:graphic>
      </p:graphicFrame>
      <p:graphicFrame>
        <p:nvGraphicFramePr>
          <p:cNvPr id="24597" name="Object 21"/>
          <p:cNvGraphicFramePr>
            <a:graphicFrameLocks noChangeAspect="1"/>
          </p:cNvGraphicFramePr>
          <p:nvPr/>
        </p:nvGraphicFramePr>
        <p:xfrm>
          <a:off x="4143375" y="3894138"/>
          <a:ext cx="3627438" cy="777875"/>
        </p:xfrm>
        <a:graphic>
          <a:graphicData uri="http://schemas.openxmlformats.org/presentationml/2006/ole">
            <p:oleObj spid="_x0000_s25617" name="Equation" r:id="rId18" imgW="1955520" imgH="419040" progId="Equation.DSMT4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914400" y="9144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4038600" y="3810000"/>
            <a:ext cx="38862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4" grpId="0" animBg="1"/>
      <p:bldP spid="24595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3429000" y="1620498"/>
          <a:ext cx="5688013" cy="757577"/>
        </p:xfrm>
        <a:graphic>
          <a:graphicData uri="http://schemas.openxmlformats.org/presentationml/2006/ole">
            <p:oleObj spid="_x0000_s27650" name="Equation" r:id="rId3" imgW="3149280" imgH="41904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029200" y="838200"/>
          <a:ext cx="1536700" cy="568325"/>
        </p:xfrm>
        <a:graphic>
          <a:graphicData uri="http://schemas.openxmlformats.org/presentationml/2006/ole">
            <p:oleObj spid="_x0000_s27651" name="Equation" r:id="rId4" imgW="622080" imgH="22860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408113" y="2433638"/>
          <a:ext cx="317500" cy="390525"/>
        </p:xfrm>
        <a:graphic>
          <a:graphicData uri="http://schemas.openxmlformats.org/presentationml/2006/ole">
            <p:oleObj spid="_x0000_s27652" name="Equation" r:id="rId5" imgW="164880" imgH="20304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408113" y="3194050"/>
          <a:ext cx="317500" cy="390525"/>
        </p:xfrm>
        <a:graphic>
          <a:graphicData uri="http://schemas.openxmlformats.org/presentationml/2006/ole">
            <p:oleObj spid="_x0000_s27653" name="Equation" r:id="rId6" imgW="164880" imgH="203040" progId="Equation.DSMT4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409700" y="3883025"/>
          <a:ext cx="315913" cy="390525"/>
        </p:xfrm>
        <a:graphic>
          <a:graphicData uri="http://schemas.openxmlformats.org/presentationml/2006/ole">
            <p:oleObj spid="_x0000_s27654" name="Equation" r:id="rId7" imgW="164880" imgH="203040" progId="Equation.DSMT4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347788" y="4641850"/>
          <a:ext cx="317500" cy="390525"/>
        </p:xfrm>
        <a:graphic>
          <a:graphicData uri="http://schemas.openxmlformats.org/presentationml/2006/ole">
            <p:oleObj spid="_x0000_s27655" name="Equation" r:id="rId8" imgW="164880" imgH="203040" progId="Equation.DSMT4">
              <p:embed/>
            </p:oleObj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425575" y="5407025"/>
          <a:ext cx="315913" cy="388938"/>
        </p:xfrm>
        <a:graphic>
          <a:graphicData uri="http://schemas.openxmlformats.org/presentationml/2006/ole">
            <p:oleObj spid="_x0000_s27656" name="Equation" r:id="rId9" imgW="164880" imgH="203040" progId="Equation.DSMT4">
              <p:embed/>
            </p:oleObj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2590800" y="2438400"/>
          <a:ext cx="173038" cy="317500"/>
        </p:xfrm>
        <a:graphic>
          <a:graphicData uri="http://schemas.openxmlformats.org/presentationml/2006/ole">
            <p:oleObj spid="_x0000_s27657" name="Equation" r:id="rId10" imgW="88560" imgH="164880" progId="Equation.DSMT4">
              <p:embed/>
            </p:oleObj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2590800" y="3200400"/>
          <a:ext cx="171450" cy="317500"/>
        </p:xfrm>
        <a:graphic>
          <a:graphicData uri="http://schemas.openxmlformats.org/presentationml/2006/ole">
            <p:oleObj spid="_x0000_s27658" name="Equation" r:id="rId11" imgW="88560" imgH="164880" progId="Equation.DSMT4">
              <p:embed/>
            </p:oleObj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2592388" y="3886200"/>
          <a:ext cx="171450" cy="317500"/>
        </p:xfrm>
        <a:graphic>
          <a:graphicData uri="http://schemas.openxmlformats.org/presentationml/2006/ole">
            <p:oleObj spid="_x0000_s27659" name="Equation" r:id="rId12" imgW="88560" imgH="164880" progId="Equation.DSMT4">
              <p:embed/>
            </p:oleObj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2590800" y="4646613"/>
          <a:ext cx="171450" cy="319087"/>
        </p:xfrm>
        <a:graphic>
          <a:graphicData uri="http://schemas.openxmlformats.org/presentationml/2006/ole">
            <p:oleObj spid="_x0000_s27660" name="Equation" r:id="rId13" imgW="88560" imgH="164880" progId="Equation.DSMT4">
              <p:embed/>
            </p:oleObj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2590800" y="5461000"/>
          <a:ext cx="171450" cy="317500"/>
        </p:xfrm>
        <a:graphic>
          <a:graphicData uri="http://schemas.openxmlformats.org/presentationml/2006/ole">
            <p:oleObj spid="_x0000_s27661" name="Equation" r:id="rId14" imgW="88560" imgH="164880" progId="Equation.DSMT4">
              <p:embed/>
            </p:oleObj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2209800" y="1600200"/>
          <a:ext cx="954088" cy="512763"/>
        </p:xfrm>
        <a:graphic>
          <a:graphicData uri="http://schemas.openxmlformats.org/presentationml/2006/ole">
            <p:oleObj spid="_x0000_s27662" name="Equation" r:id="rId15" imgW="495000" imgH="266400" progId="Equation.DSMT4">
              <p:embed/>
            </p:oleObj>
          </a:graphicData>
        </a:graphic>
      </p:graphicFrame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1054100" y="1620838"/>
          <a:ext cx="979488" cy="512762"/>
        </p:xfrm>
        <a:graphic>
          <a:graphicData uri="http://schemas.openxmlformats.org/presentationml/2006/ole">
            <p:oleObj spid="_x0000_s27663" name="Equation" r:id="rId16" imgW="507960" imgH="266400" progId="Equation.DSMT4">
              <p:embed/>
            </p:oleObj>
          </a:graphicData>
        </a:graphic>
      </p:graphicFrame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9906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09800" y="220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/>
        </p:nvGraphicFramePr>
        <p:xfrm>
          <a:off x="3932238" y="2614613"/>
          <a:ext cx="4071937" cy="730250"/>
        </p:xfrm>
        <a:graphic>
          <a:graphicData uri="http://schemas.openxmlformats.org/presentationml/2006/ole">
            <p:oleObj spid="_x0000_s27664" name="Equation" r:id="rId17" imgW="2197080" imgH="393480" progId="Equation.DSMT4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4332288" y="3894138"/>
          <a:ext cx="3249612" cy="777875"/>
        </p:xfrm>
        <a:graphic>
          <a:graphicData uri="http://schemas.openxmlformats.org/presentationml/2006/ole">
            <p:oleObj spid="_x0000_s27665" name="Equation" r:id="rId18" imgW="1752480" imgH="419040" progId="Equation.DSMT4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914400" y="9144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5" name="AutoShape 16"/>
          <p:cNvSpPr>
            <a:spLocks noChangeArrowheads="1"/>
          </p:cNvSpPr>
          <p:nvPr/>
        </p:nvSpPr>
        <p:spPr bwMode="auto">
          <a:xfrm>
            <a:off x="3962400" y="3886200"/>
            <a:ext cx="40386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47700" y="1279525"/>
          <a:ext cx="3249613" cy="777875"/>
        </p:xfrm>
        <a:graphic>
          <a:graphicData uri="http://schemas.openxmlformats.org/presentationml/2006/ole">
            <p:oleObj spid="_x0000_s36866" name="Equation" r:id="rId3" imgW="1752480" imgH="419040" progId="Equation.DSMT4">
              <p:embed/>
            </p:oleObj>
          </a:graphicData>
        </a:graphic>
      </p:graphicFrame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30287" y="762000"/>
            <a:ext cx="476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 amazing use for infinite series: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289425" y="1462087"/>
            <a:ext cx="2644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Substitute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xi</a:t>
            </a:r>
            <a:r>
              <a:rPr lang="en-US" dirty="0">
                <a:solidFill>
                  <a:schemeClr val="accent2"/>
                </a:solidFill>
              </a:rPr>
              <a:t> for </a:t>
            </a:r>
            <a:r>
              <a:rPr lang="en-US" sz="2800" i="1" dirty="0">
                <a:solidFill>
                  <a:schemeClr val="accent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57200" y="2209800"/>
          <a:ext cx="6099175" cy="777875"/>
        </p:xfrm>
        <a:graphic>
          <a:graphicData uri="http://schemas.openxmlformats.org/presentationml/2006/ole">
            <p:oleObj spid="_x0000_s36867" name="Equation" r:id="rId4" imgW="3288960" imgH="419040" progId="Equation.DSMT4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33400" y="3276600"/>
          <a:ext cx="5510213" cy="777875"/>
        </p:xfrm>
        <a:graphic>
          <a:graphicData uri="http://schemas.openxmlformats.org/presentationml/2006/ole">
            <p:oleObj spid="_x0000_s36868" name="Equation" r:id="rId5" imgW="2971800" imgH="419040" progId="Equation.DSMT4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922338" y="4343400"/>
          <a:ext cx="4732337" cy="777875"/>
        </p:xfrm>
        <a:graphic>
          <a:graphicData uri="http://schemas.openxmlformats.org/presentationml/2006/ole">
            <p:oleObj spid="_x0000_s36869" name="Equation" r:id="rId6" imgW="2552400" imgH="419040" progId="Equation.DSMT4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444500" y="5524500"/>
          <a:ext cx="5673725" cy="823913"/>
        </p:xfrm>
        <a:graphic>
          <a:graphicData uri="http://schemas.openxmlformats.org/presentationml/2006/ole">
            <p:oleObj spid="_x0000_s36870" name="Equation" r:id="rId7" imgW="3060360" imgH="444240" progId="Equation.DSMT4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715000" y="4446588"/>
            <a:ext cx="3176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Factor out the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chemeClr val="accent2"/>
                </a:solidFill>
              </a:rPr>
              <a:t> terms.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860512" y="152400"/>
            <a:ext cx="3083088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Euler’s Formula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33400" y="304800"/>
          <a:ext cx="5673725" cy="823913"/>
        </p:xfrm>
        <a:graphic>
          <a:graphicData uri="http://schemas.openxmlformats.org/presentationml/2006/ole">
            <p:oleObj spid="_x0000_s37890" name="Equation" r:id="rId3" imgW="3060360" imgH="444240" progId="Equation.DSMT4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283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is the series for cosine.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022725" y="1524000"/>
            <a:ext cx="2835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is the series for sine.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2133600" y="11430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5181600" y="11430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09600" y="2743200"/>
          <a:ext cx="2659063" cy="423863"/>
        </p:xfrm>
        <a:graphic>
          <a:graphicData uri="http://schemas.openxmlformats.org/presentationml/2006/ole">
            <p:oleObj spid="_x0000_s37891" name="Equation" r:id="rId4" imgW="1434960" imgH="228600" progId="Equation.DSMT4">
              <p:embed/>
            </p:oleObj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38600" y="2743200"/>
            <a:ext cx="1676400" cy="457200"/>
            <a:chOff x="2544" y="1728"/>
            <a:chExt cx="1056" cy="288"/>
          </a:xfrm>
        </p:grpSpPr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544" y="1728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Let</a:t>
              </a:r>
            </a:p>
          </p:txBody>
        </p:sp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2976" y="1776"/>
            <a:ext cx="624" cy="236"/>
          </p:xfrm>
          <a:graphic>
            <a:graphicData uri="http://schemas.openxmlformats.org/presentationml/2006/ole">
              <p:oleObj spid="_x0000_s37895" name="Equation" r:id="rId5" imgW="368280" imgH="139680" progId="Equation.DSMT4">
                <p:embed/>
              </p:oleObj>
            </a:graphicData>
          </a:graphic>
        </p:graphicFrame>
      </p:grp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33400" y="3581400"/>
          <a:ext cx="2730500" cy="423863"/>
        </p:xfrm>
        <a:graphic>
          <a:graphicData uri="http://schemas.openxmlformats.org/presentationml/2006/ole">
            <p:oleObj spid="_x0000_s37892" name="Equation" r:id="rId6" imgW="1473120" imgH="228600" progId="Equation.DSMT4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150938" y="4367213"/>
          <a:ext cx="1647825" cy="376237"/>
        </p:xfrm>
        <a:graphic>
          <a:graphicData uri="http://schemas.openxmlformats.org/presentationml/2006/ole">
            <p:oleObj spid="_x0000_s37893" name="Equation" r:id="rId7" imgW="888840" imgH="203040" progId="Equation.DSMT4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762000" y="5262563"/>
          <a:ext cx="2725738" cy="889000"/>
        </p:xfrm>
        <a:graphic>
          <a:graphicData uri="http://schemas.openxmlformats.org/presentationml/2006/ole">
            <p:oleObj spid="_x0000_s37894" name="Equation" r:id="rId8" imgW="622080" imgH="203040" progId="Equation.DSMT4">
              <p:embed/>
            </p:oleObj>
          </a:graphicData>
        </a:graphic>
      </p:graphicFrame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533400" y="5181600"/>
            <a:ext cx="3200400" cy="1219200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419600" y="4876800"/>
            <a:ext cx="4359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amazing identity contains the five most famous numbers in mathematics, and shows that they are interrelated.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nimBg="1"/>
      <p:bldP spid="15366" grpId="0" animBg="1"/>
      <p:bldP spid="15374" grpId="0" animBg="1"/>
      <p:bldP spid="153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3400" y="1981200"/>
            <a:ext cx="7391400" cy="838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33400" y="1981200"/>
            <a:ext cx="73914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457200"/>
            <a:ext cx="7924800" cy="1295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457200"/>
            <a:ext cx="792480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17525" y="304800"/>
            <a:ext cx="8169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Taylor series are used to estimate the value of functions (at least theoretically - </a:t>
            </a:r>
            <a:r>
              <a:rPr lang="en-US" dirty="0" smtClean="0"/>
              <a:t>nowadays </a:t>
            </a:r>
            <a:r>
              <a:rPr lang="en-US" dirty="0"/>
              <a:t>we can usually use the calculator or computer to calculate directly.)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16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An estimate is only useful if we have an idea of how accurate the estimate is.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81692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When we use part of a Taylor series to estimate the value of a function, the end of the series that we do not use is called the remainder.  If we know the size of the remainder, then we know how close our estimate is.</a:t>
            </a: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27025" y="3810000"/>
            <a:ext cx="8512175" cy="762000"/>
            <a:chOff x="206" y="576"/>
            <a:chExt cx="5362" cy="480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06" y="720"/>
              <a:ext cx="528" cy="240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44" y="727"/>
              <a:ext cx="3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 smtClean="0"/>
                <a:t>Ex:</a:t>
              </a:r>
              <a:endParaRPr lang="en-US" sz="2000" dirty="0"/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868" y="697"/>
              <a:ext cx="4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Use                          to approximate            over          .</a:t>
              </a:r>
            </a:p>
          </p:txBody>
        </p:sp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1310" y="672"/>
            <a:ext cx="1296" cy="288"/>
          </p:xfrm>
          <a:graphic>
            <a:graphicData uri="http://schemas.openxmlformats.org/presentationml/2006/ole">
              <p:oleObj spid="_x0000_s38913" name="Equation" r:id="rId3" imgW="914400" imgH="203040" progId="Equation.DSMT4">
                <p:embed/>
              </p:oleObj>
            </a:graphicData>
          </a:graphic>
        </p:graphicFrame>
        <p:graphicFrame>
          <p:nvGraphicFramePr>
            <p:cNvPr id="15" name="Object 6"/>
            <p:cNvGraphicFramePr>
              <a:graphicFrameLocks noChangeAspect="1"/>
            </p:cNvGraphicFramePr>
            <p:nvPr/>
          </p:nvGraphicFramePr>
          <p:xfrm>
            <a:off x="3998" y="576"/>
            <a:ext cx="480" cy="480"/>
          </p:xfrm>
          <a:graphic>
            <a:graphicData uri="http://schemas.openxmlformats.org/presentationml/2006/ole">
              <p:oleObj spid="_x0000_s38914" name="Equation" r:id="rId4" imgW="393480" imgH="393480" progId="Equation.DSMT4">
                <p:embed/>
              </p:oleObj>
            </a:graphicData>
          </a:graphic>
        </p:graphicFrame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4958" y="720"/>
            <a:ext cx="528" cy="288"/>
          </p:xfrm>
          <a:graphic>
            <a:graphicData uri="http://schemas.openxmlformats.org/presentationml/2006/ole">
              <p:oleObj spid="_x0000_s38915" name="Equation" r:id="rId5" imgW="419040" imgH="228600" progId="Equation.DSMT4">
                <p:embed/>
              </p:oleObj>
            </a:graphicData>
          </a:graphic>
        </p:graphicFrame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57200" y="4648200"/>
            <a:ext cx="8105775" cy="838200"/>
            <a:chOff x="374" y="1488"/>
            <a:chExt cx="5106" cy="528"/>
          </a:xfrm>
        </p:grpSpPr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74" y="1609"/>
              <a:ext cx="51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/>
                <a:t>the </a:t>
              </a:r>
              <a:r>
                <a:rPr lang="en-US" u="sng" dirty="0"/>
                <a:t>truncation error</a:t>
              </a:r>
              <a:r>
                <a:rPr lang="en-US" dirty="0"/>
                <a:t> is                              , which is              .</a:t>
              </a:r>
            </a:p>
          </p:txBody>
        </p:sp>
        <p:graphicFrame>
          <p:nvGraphicFramePr>
            <p:cNvPr id="19" name="Object 14"/>
            <p:cNvGraphicFramePr>
              <a:graphicFrameLocks noChangeAspect="1"/>
            </p:cNvGraphicFramePr>
            <p:nvPr/>
          </p:nvGraphicFramePr>
          <p:xfrm>
            <a:off x="2286" y="1584"/>
            <a:ext cx="1554" cy="297"/>
          </p:xfrm>
          <a:graphic>
            <a:graphicData uri="http://schemas.openxmlformats.org/presentationml/2006/ole">
              <p:oleObj spid="_x0000_s38916" name="Equation" r:id="rId6" imgW="1193760" imgH="228600" progId="Equation.DSMT4">
                <p:embed/>
              </p:oleObj>
            </a:graphicData>
          </a:graphic>
        </p:graphicFrame>
        <p:graphicFrame>
          <p:nvGraphicFramePr>
            <p:cNvPr id="20" name="Object 15"/>
            <p:cNvGraphicFramePr>
              <a:graphicFrameLocks noChangeAspect="1"/>
            </p:cNvGraphicFramePr>
            <p:nvPr/>
          </p:nvGraphicFramePr>
          <p:xfrm>
            <a:off x="4752" y="1488"/>
            <a:ext cx="496" cy="528"/>
          </p:xfrm>
          <a:graphic>
            <a:graphicData uri="http://schemas.openxmlformats.org/presentationml/2006/ole">
              <p:oleObj spid="_x0000_s38917" name="Equation" r:id="rId7" imgW="393480" imgH="419040" progId="Equation.DSMT4">
                <p:embed/>
              </p:oleObj>
            </a:graphicData>
          </a:graphic>
        </p:graphicFrame>
      </p:grpSp>
      <p:sp>
        <p:nvSpPr>
          <p:cNvPr id="21" name="Freeform 18"/>
          <p:cNvSpPr>
            <a:spLocks/>
          </p:cNvSpPr>
          <p:nvPr/>
        </p:nvSpPr>
        <p:spPr bwMode="auto">
          <a:xfrm>
            <a:off x="1981200" y="5386387"/>
            <a:ext cx="990600" cy="609600"/>
          </a:xfrm>
          <a:custGeom>
            <a:avLst/>
            <a:gdLst/>
            <a:ahLst/>
            <a:cxnLst>
              <a:cxn ang="0">
                <a:pos x="624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24" h="384">
                <a:moveTo>
                  <a:pt x="624" y="384"/>
                </a:moveTo>
                <a:lnTo>
                  <a:pt x="144" y="38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032125" y="5730875"/>
            <a:ext cx="573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When you “truncate” a number, you drop off the end.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2" grpId="0" animBg="1"/>
      <p:bldP spid="4099" grpId="0" autoUpdateAnimBg="0"/>
      <p:bldP spid="4100" grpId="0" autoUpdateAnimBg="0"/>
      <p:bldP spid="21" grpId="0" animBg="1"/>
      <p:bldP spid="2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304800"/>
            <a:ext cx="8610600" cy="304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71700" y="420688"/>
            <a:ext cx="476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Taylor’s Theorem with Remainder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93725" y="1030288"/>
            <a:ext cx="82454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 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en-US"/>
              <a:t>  has derivatives of all orders in an open interval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/>
              <a:t> containing </a:t>
            </a:r>
            <a:r>
              <a:rPr lang="en-US" sz="2800" i="1">
                <a:latin typeface="Times New Roman" pitchFamily="18" charset="0"/>
              </a:rPr>
              <a:t>a</a:t>
            </a:r>
            <a:r>
              <a:rPr lang="en-US"/>
              <a:t>, then for each positive integer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/>
              <a:t> and for each </a:t>
            </a:r>
            <a:r>
              <a:rPr lang="en-US" sz="2800" i="1">
                <a:latin typeface="Times New Roman" pitchFamily="18" charset="0"/>
              </a:rPr>
              <a:t>x</a:t>
            </a:r>
            <a:r>
              <a:rPr lang="en-US"/>
              <a:t> in </a:t>
            </a:r>
            <a:r>
              <a:rPr lang="en-US" sz="2800" i="1">
                <a:latin typeface="Times New Roman" pitchFamily="18" charset="0"/>
              </a:rPr>
              <a:t>I</a:t>
            </a:r>
            <a:r>
              <a:rPr lang="en-US"/>
              <a:t>: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7200" y="2514600"/>
          <a:ext cx="8229600" cy="733425"/>
        </p:xfrm>
        <a:graphic>
          <a:graphicData uri="http://schemas.openxmlformats.org/presentationml/2006/ole">
            <p:oleObj spid="_x0000_s30722" name="Equation" r:id="rId3" imgW="4698720" imgH="419040" progId="Equation.DSMT4">
              <p:embed/>
            </p:oleObj>
          </a:graphicData>
        </a:graphic>
      </p:graphicFrame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3810000"/>
            <a:ext cx="4800600" cy="1981200"/>
            <a:chOff x="240" y="2400"/>
            <a:chExt cx="3024" cy="1248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40" y="2400"/>
              <a:ext cx="3024" cy="124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288" y="2425"/>
              <a:ext cx="29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Lagrange Form of the Remainder</a:t>
              </a:r>
            </a:p>
          </p:txBody>
        </p:sp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480" y="2880"/>
            <a:ext cx="2496" cy="732"/>
          </p:xfrm>
          <a:graphic>
            <a:graphicData uri="http://schemas.openxmlformats.org/presentationml/2006/ole">
              <p:oleObj spid="_x0000_s30724" name="Equation" r:id="rId4" imgW="1688760" imgH="495000" progId="Equation.DSMT4">
                <p:embed/>
              </p:oleObj>
            </a:graphicData>
          </a:graphic>
        </p:graphicFrame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943600" y="3886200"/>
            <a:ext cx="291147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Remainder after partial sum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800" i="1" baseline="-25000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>
                <a:solidFill>
                  <a:srgbClr val="0000FF"/>
                </a:solidFill>
              </a:rPr>
              <a:t> where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>
                <a:solidFill>
                  <a:srgbClr val="0000FF"/>
                </a:solidFill>
              </a:rPr>
              <a:t> is between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>
                <a:solidFill>
                  <a:srgbClr val="0000FF"/>
                </a:solidFill>
              </a:rPr>
              <a:t> and </a:t>
            </a:r>
            <a:r>
              <a:rPr lang="en-US" sz="2800" i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5334000" y="4724400"/>
            <a:ext cx="5334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81000" y="5867400"/>
            <a:ext cx="832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This is also called the </a:t>
            </a:r>
            <a:r>
              <a:rPr lang="en-US" u="sng" dirty="0"/>
              <a:t>remainder of order </a:t>
            </a:r>
            <a:r>
              <a:rPr lang="en-US" sz="2800" i="1" u="sng" dirty="0">
                <a:latin typeface="Times New Roman" pitchFamily="18" charset="0"/>
              </a:rPr>
              <a:t>n</a:t>
            </a:r>
            <a:r>
              <a:rPr lang="en-US" dirty="0"/>
              <a:t> or the </a:t>
            </a:r>
            <a:r>
              <a:rPr lang="en-US" u="sng" dirty="0"/>
              <a:t>error term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  <p:bldP spid="6154" grpId="0" animBg="1"/>
      <p:bldP spid="1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562600" y="4984750"/>
            <a:ext cx="329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This is called </a:t>
            </a:r>
            <a:r>
              <a:rPr lang="en-US" u="sng">
                <a:solidFill>
                  <a:srgbClr val="0000FF"/>
                </a:solidFill>
              </a:rPr>
              <a:t>Taylor’s Inequality</a:t>
            </a:r>
            <a:r>
              <a:rPr lang="en-US">
                <a:solidFill>
                  <a:srgbClr val="0000FF"/>
                </a:solidFill>
              </a:rPr>
              <a:t>.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81000" y="4572000"/>
            <a:ext cx="4800600" cy="1981200"/>
            <a:chOff x="240" y="2304"/>
            <a:chExt cx="3024" cy="1248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240" y="2304"/>
              <a:ext cx="3024" cy="124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39" y="2329"/>
              <a:ext cx="16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Taylor’s Inequality</a:t>
              </a:r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304800"/>
            <a:ext cx="4800600" cy="1981200"/>
            <a:chOff x="240" y="2400"/>
            <a:chExt cx="3024" cy="124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240" y="2400"/>
              <a:ext cx="3024" cy="124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88" y="2425"/>
              <a:ext cx="29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Lagrange Form of the Remainder</a:t>
              </a: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480" y="2880"/>
            <a:ext cx="2496" cy="732"/>
          </p:xfrm>
          <a:graphic>
            <a:graphicData uri="http://schemas.openxmlformats.org/presentationml/2006/ole">
              <p:oleObj spid="_x0000_s32773" name="Equation" r:id="rId3" imgW="1688760" imgH="495000" progId="Equation.DSMT4">
                <p:embed/>
              </p:oleObj>
            </a:graphicData>
          </a:graphic>
        </p:graphicFrame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41325" y="3352800"/>
            <a:ext cx="8093075" cy="985838"/>
            <a:chOff x="278" y="1584"/>
            <a:chExt cx="5098" cy="621"/>
          </a:xfrm>
        </p:grpSpPr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78" y="1609"/>
              <a:ext cx="509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If  </a:t>
              </a:r>
              <a:r>
                <a:rPr lang="en-US" sz="2800" i="1" dirty="0">
                  <a:latin typeface="Times New Roman" pitchFamily="18" charset="0"/>
                </a:rPr>
                <a:t>M </a:t>
              </a:r>
              <a:r>
                <a:rPr lang="en-US" dirty="0"/>
                <a:t> is the maximum value of                    on the interval between </a:t>
              </a:r>
              <a:r>
                <a:rPr lang="en-US" sz="2800" i="1" dirty="0">
                  <a:latin typeface="Times New Roman" pitchFamily="18" charset="0"/>
                </a:rPr>
                <a:t>a</a:t>
              </a:r>
              <a:r>
                <a:rPr lang="en-US" dirty="0"/>
                <a:t> and </a:t>
              </a:r>
              <a:r>
                <a:rPr lang="en-US" sz="2800" i="1" dirty="0">
                  <a:latin typeface="Times New Roman" pitchFamily="18" charset="0"/>
                </a:rPr>
                <a:t>x</a:t>
              </a:r>
              <a:r>
                <a:rPr lang="en-US" dirty="0"/>
                <a:t>, then:</a:t>
              </a:r>
            </a:p>
          </p:txBody>
        </p:sp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2976" y="1584"/>
            <a:ext cx="912" cy="417"/>
          </p:xfrm>
          <a:graphic>
            <a:graphicData uri="http://schemas.openxmlformats.org/presentationml/2006/ole">
              <p:oleObj spid="_x0000_s32772" name="Equation" r:id="rId4" imgW="583920" imgH="266400" progId="Equation.DSMT4">
                <p:embed/>
              </p:oleObj>
            </a:graphicData>
          </a:graphic>
        </p:graphicFrame>
      </p:grp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823913" y="5257800"/>
          <a:ext cx="3665537" cy="1042988"/>
        </p:xfrm>
        <a:graphic>
          <a:graphicData uri="http://schemas.openxmlformats.org/presentationml/2006/ole">
            <p:oleObj spid="_x0000_s32770" name="Equation" r:id="rId5" imgW="1562040" imgH="444240" progId="Equation.DSMT4">
              <p:embed/>
            </p:oleObj>
          </a:graphicData>
        </a:graphic>
      </p:graphicFrame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257800" y="228600"/>
            <a:ext cx="3581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Note that this looks just like the next term in the series, but “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dirty="0"/>
              <a:t>” has been replaced by the number “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dirty="0"/>
              <a:t>” in                  .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6096000" y="2620961"/>
          <a:ext cx="1371600" cy="627063"/>
        </p:xfrm>
        <a:graphic>
          <a:graphicData uri="http://schemas.openxmlformats.org/presentationml/2006/ole">
            <p:oleObj spid="_x0000_s32774" name="Equation" r:id="rId6" imgW="5839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08125" y="420688"/>
            <a:ext cx="7331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/>
              <a:t>Find the </a:t>
            </a:r>
            <a:r>
              <a:rPr lang="en-US" u="sng"/>
              <a:t>Lagrange Error Bound</a:t>
            </a:r>
            <a:r>
              <a:rPr lang="en-US"/>
              <a:t> when             is used to approximate                 and               .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6781800" y="381000"/>
          <a:ext cx="838200" cy="814388"/>
        </p:xfrm>
        <a:graphic>
          <a:graphicData uri="http://schemas.openxmlformats.org/presentationml/2006/ole">
            <p:oleObj spid="_x0000_s34818" name="Equation" r:id="rId3" imgW="431640" imgH="41904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657600" y="1139825"/>
          <a:ext cx="1295400" cy="460375"/>
        </p:xfrm>
        <a:graphic>
          <a:graphicData uri="http://schemas.openxmlformats.org/presentationml/2006/ole">
            <p:oleObj spid="_x0000_s34819" name="Equation" r:id="rId4" imgW="571320" imgH="20304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638800" y="1139825"/>
          <a:ext cx="1122363" cy="460375"/>
        </p:xfrm>
        <a:graphic>
          <a:graphicData uri="http://schemas.openxmlformats.org/presentationml/2006/ole">
            <p:oleObj spid="_x0000_s34820" name="Equation" r:id="rId5" imgW="495000" imgH="203040" progId="Equation.DSMT4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28600" y="1676400"/>
          <a:ext cx="2286000" cy="444500"/>
        </p:xfrm>
        <a:graphic>
          <a:graphicData uri="http://schemas.openxmlformats.org/presentationml/2006/ole">
            <p:oleObj spid="_x0000_s34821" name="Equation" r:id="rId6" imgW="1041120" imgH="203040" progId="Equation.DSMT4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228600" y="2133600"/>
          <a:ext cx="2257425" cy="500063"/>
        </p:xfrm>
        <a:graphic>
          <a:graphicData uri="http://schemas.openxmlformats.org/presentationml/2006/ole">
            <p:oleObj spid="_x0000_s34822" name="Equation" r:id="rId7" imgW="1028520" imgH="228600" progId="Equation.DSMT4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28600" y="2667000"/>
          <a:ext cx="2536825" cy="500062"/>
        </p:xfrm>
        <a:graphic>
          <a:graphicData uri="http://schemas.openxmlformats.org/presentationml/2006/ole">
            <p:oleObj spid="_x0000_s34823" name="Equation" r:id="rId8" imgW="1155600" imgH="228600" progId="Equation.DSMT4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228600" y="3276600"/>
          <a:ext cx="2536825" cy="500062"/>
        </p:xfrm>
        <a:graphic>
          <a:graphicData uri="http://schemas.openxmlformats.org/presentationml/2006/ole">
            <p:oleObj spid="_x0000_s34824" name="Equation" r:id="rId9" imgW="1155600" imgH="228600" progId="Equation.DSMT4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69850" y="4572000"/>
          <a:ext cx="5797550" cy="860425"/>
        </p:xfrm>
        <a:graphic>
          <a:graphicData uri="http://schemas.openxmlformats.org/presentationml/2006/ole">
            <p:oleObj spid="_x0000_s34825" name="Equation" r:id="rId10" imgW="2641320" imgH="393480" progId="Equation.DSMT4">
              <p:embed/>
            </p:oleObj>
          </a:graphicData>
        </a:graphic>
      </p:graphicFrame>
      <p:sp>
        <p:nvSpPr>
          <p:cNvPr id="10253" name="Freeform 13"/>
          <p:cNvSpPr>
            <a:spLocks/>
          </p:cNvSpPr>
          <p:nvPr/>
        </p:nvSpPr>
        <p:spPr bwMode="auto">
          <a:xfrm rot="10800000" flipH="1">
            <a:off x="3657600" y="4419599"/>
            <a:ext cx="1295400" cy="457200"/>
          </a:xfrm>
          <a:custGeom>
            <a:avLst/>
            <a:gdLst/>
            <a:ahLst/>
            <a:cxnLst>
              <a:cxn ang="0">
                <a:pos x="528" y="0"/>
              </a:cxn>
              <a:cxn ang="0">
                <a:pos x="288" y="288"/>
              </a:cxn>
              <a:cxn ang="0">
                <a:pos x="0" y="288"/>
              </a:cxn>
            </a:cxnLst>
            <a:rect l="0" t="0" r="r" b="b"/>
            <a:pathLst>
              <a:path w="528" h="288">
                <a:moveTo>
                  <a:pt x="528" y="0"/>
                </a:moveTo>
                <a:lnTo>
                  <a:pt x="288" y="288"/>
                </a:lnTo>
                <a:lnTo>
                  <a:pt x="0" y="288"/>
                </a:lnTo>
              </a:path>
            </a:pathLst>
          </a:cu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20674" y="4162424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Remainder after 2nd order term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4267200" y="1524000"/>
          <a:ext cx="3541713" cy="915988"/>
        </p:xfrm>
        <a:graphic>
          <a:graphicData uri="http://schemas.openxmlformats.org/presentationml/2006/ole">
            <p:oleObj spid="_x0000_s34826" name="Equation" r:id="rId11" imgW="1612800" imgH="419040" progId="Equation.DSMT4">
              <p:embed/>
            </p:oleObj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124200" y="2438400"/>
            <a:ext cx="5638800" cy="1082675"/>
            <a:chOff x="1968" y="1728"/>
            <a:chExt cx="3552" cy="682"/>
          </a:xfrm>
        </p:grpSpPr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1968" y="1776"/>
              <a:ext cx="355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>
                  <a:solidFill>
                    <a:srgbClr val="0000FF"/>
                  </a:solidFill>
                </a:rPr>
                <a:t>On the interval             ,              decreases, so its maximum value occurs at the left end-point.</a:t>
              </a:r>
            </a:p>
          </p:txBody>
        </p:sp>
        <p:graphicFrame>
          <p:nvGraphicFramePr>
            <p:cNvPr id="10271" name="Object 31"/>
            <p:cNvGraphicFramePr>
              <a:graphicFrameLocks noChangeAspect="1"/>
            </p:cNvGraphicFramePr>
            <p:nvPr/>
          </p:nvGraphicFramePr>
          <p:xfrm>
            <a:off x="3120" y="1824"/>
            <a:ext cx="528" cy="250"/>
          </p:xfrm>
          <a:graphic>
            <a:graphicData uri="http://schemas.openxmlformats.org/presentationml/2006/ole">
              <p:oleObj spid="_x0000_s34831" name="Equation" r:id="rId12" imgW="482400" imgH="228600" progId="Equation.DSMT4">
                <p:embed/>
              </p:oleObj>
            </a:graphicData>
          </a:graphic>
        </p:graphicFrame>
        <p:graphicFrame>
          <p:nvGraphicFramePr>
            <p:cNvPr id="10272" name="Object 32"/>
            <p:cNvGraphicFramePr>
              <a:graphicFrameLocks noChangeAspect="1"/>
            </p:cNvGraphicFramePr>
            <p:nvPr/>
          </p:nvGraphicFramePr>
          <p:xfrm>
            <a:off x="3744" y="1728"/>
            <a:ext cx="480" cy="408"/>
          </p:xfrm>
          <a:graphic>
            <a:graphicData uri="http://schemas.openxmlformats.org/presentationml/2006/ole">
              <p:oleObj spid="_x0000_s34832" name="Equation" r:id="rId13" imgW="507960" imgH="431640" progId="Equation.DSMT4">
                <p:embed/>
              </p:oleObj>
            </a:graphicData>
          </a:graphic>
        </p:graphicFrame>
      </p:grpSp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3505200" y="3505200"/>
          <a:ext cx="1828800" cy="847725"/>
        </p:xfrm>
        <a:graphic>
          <a:graphicData uri="http://schemas.openxmlformats.org/presentationml/2006/ole">
            <p:oleObj spid="_x0000_s34827" name="Equation" r:id="rId14" imgW="927000" imgH="431640" progId="Equation.DSMT4">
              <p:embed/>
            </p:oleObj>
          </a:graphicData>
        </a:graphic>
      </p:graphicFrame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5486400" y="3505200"/>
          <a:ext cx="914400" cy="835025"/>
        </p:xfrm>
        <a:graphic>
          <a:graphicData uri="http://schemas.openxmlformats.org/presentationml/2006/ole">
            <p:oleObj spid="_x0000_s34828" name="Equation" r:id="rId15" imgW="469800" imgH="431640" progId="Equation.DSMT4">
              <p:embed/>
            </p:oleObj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6477000" y="3733800"/>
          <a:ext cx="2209800" cy="350838"/>
        </p:xfrm>
        <a:graphic>
          <a:graphicData uri="http://schemas.openxmlformats.org/presentationml/2006/ole">
            <p:oleObj spid="_x0000_s34829" name="Equation" r:id="rId16" imgW="1117440" imgH="177480" progId="Equation.DSMT4">
              <p:embed/>
            </p:oleObj>
          </a:graphicData>
        </a:graphic>
      </p:graphicFrame>
      <p:graphicFrame>
        <p:nvGraphicFramePr>
          <p:cNvPr id="23" name="Object 29"/>
          <p:cNvGraphicFramePr>
            <a:graphicFrameLocks noChangeAspect="1"/>
          </p:cNvGraphicFramePr>
          <p:nvPr/>
        </p:nvGraphicFramePr>
        <p:xfrm>
          <a:off x="455613" y="5394325"/>
          <a:ext cx="2060575" cy="701675"/>
        </p:xfrm>
        <a:graphic>
          <a:graphicData uri="http://schemas.openxmlformats.org/presentationml/2006/ole">
            <p:oleObj spid="_x0000_s34833" name="Equation" r:id="rId17" imgW="1231560" imgH="419040" progId="Equation.DSMT4">
              <p:embed/>
            </p:oleObj>
          </a:graphicData>
        </a:graphic>
      </p:graphicFrame>
      <p:graphicFrame>
        <p:nvGraphicFramePr>
          <p:cNvPr id="24" name="Object 30"/>
          <p:cNvGraphicFramePr>
            <a:graphicFrameLocks noChangeAspect="1"/>
          </p:cNvGraphicFramePr>
          <p:nvPr/>
        </p:nvGraphicFramePr>
        <p:xfrm>
          <a:off x="2590800" y="5595936"/>
          <a:ext cx="1233488" cy="298450"/>
        </p:xfrm>
        <a:graphic>
          <a:graphicData uri="http://schemas.openxmlformats.org/presentationml/2006/ole">
            <p:oleObj spid="_x0000_s34834" name="Equation" r:id="rId18" imgW="736560" imgH="177480" progId="Equation.DSMT4">
              <p:embed/>
            </p:oleObj>
          </a:graphicData>
        </a:graphic>
      </p:graphicFrame>
      <p:sp>
        <p:nvSpPr>
          <p:cNvPr id="25" name="Text Box 31"/>
          <p:cNvSpPr txBox="1">
            <a:spLocks noChangeArrowheads="1"/>
          </p:cNvSpPr>
          <p:nvPr/>
        </p:nvSpPr>
        <p:spPr bwMode="auto">
          <a:xfrm>
            <a:off x="1571625" y="6384925"/>
            <a:ext cx="269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Lagrange Error Bound</a:t>
            </a:r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 flipV="1">
            <a:off x="3019425" y="6003925"/>
            <a:ext cx="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" name="Group 53"/>
          <p:cNvGrpSpPr>
            <a:grpSpLocks/>
          </p:cNvGrpSpPr>
          <p:nvPr/>
        </p:nvGrpSpPr>
        <p:grpSpPr bwMode="auto">
          <a:xfrm>
            <a:off x="4800600" y="5032375"/>
            <a:ext cx="3827463" cy="779462"/>
            <a:chOff x="2112" y="3013"/>
            <a:chExt cx="2411" cy="491"/>
          </a:xfrm>
        </p:grpSpPr>
        <p:graphicFrame>
          <p:nvGraphicFramePr>
            <p:cNvPr id="28" name="Object 34"/>
            <p:cNvGraphicFramePr>
              <a:graphicFrameLocks noChangeAspect="1"/>
            </p:cNvGraphicFramePr>
            <p:nvPr/>
          </p:nvGraphicFramePr>
          <p:xfrm>
            <a:off x="2177" y="3264"/>
            <a:ext cx="175" cy="192"/>
          </p:xfrm>
          <a:graphic>
            <a:graphicData uri="http://schemas.openxmlformats.org/presentationml/2006/ole">
              <p:oleObj spid="_x0000_s34835" name="Equation" r:id="rId19" imgW="126720" imgH="139680" progId="Equation.DSMT4">
                <p:embed/>
              </p:oleObj>
            </a:graphicData>
          </a:graphic>
        </p:graphicFrame>
        <p:graphicFrame>
          <p:nvGraphicFramePr>
            <p:cNvPr id="29" name="Object 35"/>
            <p:cNvGraphicFramePr>
              <a:graphicFrameLocks noChangeAspect="1"/>
            </p:cNvGraphicFramePr>
            <p:nvPr/>
          </p:nvGraphicFramePr>
          <p:xfrm>
            <a:off x="2592" y="3218"/>
            <a:ext cx="672" cy="238"/>
          </p:xfrm>
          <a:graphic>
            <a:graphicData uri="http://schemas.openxmlformats.org/presentationml/2006/ole">
              <p:oleObj spid="_x0000_s34836" name="Equation" r:id="rId20" imgW="571320" imgH="203040" progId="Equation.DSMT4">
                <p:embed/>
              </p:oleObj>
            </a:graphicData>
          </a:graphic>
        </p:graphicFrame>
        <p:graphicFrame>
          <p:nvGraphicFramePr>
            <p:cNvPr id="30" name="Object 36"/>
            <p:cNvGraphicFramePr>
              <a:graphicFrameLocks noChangeAspect="1"/>
            </p:cNvGraphicFramePr>
            <p:nvPr/>
          </p:nvGraphicFramePr>
          <p:xfrm>
            <a:off x="3408" y="3013"/>
            <a:ext cx="508" cy="491"/>
          </p:xfrm>
          <a:graphic>
            <a:graphicData uri="http://schemas.openxmlformats.org/presentationml/2006/ole">
              <p:oleObj spid="_x0000_s34837" name="Equation" r:id="rId21" imgW="431640" imgH="419040" progId="Equation.DSMT4">
                <p:embed/>
              </p:oleObj>
            </a:graphicData>
          </a:graphic>
        </p:graphicFrame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4070" y="3216"/>
              <a:ext cx="45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error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>
              <a:off x="2112" y="35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>
              <a:off x="2640" y="35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>
              <a:off x="3456" y="350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>
              <a:off x="4128" y="35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6" name="Object 42"/>
          <p:cNvGraphicFramePr>
            <a:graphicFrameLocks noChangeAspect="1"/>
          </p:cNvGraphicFramePr>
          <p:nvPr/>
        </p:nvGraphicFramePr>
        <p:xfrm>
          <a:off x="4953000" y="5964237"/>
          <a:ext cx="239713" cy="304800"/>
        </p:xfrm>
        <a:graphic>
          <a:graphicData uri="http://schemas.openxmlformats.org/presentationml/2006/ole">
            <p:oleObj spid="_x0000_s34838" name="Equation" r:id="rId22" imgW="139680" imgH="177480" progId="Equation.DSMT4">
              <p:embed/>
            </p:oleObj>
          </a:graphicData>
        </a:graphic>
      </p:graphicFrame>
      <p:graphicFrame>
        <p:nvGraphicFramePr>
          <p:cNvPr id="37" name="Object 43"/>
          <p:cNvGraphicFramePr>
            <a:graphicFrameLocks noChangeAspect="1"/>
          </p:cNvGraphicFramePr>
          <p:nvPr/>
        </p:nvGraphicFramePr>
        <p:xfrm>
          <a:off x="5583238" y="5964237"/>
          <a:ext cx="1046162" cy="304800"/>
        </p:xfrm>
        <a:graphic>
          <a:graphicData uri="http://schemas.openxmlformats.org/presentationml/2006/ole">
            <p:oleObj spid="_x0000_s34839" name="Equation" r:id="rId23" imgW="609480" imgH="177480" progId="Equation.DSMT4">
              <p:embed/>
            </p:oleObj>
          </a:graphicData>
        </a:graphic>
      </p:graphicFrame>
      <p:graphicFrame>
        <p:nvGraphicFramePr>
          <p:cNvPr id="38" name="Object 44"/>
          <p:cNvGraphicFramePr>
            <a:graphicFrameLocks noChangeAspect="1"/>
          </p:cNvGraphicFramePr>
          <p:nvPr/>
        </p:nvGraphicFramePr>
        <p:xfrm>
          <a:off x="6934200" y="5964237"/>
          <a:ext cx="522288" cy="304800"/>
        </p:xfrm>
        <a:graphic>
          <a:graphicData uri="http://schemas.openxmlformats.org/presentationml/2006/ole">
            <p:oleObj spid="_x0000_s34840" name="Equation" r:id="rId24" imgW="304560" imgH="177480" progId="Equation.DSMT4">
              <p:embed/>
            </p:oleObj>
          </a:graphicData>
        </a:graphic>
      </p:graphicFrame>
      <p:graphicFrame>
        <p:nvGraphicFramePr>
          <p:cNvPr id="39" name="Object 45"/>
          <p:cNvGraphicFramePr>
            <a:graphicFrameLocks noChangeAspect="1"/>
          </p:cNvGraphicFramePr>
          <p:nvPr/>
        </p:nvGraphicFramePr>
        <p:xfrm>
          <a:off x="7816850" y="5964237"/>
          <a:ext cx="914400" cy="304800"/>
        </p:xfrm>
        <a:graphic>
          <a:graphicData uri="http://schemas.openxmlformats.org/presentationml/2006/ole">
            <p:oleObj spid="_x0000_s34841" name="Equation" r:id="rId25" imgW="533160" imgH="177480" progId="Equation.DSMT4">
              <p:embed/>
            </p:oleObj>
          </a:graphicData>
        </a:graphic>
      </p:graphicFrame>
      <p:graphicFrame>
        <p:nvGraphicFramePr>
          <p:cNvPr id="40" name="Object 47"/>
          <p:cNvGraphicFramePr>
            <a:graphicFrameLocks noChangeAspect="1"/>
          </p:cNvGraphicFramePr>
          <p:nvPr/>
        </p:nvGraphicFramePr>
        <p:xfrm>
          <a:off x="4876800" y="6421437"/>
          <a:ext cx="392113" cy="304800"/>
        </p:xfrm>
        <a:graphic>
          <a:graphicData uri="http://schemas.openxmlformats.org/presentationml/2006/ole">
            <p:oleObj spid="_x0000_s34842" name="Equation" r:id="rId26" imgW="228600" imgH="177480" progId="Equation.DSMT4">
              <p:embed/>
            </p:oleObj>
          </a:graphicData>
        </a:graphic>
      </p:graphicFrame>
      <p:graphicFrame>
        <p:nvGraphicFramePr>
          <p:cNvPr id="41" name="Object 48"/>
          <p:cNvGraphicFramePr>
            <a:graphicFrameLocks noChangeAspect="1"/>
          </p:cNvGraphicFramePr>
          <p:nvPr/>
        </p:nvGraphicFramePr>
        <p:xfrm>
          <a:off x="5507038" y="6421437"/>
          <a:ext cx="1198562" cy="304800"/>
        </p:xfrm>
        <a:graphic>
          <a:graphicData uri="http://schemas.openxmlformats.org/presentationml/2006/ole">
            <p:oleObj spid="_x0000_s34843" name="Equation" r:id="rId27" imgW="698400" imgH="177480" progId="Equation.DSMT4">
              <p:embed/>
            </p:oleObj>
          </a:graphicData>
        </a:graphic>
      </p:graphicFrame>
      <p:graphicFrame>
        <p:nvGraphicFramePr>
          <p:cNvPr id="42" name="Object 49"/>
          <p:cNvGraphicFramePr>
            <a:graphicFrameLocks noChangeAspect="1"/>
          </p:cNvGraphicFramePr>
          <p:nvPr/>
        </p:nvGraphicFramePr>
        <p:xfrm>
          <a:off x="6858000" y="6421437"/>
          <a:ext cx="674688" cy="304800"/>
        </p:xfrm>
        <a:graphic>
          <a:graphicData uri="http://schemas.openxmlformats.org/presentationml/2006/ole">
            <p:oleObj spid="_x0000_s34844" name="Equation" r:id="rId28" imgW="393480" imgH="177480" progId="Equation.DSMT4">
              <p:embed/>
            </p:oleObj>
          </a:graphicData>
        </a:graphic>
      </p:graphicFrame>
      <p:graphicFrame>
        <p:nvGraphicFramePr>
          <p:cNvPr id="43" name="Object 50"/>
          <p:cNvGraphicFramePr>
            <a:graphicFrameLocks noChangeAspect="1"/>
          </p:cNvGraphicFramePr>
          <p:nvPr/>
        </p:nvGraphicFramePr>
        <p:xfrm>
          <a:off x="7826375" y="6421437"/>
          <a:ext cx="893763" cy="304800"/>
        </p:xfrm>
        <a:graphic>
          <a:graphicData uri="http://schemas.openxmlformats.org/presentationml/2006/ole">
            <p:oleObj spid="_x0000_s34845" name="Equation" r:id="rId29" imgW="52056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/>
      <p:bldP spid="10254" grpId="0" autoUpdateAnimBg="0"/>
      <p:bldP spid="25" grpId="0" autoUpdateAnimBg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029200" y="1981200"/>
            <a:ext cx="38862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7525" y="344488"/>
            <a:ext cx="8245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Suppose we wanted to find a fourth degree polynomial of the form: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86000" y="1146175"/>
          <a:ext cx="5181600" cy="606425"/>
        </p:xfrm>
        <a:graphic>
          <a:graphicData uri="http://schemas.openxmlformats.org/presentationml/2006/ole">
            <p:oleObj spid="_x0000_s2053" name="Equation" r:id="rId3" imgW="2171520" imgH="2538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029200" y="1981200"/>
          <a:ext cx="2486025" cy="606425"/>
        </p:xfrm>
        <a:graphic>
          <a:graphicData uri="http://schemas.openxmlformats.org/presentationml/2006/ole">
            <p:oleObj spid="_x0000_s2054" name="Equation" r:id="rId4" imgW="1041120" imgH="253800" progId="Equation.DSMT4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0" y="20574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8066088" y="2057400"/>
          <a:ext cx="849312" cy="423863"/>
        </p:xfrm>
        <a:graphic>
          <a:graphicData uri="http://schemas.openxmlformats.org/presentationml/2006/ole">
            <p:oleObj spid="_x0000_s2056" name="Equation" r:id="rId5" imgW="355320" imgH="177480" progId="Equation.DSMT4">
              <p:embed/>
            </p:oleObj>
          </a:graphicData>
        </a:graphic>
      </p:graphicFrame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" y="2057400"/>
            <a:ext cx="4710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that approximates the behavior of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65125" y="2935288"/>
            <a:ext cx="8321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make </a:t>
            </a:r>
            <a:r>
              <a:rPr lang="en-US" i="1" dirty="0" smtClean="0">
                <a:latin typeface="+mn-lt"/>
              </a:rPr>
              <a:t>f </a:t>
            </a:r>
            <a:r>
              <a:rPr lang="en-US" dirty="0" smtClean="0"/>
              <a:t>(</a:t>
            </a:r>
            <a:r>
              <a:rPr lang="en-US" dirty="0" smtClean="0">
                <a:latin typeface="+mn-lt"/>
              </a:rPr>
              <a:t>0</a:t>
            </a:r>
            <a:r>
              <a:rPr lang="en-US" dirty="0" smtClean="0"/>
              <a:t>) = </a:t>
            </a:r>
            <a:r>
              <a:rPr lang="en-US" i="1" dirty="0" smtClean="0">
                <a:latin typeface="+mn-lt"/>
              </a:rPr>
              <a:t>P</a:t>
            </a:r>
            <a:r>
              <a:rPr lang="en-US" dirty="0" smtClean="0"/>
              <a:t>(</a:t>
            </a:r>
            <a:r>
              <a:rPr lang="en-US" dirty="0" smtClean="0">
                <a:latin typeface="+mn-lt"/>
              </a:rPr>
              <a:t>0</a:t>
            </a:r>
            <a:r>
              <a:rPr lang="en-US" dirty="0" smtClean="0"/>
              <a:t>), </a:t>
            </a:r>
            <a:r>
              <a:rPr lang="en-US" i="1" dirty="0" smtClean="0">
                <a:latin typeface="+mn-lt"/>
              </a:rPr>
              <a:t>f’</a:t>
            </a:r>
            <a:r>
              <a:rPr lang="en-US" dirty="0" smtClean="0">
                <a:latin typeface="+mn-lt"/>
              </a:rPr>
              <a:t>(0</a:t>
            </a:r>
            <a:r>
              <a:rPr lang="en-US" dirty="0" smtClean="0"/>
              <a:t>) = </a:t>
            </a:r>
            <a:r>
              <a:rPr lang="en-US" i="1" dirty="0" smtClean="0">
                <a:latin typeface="+mn-lt"/>
              </a:rPr>
              <a:t>P</a:t>
            </a:r>
            <a:r>
              <a:rPr lang="en-US" dirty="0" smtClean="0"/>
              <a:t>’(</a:t>
            </a:r>
            <a:r>
              <a:rPr lang="en-US" dirty="0" smtClean="0">
                <a:latin typeface="+mn-lt"/>
              </a:rPr>
              <a:t>0</a:t>
            </a:r>
            <a:r>
              <a:rPr lang="en-US" dirty="0" smtClean="0"/>
              <a:t>), </a:t>
            </a:r>
            <a:r>
              <a:rPr lang="en-US" i="1" dirty="0" smtClean="0">
                <a:latin typeface="+mn-lt"/>
              </a:rPr>
              <a:t>f’’</a:t>
            </a:r>
            <a:r>
              <a:rPr lang="en-US" dirty="0" smtClean="0">
                <a:latin typeface="+mn-lt"/>
              </a:rPr>
              <a:t>(0</a:t>
            </a:r>
            <a:r>
              <a:rPr lang="en-US" dirty="0" smtClean="0"/>
              <a:t>) = </a:t>
            </a:r>
            <a:r>
              <a:rPr lang="en-US" i="1" dirty="0" smtClean="0">
                <a:latin typeface="+mn-lt"/>
              </a:rPr>
              <a:t>P’’</a:t>
            </a:r>
            <a:r>
              <a:rPr lang="en-US" dirty="0" smtClean="0">
                <a:latin typeface="+mn-lt"/>
              </a:rPr>
              <a:t>(0), </a:t>
            </a:r>
            <a:r>
              <a:rPr lang="en-US" dirty="0" smtClean="0"/>
              <a:t>and so on, then </a:t>
            </a:r>
            <a:r>
              <a:rPr lang="en-US" dirty="0"/>
              <a:t>we would have a pretty good approximation.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57200" y="1219200"/>
            <a:ext cx="80010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867400" y="1828800"/>
            <a:ext cx="9144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" y="228600"/>
          <a:ext cx="5181600" cy="606425"/>
        </p:xfrm>
        <a:graphic>
          <a:graphicData uri="http://schemas.openxmlformats.org/presentationml/2006/ole">
            <p:oleObj spid="_x0000_s5123" name="Equation" r:id="rId3" imgW="2171520" imgH="253800" progId="Equation.DSMT4">
              <p:embed/>
            </p:oleObj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172200" y="228600"/>
            <a:ext cx="2514600" cy="609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172200" y="228600"/>
          <a:ext cx="2486025" cy="606425"/>
        </p:xfrm>
        <a:graphic>
          <a:graphicData uri="http://schemas.openxmlformats.org/presentationml/2006/ole">
            <p:oleObj spid="_x0000_s5125" name="Equation" r:id="rId4" imgW="1041120" imgH="2538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33400" y="1219200"/>
          <a:ext cx="1981200" cy="484188"/>
        </p:xfrm>
        <a:graphic>
          <a:graphicData uri="http://schemas.openxmlformats.org/presentationml/2006/ole">
            <p:oleObj spid="_x0000_s5128" name="Equation" r:id="rId5" imgW="1041120" imgH="2538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33400" y="1828800"/>
          <a:ext cx="1981200" cy="484188"/>
        </p:xfrm>
        <a:graphic>
          <a:graphicData uri="http://schemas.openxmlformats.org/presentationml/2006/ole">
            <p:oleObj spid="_x0000_s5129" name="Equation" r:id="rId6" imgW="1041120" imgH="25380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3429000" y="1219200"/>
          <a:ext cx="4876800" cy="569913"/>
        </p:xfrm>
        <a:graphic>
          <a:graphicData uri="http://schemas.openxmlformats.org/presentationml/2006/ole">
            <p:oleObj spid="_x0000_s5130" name="Equation" r:id="rId7" imgW="2171520" imgH="253800" progId="Equation.DSMT4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3373438" y="1792288"/>
          <a:ext cx="1427162" cy="569912"/>
        </p:xfrm>
        <a:graphic>
          <a:graphicData uri="http://schemas.openxmlformats.org/presentationml/2006/ole">
            <p:oleObj spid="_x0000_s5131" name="Equation" r:id="rId8" imgW="634680" imgH="253800" progId="Equation.DSMT4">
              <p:embed/>
            </p:oleObj>
          </a:graphicData>
        </a:graphic>
      </p:graphicFrame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5029200" y="1981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867400" y="1828800"/>
          <a:ext cx="914400" cy="512763"/>
        </p:xfrm>
        <a:graphic>
          <a:graphicData uri="http://schemas.openxmlformats.org/presentationml/2006/ole">
            <p:oleObj spid="_x0000_s5133" name="Equation" r:id="rId9" imgW="406080" imgH="228600" progId="Equation.DSMT4">
              <p:embed/>
            </p:oleObj>
          </a:graphicData>
        </a:graphic>
      </p:graphicFrame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7200" y="2590800"/>
            <a:ext cx="80010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867400" y="3352800"/>
            <a:ext cx="914400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685800" y="2603500"/>
          <a:ext cx="1595438" cy="749300"/>
        </p:xfrm>
        <a:graphic>
          <a:graphicData uri="http://schemas.openxmlformats.org/presentationml/2006/ole">
            <p:oleObj spid="_x0000_s5138" name="Equation" r:id="rId10" imgW="838080" imgH="393480" progId="Equation.DSMT4">
              <p:embed/>
            </p:oleObj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685800" y="3371850"/>
          <a:ext cx="1571625" cy="750888"/>
        </p:xfrm>
        <a:graphic>
          <a:graphicData uri="http://schemas.openxmlformats.org/presentationml/2006/ole">
            <p:oleObj spid="_x0000_s5139" name="Equation" r:id="rId11" imgW="825480" imgH="393480" progId="Equation.DSMT4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3429000" y="2590800"/>
          <a:ext cx="4564063" cy="569913"/>
        </p:xfrm>
        <a:graphic>
          <a:graphicData uri="http://schemas.openxmlformats.org/presentationml/2006/ole">
            <p:oleObj spid="_x0000_s5140" name="Equation" r:id="rId12" imgW="2031840" imgH="253800" progId="Equation.DSMT4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3360738" y="3392488"/>
          <a:ext cx="1454150" cy="569912"/>
        </p:xfrm>
        <a:graphic>
          <a:graphicData uri="http://schemas.openxmlformats.org/presentationml/2006/ole">
            <p:oleObj spid="_x0000_s5141" name="Equation" r:id="rId13" imgW="647640" imgH="253800" progId="Equation.DSMT4">
              <p:embed/>
            </p:oleObj>
          </a:graphicData>
        </a:graphic>
      </p:graphicFrame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5029200" y="35814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3" name="Object 23"/>
          <p:cNvGraphicFramePr>
            <a:graphicFrameLocks noChangeAspect="1"/>
          </p:cNvGraphicFramePr>
          <p:nvPr/>
        </p:nvGraphicFramePr>
        <p:xfrm>
          <a:off x="5910263" y="3352800"/>
          <a:ext cx="828675" cy="512763"/>
        </p:xfrm>
        <a:graphic>
          <a:graphicData uri="http://schemas.openxmlformats.org/presentationml/2006/ole">
            <p:oleObj spid="_x0000_s5143" name="Equation" r:id="rId14" imgW="368280" imgH="228600" progId="Equation.DSMT4">
              <p:embed/>
            </p:oleObj>
          </a:graphicData>
        </a:graphic>
      </p:graphicFrame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57200" y="4343400"/>
            <a:ext cx="80010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5791200" y="4953000"/>
            <a:ext cx="12954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719138" y="4364038"/>
          <a:ext cx="2176462" cy="893762"/>
        </p:xfrm>
        <a:graphic>
          <a:graphicData uri="http://schemas.openxmlformats.org/presentationml/2006/ole">
            <p:oleObj spid="_x0000_s5146" name="Equation" r:id="rId15" imgW="1143000" imgH="469800" progId="Equation.DSMT4">
              <p:embed/>
            </p:oleObj>
          </a:graphicData>
        </a:graphic>
      </p:graphicFrame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684213" y="5192713"/>
          <a:ext cx="1982787" cy="750887"/>
        </p:xfrm>
        <a:graphic>
          <a:graphicData uri="http://schemas.openxmlformats.org/presentationml/2006/ole">
            <p:oleObj spid="_x0000_s5147" name="Equation" r:id="rId16" imgW="1041120" imgH="393480" progId="Equation.DSMT4">
              <p:embed/>
            </p:oleObj>
          </a:graphicData>
        </a:graphic>
      </p:graphicFrame>
      <p:graphicFrame>
        <p:nvGraphicFramePr>
          <p:cNvPr id="5148" name="Object 28"/>
          <p:cNvGraphicFramePr>
            <a:graphicFrameLocks noChangeAspect="1"/>
          </p:cNvGraphicFramePr>
          <p:nvPr/>
        </p:nvGraphicFramePr>
        <p:xfrm>
          <a:off x="3429000" y="4335463"/>
          <a:ext cx="3879850" cy="569912"/>
        </p:xfrm>
        <a:graphic>
          <a:graphicData uri="http://schemas.openxmlformats.org/presentationml/2006/ole">
            <p:oleObj spid="_x0000_s5148" name="Equation" r:id="rId17" imgW="1726920" imgH="253800" progId="Equation.DSMT4">
              <p:embed/>
            </p:oleObj>
          </a:graphicData>
        </a:graphic>
      </p:graphicFrame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3386138" y="5137150"/>
          <a:ext cx="1709737" cy="569913"/>
        </p:xfrm>
        <a:graphic>
          <a:graphicData uri="http://schemas.openxmlformats.org/presentationml/2006/ole">
            <p:oleObj spid="_x0000_s5149" name="Equation" r:id="rId18" imgW="761760" imgH="253800" progId="Equation.DSMT4">
              <p:embed/>
            </p:oleObj>
          </a:graphicData>
        </a:graphic>
      </p:graphicFrame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5181600" y="5326063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51" name="Object 31"/>
          <p:cNvGraphicFramePr>
            <a:graphicFrameLocks noChangeAspect="1"/>
          </p:cNvGraphicFramePr>
          <p:nvPr/>
        </p:nvGraphicFramePr>
        <p:xfrm>
          <a:off x="5862638" y="4913313"/>
          <a:ext cx="1228725" cy="882650"/>
        </p:xfrm>
        <a:graphic>
          <a:graphicData uri="http://schemas.openxmlformats.org/presentationml/2006/ole">
            <p:oleObj spid="_x0000_s5151" name="Equation" r:id="rId19" imgW="5457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animBg="1"/>
      <p:bldP spid="5135" grpId="0" animBg="1"/>
      <p:bldP spid="5132" grpId="0" animBg="1"/>
      <p:bldP spid="5136" grpId="0" animBg="1"/>
      <p:bldP spid="5137" grpId="0" animBg="1"/>
      <p:bldP spid="5142" grpId="0" animBg="1"/>
      <p:bldP spid="5144" grpId="0" animBg="1"/>
      <p:bldP spid="5145" grpId="0" animBg="1"/>
      <p:bldP spid="51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457200" y="228600"/>
            <a:ext cx="80010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6019800" y="838200"/>
            <a:ext cx="1066800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600075" y="249238"/>
          <a:ext cx="2295525" cy="893762"/>
        </p:xfrm>
        <a:graphic>
          <a:graphicData uri="http://schemas.openxmlformats.org/presentationml/2006/ole">
            <p:oleObj spid="_x0000_s6160" name="Equation" r:id="rId3" imgW="1206360" imgH="469800" progId="Equation.DSMT4">
              <p:embed/>
            </p:oleObj>
          </a:graphicData>
        </a:graphic>
      </p:graphicFrame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842963" y="1143000"/>
          <a:ext cx="1257300" cy="484188"/>
        </p:xfrm>
        <a:graphic>
          <a:graphicData uri="http://schemas.openxmlformats.org/presentationml/2006/ole">
            <p:oleObj spid="_x0000_s6161" name="Equation" r:id="rId4" imgW="660240" imgH="253800" progId="Equation.DSMT4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3429000" y="344488"/>
          <a:ext cx="2909888" cy="569912"/>
        </p:xfrm>
        <a:graphic>
          <a:graphicData uri="http://schemas.openxmlformats.org/presentationml/2006/ole">
            <p:oleObj spid="_x0000_s6162" name="Equation" r:id="rId5" imgW="1295280" imgH="253800" progId="Equation.DSMT4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3429000" y="1030288"/>
          <a:ext cx="1739900" cy="569912"/>
        </p:xfrm>
        <a:graphic>
          <a:graphicData uri="http://schemas.openxmlformats.org/presentationml/2006/ole">
            <p:oleObj spid="_x0000_s6163" name="Equation" r:id="rId6" imgW="774360" imgH="253800" progId="Equation.DSMT4">
              <p:embed/>
            </p:oleObj>
          </a:graphicData>
        </a:graphic>
      </p:graphicFrame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240338" y="1219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6049963" y="806450"/>
          <a:ext cx="971550" cy="882650"/>
        </p:xfrm>
        <a:graphic>
          <a:graphicData uri="http://schemas.openxmlformats.org/presentationml/2006/ole">
            <p:oleObj spid="_x0000_s6165" name="Equation" r:id="rId7" imgW="431640" imgH="393480" progId="Equation.DSMT4">
              <p:embed/>
            </p:oleObj>
          </a:graphicData>
        </a:graphic>
      </p:graphicFrame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457200" y="2133600"/>
            <a:ext cx="8001000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243638" y="2743200"/>
            <a:ext cx="1376362" cy="838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574675" y="2154238"/>
          <a:ext cx="2466975" cy="893762"/>
        </p:xfrm>
        <a:graphic>
          <a:graphicData uri="http://schemas.openxmlformats.org/presentationml/2006/ole">
            <p:oleObj spid="_x0000_s6168" name="Equation" r:id="rId8" imgW="1295280" imgH="469800" progId="Equation.DSMT4">
              <p:embed/>
            </p:oleObj>
          </a:graphicData>
        </a:graphic>
      </p:graphicFrame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762000" y="3103563"/>
          <a:ext cx="1547813" cy="509587"/>
        </p:xfrm>
        <a:graphic>
          <a:graphicData uri="http://schemas.openxmlformats.org/presentationml/2006/ole">
            <p:oleObj spid="_x0000_s6169" name="Equation" r:id="rId9" imgW="812520" imgH="266400" progId="Equation.DSMT4">
              <p:embed/>
            </p:oleObj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3490913" y="2220913"/>
          <a:ext cx="2081212" cy="598487"/>
        </p:xfrm>
        <a:graphic>
          <a:graphicData uri="http://schemas.openxmlformats.org/presentationml/2006/ole">
            <p:oleObj spid="_x0000_s6170" name="Equation" r:id="rId10" imgW="927000" imgH="266400" progId="Equation.DSMT4">
              <p:embed/>
            </p:oleObj>
          </a:graphicData>
        </a:graphic>
      </p:graphicFrame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440113" y="2913063"/>
          <a:ext cx="2051050" cy="598487"/>
        </p:xfrm>
        <a:graphic>
          <a:graphicData uri="http://schemas.openxmlformats.org/presentationml/2006/ole">
            <p:oleObj spid="_x0000_s6171" name="Equation" r:id="rId11" imgW="914400" imgH="266400" progId="Equation.DSMT4">
              <p:embed/>
            </p:oleObj>
          </a:graphicData>
        </a:graphic>
      </p:graphicFrame>
      <p:sp>
        <p:nvSpPr>
          <p:cNvPr id="6172" name="AutoShape 28"/>
          <p:cNvSpPr>
            <a:spLocks noChangeArrowheads="1"/>
          </p:cNvSpPr>
          <p:nvPr/>
        </p:nvSpPr>
        <p:spPr bwMode="auto">
          <a:xfrm>
            <a:off x="5634038" y="3116263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229350" y="2703513"/>
          <a:ext cx="1400175" cy="882650"/>
        </p:xfrm>
        <a:graphic>
          <a:graphicData uri="http://schemas.openxmlformats.org/presentationml/2006/ole">
            <p:oleObj spid="_x0000_s6173" name="Equation" r:id="rId12" imgW="622080" imgH="393480" progId="Equation.DSMT4">
              <p:embed/>
            </p:oleObj>
          </a:graphicData>
        </a:graphic>
      </p:graphicFrame>
      <p:graphicFrame>
        <p:nvGraphicFramePr>
          <p:cNvPr id="6187" name="Object 43"/>
          <p:cNvGraphicFramePr>
            <a:graphicFrameLocks noChangeAspect="1"/>
          </p:cNvGraphicFramePr>
          <p:nvPr/>
        </p:nvGraphicFramePr>
        <p:xfrm>
          <a:off x="1981200" y="4038600"/>
          <a:ext cx="4267200" cy="801688"/>
        </p:xfrm>
        <a:graphic>
          <a:graphicData uri="http://schemas.openxmlformats.org/presentationml/2006/ole">
            <p:oleObj spid="_x0000_s6187" name="Equation" r:id="rId13" imgW="2095200" imgH="393480" progId="Equation.DSMT4">
              <p:embed/>
            </p:oleObj>
          </a:graphicData>
        </a:graphic>
      </p:graphicFrame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1066800" y="487680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This is called the Taylor Polynomial of degree 4.</a:t>
            </a:r>
            <a:endParaRPr lang="en-US" sz="2000" dirty="0">
              <a:solidFill>
                <a:schemeClr val="accent2"/>
              </a:solidFill>
            </a:endParaRPr>
          </a:p>
        </p:txBody>
      </p:sp>
      <p:graphicFrame>
        <p:nvGraphicFramePr>
          <p:cNvPr id="6188" name="Object 44"/>
          <p:cNvGraphicFramePr>
            <a:graphicFrameLocks noChangeAspect="1"/>
          </p:cNvGraphicFramePr>
          <p:nvPr/>
        </p:nvGraphicFramePr>
        <p:xfrm>
          <a:off x="5722938" y="5516563"/>
          <a:ext cx="1668462" cy="606425"/>
        </p:xfrm>
        <a:graphic>
          <a:graphicData uri="http://schemas.openxmlformats.org/presentationml/2006/ole">
            <p:oleObj spid="_x0000_s6188" name="Equation" r:id="rId14" imgW="698400" imgH="253800" progId="Equation.DSMT4">
              <p:embed/>
            </p:oleObj>
          </a:graphicData>
        </a:graphic>
      </p:graphicFrame>
      <p:graphicFrame>
        <p:nvGraphicFramePr>
          <p:cNvPr id="6189" name="Object 45"/>
          <p:cNvGraphicFramePr>
            <a:graphicFrameLocks noChangeAspect="1"/>
          </p:cNvGraphicFramePr>
          <p:nvPr/>
        </p:nvGraphicFramePr>
        <p:xfrm>
          <a:off x="1927225" y="5334000"/>
          <a:ext cx="3657600" cy="901700"/>
        </p:xfrm>
        <a:graphic>
          <a:graphicData uri="http://schemas.openxmlformats.org/presentationml/2006/ole">
            <p:oleObj spid="_x0000_s6189" name="Equation" r:id="rId15" imgW="170172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4" grpId="0" animBg="1"/>
      <p:bldP spid="6166" grpId="0" animBg="1"/>
      <p:bldP spid="6167" grpId="0" animBg="1"/>
      <p:bldP spid="6172" grpId="0" animBg="1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3697288"/>
            <a:ext cx="2427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Our </a:t>
            </a:r>
            <a:r>
              <a:rPr lang="en-US" dirty="0" smtClean="0"/>
              <a:t>polynomial </a:t>
            </a:r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005137" y="3505200"/>
          <a:ext cx="3014663" cy="730250"/>
        </p:xfrm>
        <a:graphic>
          <a:graphicData uri="http://schemas.openxmlformats.org/presentationml/2006/ole">
            <p:oleObj spid="_x0000_s8195" name="Equation" r:id="rId3" imgW="1625400" imgH="393480" progId="Equation.DSMT4">
              <p:embed/>
            </p:oleObj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41325" y="4510087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 the form: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514600" y="4267200"/>
          <a:ext cx="5746750" cy="823913"/>
        </p:xfrm>
        <a:graphic>
          <a:graphicData uri="http://schemas.openxmlformats.org/presentationml/2006/ole">
            <p:oleObj spid="_x0000_s8197" name="Equation" r:id="rId4" imgW="3098520" imgH="444240" progId="Equation.DSMT4">
              <p:embed/>
            </p:oleObj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36725" y="54641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or: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544763" y="5348287"/>
          <a:ext cx="5840412" cy="823913"/>
        </p:xfrm>
        <a:graphic>
          <a:graphicData uri="http://schemas.openxmlformats.org/presentationml/2006/ole">
            <p:oleObj spid="_x0000_s8199" name="Equation" r:id="rId5" imgW="3149280" imgH="444240" progId="Equation.DSMT4">
              <p:embed/>
            </p:oleObj>
          </a:graphicData>
        </a:graphic>
      </p:graphicFrame>
      <p:pic>
        <p:nvPicPr>
          <p:cNvPr id="11" name="Picture 10" descr="H9T5S7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-25400"/>
            <a:ext cx="5410200" cy="3606800"/>
          </a:xfrm>
          <a:prstGeom prst="rect">
            <a:avLst/>
          </a:prstGeom>
          <a:noFill/>
        </p:spPr>
      </p:pic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-914400" y="-25400"/>
            <a:ext cx="5410200" cy="3606800"/>
            <a:chOff x="-576" y="2048"/>
            <a:chExt cx="3408" cy="2272"/>
          </a:xfrm>
        </p:grpSpPr>
        <p:pic>
          <p:nvPicPr>
            <p:cNvPr id="13" name="Picture 11" descr="H9T5S70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-576" y="2048"/>
              <a:ext cx="3408" cy="2272"/>
            </a:xfrm>
            <a:prstGeom prst="rect">
              <a:avLst/>
            </a:prstGeom>
            <a:noFill/>
          </p:spPr>
        </p:pic>
        <p:graphicFrame>
          <p:nvGraphicFramePr>
            <p:cNvPr id="14" name="Object 12"/>
            <p:cNvGraphicFramePr>
              <a:graphicFrameLocks noChangeAspect="1"/>
            </p:cNvGraphicFramePr>
            <p:nvPr/>
          </p:nvGraphicFramePr>
          <p:xfrm>
            <a:off x="1680" y="3936"/>
            <a:ext cx="384" cy="265"/>
          </p:xfrm>
          <a:graphic>
            <a:graphicData uri="http://schemas.openxmlformats.org/presentationml/2006/ole">
              <p:oleObj spid="_x0000_s8200" name="Equation" r:id="rId8" imgW="368280" imgH="253800" progId="Equation.DSMT4">
                <p:embed/>
              </p:oleObj>
            </a:graphicData>
          </a:graphic>
        </p:graphicFrame>
        <p:graphicFrame>
          <p:nvGraphicFramePr>
            <p:cNvPr id="15" name="Object 13"/>
            <p:cNvGraphicFramePr>
              <a:graphicFrameLocks noChangeAspect="1"/>
            </p:cNvGraphicFramePr>
            <p:nvPr/>
          </p:nvGraphicFramePr>
          <p:xfrm>
            <a:off x="1920" y="2880"/>
            <a:ext cx="384" cy="265"/>
          </p:xfrm>
          <a:graphic>
            <a:graphicData uri="http://schemas.openxmlformats.org/presentationml/2006/ole">
              <p:oleObj spid="_x0000_s8201" name="Equation" r:id="rId9" imgW="368280" imgH="253800" progId="Equation.DSMT4">
                <p:embed/>
              </p:oleObj>
            </a:graphicData>
          </a:graphic>
        </p:graphicFrame>
      </p:grp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803525" y="152400"/>
            <a:ext cx="40544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If we plot both functions, we see that near zero the functions match very well!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/>
      <p:bldP spid="81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304800" y="3048000"/>
            <a:ext cx="8458200" cy="3276600"/>
            <a:chOff x="192" y="2544"/>
            <a:chExt cx="5328" cy="2064"/>
          </a:xfrm>
        </p:grpSpPr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192" y="2544"/>
              <a:ext cx="5328" cy="206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222" y="2544"/>
              <a:ext cx="12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Definition</a:t>
              </a:r>
              <a:endPara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379" y="2976"/>
              <a:ext cx="20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The series of the form</a:t>
              </a:r>
              <a:endParaRPr lang="en-US" dirty="0"/>
            </a:p>
          </p:txBody>
        </p:sp>
        <p:graphicFrame>
          <p:nvGraphicFramePr>
            <p:cNvPr id="9228" name="Object 12"/>
            <p:cNvGraphicFramePr>
              <a:graphicFrameLocks noChangeAspect="1"/>
            </p:cNvGraphicFramePr>
            <p:nvPr/>
          </p:nvGraphicFramePr>
          <p:xfrm>
            <a:off x="336" y="3312"/>
            <a:ext cx="5050" cy="576"/>
          </p:xfrm>
          <a:graphic>
            <a:graphicData uri="http://schemas.openxmlformats.org/presentationml/2006/ole">
              <p:oleObj spid="_x0000_s9228" name="Equation" r:id="rId3" imgW="3784320" imgH="431640" progId="Equation.DSMT4">
                <p:embed/>
              </p:oleObj>
            </a:graphicData>
          </a:graphic>
        </p:graphicFrame>
      </p:grpSp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303798" y="228600"/>
            <a:ext cx="8459202" cy="2362200"/>
            <a:chOff x="583" y="144"/>
            <a:chExt cx="4880" cy="1488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583" y="144"/>
              <a:ext cx="4880" cy="14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8" name="Text Box 2"/>
            <p:cNvSpPr txBox="1">
              <a:spLocks noChangeArrowheads="1"/>
            </p:cNvSpPr>
            <p:nvPr/>
          </p:nvSpPr>
          <p:spPr bwMode="auto">
            <a:xfrm>
              <a:off x="2385" y="144"/>
              <a:ext cx="11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Theorem</a:t>
              </a:r>
              <a:endPara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629" y="576"/>
              <a:ext cx="392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/>
                <a:t>If </a:t>
              </a:r>
              <a:r>
                <a:rPr lang="en-US" i="1" dirty="0" smtClean="0">
                  <a:latin typeface="+mn-lt"/>
                </a:rPr>
                <a:t>f </a:t>
              </a:r>
              <a:r>
                <a:rPr lang="en-US" dirty="0" smtClean="0"/>
                <a:t>(</a:t>
              </a:r>
              <a:r>
                <a:rPr lang="en-US" i="1" dirty="0" smtClean="0">
                  <a:latin typeface="+mn-lt"/>
                </a:rPr>
                <a:t>x</a:t>
              </a:r>
              <a:r>
                <a:rPr lang="en-US" dirty="0" smtClean="0"/>
                <a:t>) is represented by a power series</a:t>
              </a:r>
            </a:p>
            <a:p>
              <a:endParaRPr lang="en-US" dirty="0" smtClean="0"/>
            </a:p>
            <a:p>
              <a:r>
                <a:rPr lang="en-US" dirty="0" smtClean="0"/>
                <a:t>for all </a:t>
              </a:r>
              <a:r>
                <a:rPr lang="en-US" i="1" dirty="0" smtClean="0">
                  <a:latin typeface="+mn-lt"/>
                </a:rPr>
                <a:t>x</a:t>
              </a:r>
              <a:r>
                <a:rPr lang="en-US" dirty="0" smtClean="0"/>
                <a:t> in an open interval </a:t>
              </a:r>
              <a:r>
                <a:rPr lang="en-US" i="1" dirty="0" smtClean="0">
                  <a:latin typeface="+mn-lt"/>
                </a:rPr>
                <a:t>I</a:t>
              </a:r>
              <a:r>
                <a:rPr lang="en-US" dirty="0" smtClean="0"/>
                <a:t> containing </a:t>
              </a:r>
              <a:r>
                <a:rPr lang="en-US" i="1" dirty="0" smtClean="0">
                  <a:latin typeface="+mn-lt"/>
                </a:rPr>
                <a:t>c</a:t>
              </a:r>
              <a:r>
                <a:rPr lang="en-US" dirty="0" smtClean="0"/>
                <a:t>, then</a:t>
              </a:r>
              <a:endParaRPr lang="en-US" dirty="0"/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4303" y="882"/>
            <a:ext cx="1049" cy="549"/>
          </p:xfrm>
          <a:graphic>
            <a:graphicData uri="http://schemas.openxmlformats.org/presentationml/2006/ole">
              <p:oleObj spid="_x0000_s9220" name="Equation" r:id="rId4" imgW="799920" imgH="419040" progId="Equation.DSMT4">
                <p:embed/>
              </p:oleObj>
            </a:graphicData>
          </a:graphic>
        </p:graphicFrame>
      </p:grp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65164" y="5257800"/>
            <a:ext cx="7635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is called the </a:t>
            </a:r>
            <a:r>
              <a:rPr lang="en-US" u="sng" dirty="0" smtClean="0">
                <a:solidFill>
                  <a:srgbClr val="FF0000"/>
                </a:solidFill>
              </a:rPr>
              <a:t>Taylor Series</a:t>
            </a:r>
            <a:r>
              <a:rPr lang="en-US" dirty="0" smtClean="0"/>
              <a:t> for </a:t>
            </a:r>
            <a:r>
              <a:rPr lang="en-US" i="1" dirty="0" smtClean="0">
                <a:latin typeface="+mn-lt"/>
              </a:rPr>
              <a:t>f </a:t>
            </a:r>
            <a:r>
              <a:rPr lang="en-US" dirty="0" smtClean="0"/>
              <a:t>(</a:t>
            </a:r>
            <a:r>
              <a:rPr lang="en-US" i="1" dirty="0" smtClean="0">
                <a:latin typeface="+mn-lt"/>
              </a:rPr>
              <a:t>x</a:t>
            </a:r>
            <a:r>
              <a:rPr lang="en-US" dirty="0" smtClean="0"/>
              <a:t>) at </a:t>
            </a:r>
            <a:r>
              <a:rPr lang="en-US" i="1" dirty="0" smtClean="0">
                <a:latin typeface="+mn-lt"/>
              </a:rPr>
              <a:t>c</a:t>
            </a:r>
            <a:r>
              <a:rPr lang="en-US" dirty="0" smtClean="0"/>
              <a:t>. If </a:t>
            </a:r>
            <a:r>
              <a:rPr lang="en-US" i="1" dirty="0" smtClean="0">
                <a:latin typeface="+mn-lt"/>
              </a:rPr>
              <a:t>c = </a:t>
            </a:r>
            <a:r>
              <a:rPr lang="en-US" dirty="0" smtClean="0">
                <a:latin typeface="+mn-lt"/>
              </a:rPr>
              <a:t>0</a:t>
            </a:r>
            <a:r>
              <a:rPr lang="en-US" dirty="0" smtClean="0"/>
              <a:t>, then the series is called  the </a:t>
            </a:r>
            <a:r>
              <a:rPr lang="en-US" u="sng" dirty="0" err="1" smtClean="0">
                <a:solidFill>
                  <a:srgbClr val="FF0000"/>
                </a:solidFill>
              </a:rPr>
              <a:t>Maclaurin</a:t>
            </a:r>
            <a:r>
              <a:rPr lang="en-US" u="sng" dirty="0" smtClean="0">
                <a:solidFill>
                  <a:srgbClr val="FF0000"/>
                </a:solidFill>
              </a:rPr>
              <a:t> series </a:t>
            </a:r>
            <a:r>
              <a:rPr lang="en-US" dirty="0" smtClean="0"/>
              <a:t>for </a:t>
            </a:r>
            <a:r>
              <a:rPr lang="en-US" i="1" dirty="0" smtClean="0">
                <a:latin typeface="+mn-lt"/>
              </a:rPr>
              <a:t>f .</a:t>
            </a:r>
            <a:endParaRPr lang="en-US" dirty="0"/>
          </a:p>
        </p:txBody>
      </p:sp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5943600" y="685800"/>
          <a:ext cx="1676400" cy="864153"/>
        </p:xfrm>
        <a:graphic>
          <a:graphicData uri="http://schemas.openxmlformats.org/presentationml/2006/ole">
            <p:oleObj spid="_x0000_s9229" name="Equation" r:id="rId5" imgW="838080" imgH="431640" progId="Equation.DSMT4">
              <p:embed/>
            </p:oleObj>
          </a:graphicData>
        </a:graphic>
      </p:graphicFrame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465764" y="3429000"/>
          <a:ext cx="2327366" cy="915257"/>
        </p:xfrm>
        <a:graphic>
          <a:graphicData uri="http://schemas.openxmlformats.org/presentationml/2006/ole">
            <p:oleObj spid="_x0000_s9230" name="Equation" r:id="rId6" imgW="11300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714375" y="1600200"/>
          <a:ext cx="1830388" cy="561975"/>
        </p:xfrm>
        <a:graphic>
          <a:graphicData uri="http://schemas.openxmlformats.org/presentationml/2006/ole">
            <p:oleObj spid="_x0000_s10245" name="Equation" r:id="rId3" imgW="825480" imgH="25380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849563" y="1606550"/>
          <a:ext cx="1239837" cy="561975"/>
        </p:xfrm>
        <a:graphic>
          <a:graphicData uri="http://schemas.openxmlformats.org/presentationml/2006/ole">
            <p:oleObj spid="_x0000_s10246" name="Equation" r:id="rId4" imgW="558720" imgH="253800" progId="Equation.DSMT4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512763" y="2486025"/>
          <a:ext cx="2084387" cy="561975"/>
        </p:xfrm>
        <a:graphic>
          <a:graphicData uri="http://schemas.openxmlformats.org/presentationml/2006/ole">
            <p:oleObj spid="_x0000_s10247" name="Equation" r:id="rId5" imgW="939600" imgH="253800" progId="Equation.DSMT4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860675" y="2492375"/>
          <a:ext cx="1381125" cy="561975"/>
        </p:xfrm>
        <a:graphic>
          <a:graphicData uri="http://schemas.openxmlformats.org/presentationml/2006/ole">
            <p:oleObj spid="_x0000_s10248" name="Equation" r:id="rId6" imgW="622080" imgH="253800" progId="Equation.DSMT4">
              <p:embed/>
            </p:oleObj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08000" y="3282950"/>
          <a:ext cx="2168525" cy="561975"/>
        </p:xfrm>
        <a:graphic>
          <a:graphicData uri="http://schemas.openxmlformats.org/presentationml/2006/ole">
            <p:oleObj spid="_x0000_s10249" name="Equation" r:id="rId7" imgW="977760" imgH="253800" progId="Equation.DSMT4">
              <p:embed/>
            </p:oleObj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2816225" y="3289300"/>
          <a:ext cx="1577975" cy="561975"/>
        </p:xfrm>
        <a:graphic>
          <a:graphicData uri="http://schemas.openxmlformats.org/presentationml/2006/ole">
            <p:oleObj spid="_x0000_s10250" name="Equation" r:id="rId8" imgW="711000" imgH="253800" progId="Equation.DSMT4">
              <p:embed/>
            </p:oleObj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948238" y="1606550"/>
          <a:ext cx="1943100" cy="561975"/>
        </p:xfrm>
        <a:graphic>
          <a:graphicData uri="http://schemas.openxmlformats.org/presentationml/2006/ole">
            <p:oleObj spid="_x0000_s10251" name="Equation" r:id="rId9" imgW="876240" imgH="253800" progId="Equation.DSMT4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7026275" y="1612900"/>
          <a:ext cx="1465263" cy="561975"/>
        </p:xfrm>
        <a:graphic>
          <a:graphicData uri="http://schemas.openxmlformats.org/presentationml/2006/ole">
            <p:oleObj spid="_x0000_s10252" name="Equation" r:id="rId10" imgW="660240" imgH="253800" progId="Equation.DSMT4">
              <p:embed/>
            </p:oleObj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64100" y="2349500"/>
          <a:ext cx="2111375" cy="588963"/>
        </p:xfrm>
        <a:graphic>
          <a:graphicData uri="http://schemas.openxmlformats.org/presentationml/2006/ole">
            <p:oleObj spid="_x0000_s10253" name="Equation" r:id="rId11" imgW="952200" imgH="266400" progId="Equation.DSMT4">
              <p:embed/>
            </p:oleObj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6983413" y="2354263"/>
          <a:ext cx="1550987" cy="590550"/>
        </p:xfrm>
        <a:graphic>
          <a:graphicData uri="http://schemas.openxmlformats.org/presentationml/2006/ole">
            <p:oleObj spid="_x0000_s10254" name="Equation" r:id="rId12" imgW="698400" imgH="266400" progId="Equation.DSMT4">
              <p:embed/>
            </p:oleObj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79450" y="4876800"/>
          <a:ext cx="4449763" cy="777875"/>
        </p:xfrm>
        <a:graphic>
          <a:graphicData uri="http://schemas.openxmlformats.org/presentationml/2006/ole">
            <p:oleObj spid="_x0000_s10255" name="Equation" r:id="rId13" imgW="2400120" imgH="419040" progId="Equation.DSMT4">
              <p:embed/>
            </p:oleObj>
          </a:graphicData>
        </a:graphic>
      </p:graphicFrame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609600" y="4765675"/>
            <a:ext cx="4648200" cy="9144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25475" y="3927475"/>
          <a:ext cx="4708525" cy="730250"/>
        </p:xfrm>
        <a:graphic>
          <a:graphicData uri="http://schemas.openxmlformats.org/presentationml/2006/ole">
            <p:oleObj spid="_x0000_s10259" name="Equation" r:id="rId14" imgW="2539800" imgH="393480" progId="Equation.DSMT4">
              <p:embed/>
            </p:oleObj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16" descr="H9URPI0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0" name="Picture 7" descr="H9URPI0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1" name="Picture 8" descr="H9URPI0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2" name="Picture 9" descr="H9URPI00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3" name="Picture 10" descr="H9URPI00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4" name="Picture 11" descr="H9URPI0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pic>
        <p:nvPicPr>
          <p:cNvPr id="35" name="Picture 12" descr="H9URPI0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4419600" y="925996"/>
          <a:ext cx="2057400" cy="521804"/>
        </p:xfrm>
        <a:graphic>
          <a:graphicData uri="http://schemas.openxmlformats.org/presentationml/2006/ole">
            <p:oleObj spid="_x0000_s10261" name="Equation" r:id="rId22" imgW="799920" imgH="203040" progId="Equation.DSMT4">
              <p:embed/>
            </p:oleObj>
          </a:graphicData>
        </a:graphic>
      </p:graphicFrame>
      <p:pic>
        <p:nvPicPr>
          <p:cNvPr id="38" name="Picture 15" descr="H9URPI00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212982" y="1758522"/>
            <a:ext cx="5372100" cy="3581400"/>
          </a:xfrm>
          <a:prstGeom prst="rect">
            <a:avLst/>
          </a:prstGeom>
          <a:noFill/>
        </p:spPr>
      </p:pic>
      <p:graphicFrame>
        <p:nvGraphicFramePr>
          <p:cNvPr id="40" name="Object 34"/>
          <p:cNvGraphicFramePr>
            <a:graphicFrameLocks noChangeAspect="1"/>
          </p:cNvGraphicFramePr>
          <p:nvPr/>
        </p:nvGraphicFramePr>
        <p:xfrm>
          <a:off x="9768011" y="5853936"/>
          <a:ext cx="158408" cy="116223"/>
        </p:xfrm>
        <a:graphic>
          <a:graphicData uri="http://schemas.openxmlformats.org/presentationml/2006/ole">
            <p:oleObj spid="_x0000_s10263" name="Equation" r:id="rId24" imgW="190440" imgH="139680" progId="Equation.DSMT4">
              <p:embed/>
            </p:oleObj>
          </a:graphicData>
        </a:graphic>
      </p:graphicFrame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4800" y="9144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014686" y="872898"/>
          <a:ext cx="2222500" cy="560388"/>
        </p:xfrm>
        <a:graphic>
          <a:graphicData uri="http://schemas.openxmlformats.org/presentationml/2006/ole">
            <p:oleObj spid="_x0000_s12292" name="Equation" r:id="rId3" imgW="1002960" imgH="253800" progId="Equation.DSMT4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9925" y="1739900"/>
            <a:ext cx="7940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Rather than start from scratch, we can use the function that we already know: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066800" y="4038600"/>
          <a:ext cx="6615112" cy="849313"/>
        </p:xfrm>
        <a:graphic>
          <a:graphicData uri="http://schemas.openxmlformats.org/presentationml/2006/ole">
            <p:oleObj spid="_x0000_s12294" name="Equation" r:id="rId4" imgW="3568680" imgH="457200" progId="Equation.DSMT4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14400" y="9144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sz="2400" dirty="0" err="1" smtClean="0"/>
              <a:t>Maclaurin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295400" y="2743200"/>
          <a:ext cx="4660900" cy="777875"/>
        </p:xfrm>
        <a:graphic>
          <a:graphicData uri="http://schemas.openxmlformats.org/presentationml/2006/ole">
            <p:oleObj spid="_x0000_s12295" name="Equation" r:id="rId5" imgW="251460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114800" y="457200"/>
          <a:ext cx="2954338" cy="869950"/>
        </p:xfrm>
        <a:graphic>
          <a:graphicData uri="http://schemas.openxmlformats.org/presentationml/2006/ole">
            <p:oleObj spid="_x0000_s13316" name="Equation" r:id="rId3" imgW="1333440" imgH="393480" progId="Equation.DSMT4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370013" y="3962400"/>
          <a:ext cx="6051550" cy="873125"/>
        </p:xfrm>
        <a:graphic>
          <a:graphicData uri="http://schemas.openxmlformats.org/presentationml/2006/ole">
            <p:oleObj spid="_x0000_s13317" name="Equation" r:id="rId4" imgW="3263760" imgH="469800" progId="Equation.DSMT4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63575" y="1365250"/>
          <a:ext cx="1830388" cy="561975"/>
        </p:xfrm>
        <a:graphic>
          <a:graphicData uri="http://schemas.openxmlformats.org/presentationml/2006/ole">
            <p:oleObj spid="_x0000_s13318" name="Equation" r:id="rId5" imgW="825480" imgH="253800" progId="Equation.DSMT4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673350" y="1174750"/>
          <a:ext cx="1289050" cy="823913"/>
        </p:xfrm>
        <a:graphic>
          <a:graphicData uri="http://schemas.openxmlformats.org/presentationml/2006/ole">
            <p:oleObj spid="_x0000_s13319" name="Equation" r:id="rId6" imgW="672840" imgH="431640" progId="Equation.DSMT4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61963" y="2251075"/>
          <a:ext cx="2084387" cy="561975"/>
        </p:xfrm>
        <a:graphic>
          <a:graphicData uri="http://schemas.openxmlformats.org/presentationml/2006/ole">
            <p:oleObj spid="_x0000_s13320" name="Equation" r:id="rId7" imgW="939600" imgH="253800" progId="Equation.DSMT4">
              <p:embed/>
            </p:oleObj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640013" y="2133600"/>
          <a:ext cx="1474787" cy="819150"/>
        </p:xfrm>
        <a:graphic>
          <a:graphicData uri="http://schemas.openxmlformats.org/presentationml/2006/ole">
            <p:oleObj spid="_x0000_s13321" name="Equation" r:id="rId8" imgW="774360" imgH="431640" progId="Equation.DSMT4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57200" y="3171825"/>
          <a:ext cx="2168525" cy="561975"/>
        </p:xfrm>
        <a:graphic>
          <a:graphicData uri="http://schemas.openxmlformats.org/presentationml/2006/ole">
            <p:oleObj spid="_x0000_s13322" name="Equation" r:id="rId9" imgW="977760" imgH="253800" progId="Equation.DSMT4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2751138" y="3074988"/>
          <a:ext cx="1363662" cy="811212"/>
        </p:xfrm>
        <a:graphic>
          <a:graphicData uri="http://schemas.openxmlformats.org/presentationml/2006/ole">
            <p:oleObj spid="_x0000_s13323" name="Equation" r:id="rId10" imgW="723600" imgH="431640" progId="Equation.DSMT4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4897438" y="1371600"/>
          <a:ext cx="1943100" cy="561975"/>
        </p:xfrm>
        <a:graphic>
          <a:graphicData uri="http://schemas.openxmlformats.org/presentationml/2006/ole">
            <p:oleObj spid="_x0000_s13324" name="Equation" r:id="rId11" imgW="876240" imgH="253800" progId="Equation.DSMT4">
              <p:embed/>
            </p:oleObj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919913" y="1182688"/>
          <a:ext cx="1577975" cy="954087"/>
        </p:xfrm>
        <a:graphic>
          <a:graphicData uri="http://schemas.openxmlformats.org/presentationml/2006/ole">
            <p:oleObj spid="_x0000_s13325" name="Equation" r:id="rId12" imgW="711000" imgH="431640" progId="Equation.DSMT4">
              <p:embed/>
            </p:oleObj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4724400" y="2611438"/>
          <a:ext cx="2111375" cy="588962"/>
        </p:xfrm>
        <a:graphic>
          <a:graphicData uri="http://schemas.openxmlformats.org/presentationml/2006/ole">
            <p:oleObj spid="_x0000_s13326" name="Equation" r:id="rId13" imgW="952200" imgH="266400" progId="Equation.DSMT4">
              <p:embed/>
            </p:oleObj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6946900" y="2427288"/>
          <a:ext cx="1776413" cy="955675"/>
        </p:xfrm>
        <a:graphic>
          <a:graphicData uri="http://schemas.openxmlformats.org/presentationml/2006/ole">
            <p:oleObj spid="_x0000_s13327" name="Equation" r:id="rId14" imgW="799920" imgH="431640" progId="Equation.DSMT4">
              <p:embed/>
            </p:oleObj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1679575" y="5181600"/>
          <a:ext cx="5249863" cy="1225550"/>
        </p:xfrm>
        <a:graphic>
          <a:graphicData uri="http://schemas.openxmlformats.org/presentationml/2006/ole">
            <p:oleObj spid="_x0000_s13328" name="Equation" r:id="rId15" imgW="2831760" imgH="660240" progId="Equation.DSMT4">
              <p:embed/>
            </p:oleObj>
          </a:graphicData>
        </a:graphic>
      </p:graphicFrame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1524000" y="5105400"/>
            <a:ext cx="5486400" cy="15240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81400" y="76200"/>
            <a:ext cx="1984839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09600" y="6858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Find the </a:t>
            </a:r>
            <a:r>
              <a:rPr lang="en-US" dirty="0" smtClean="0"/>
              <a:t>Taylor</a:t>
            </a:r>
            <a:r>
              <a:rPr lang="en-US" sz="2400" dirty="0" smtClean="0"/>
              <a:t> series for 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570</Words>
  <Application>Microsoft Office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9.2 day 1</dc:title>
  <dc:subject>Taylor Series</dc:subject>
  <dc:creator>Gregory Kelly</dc:creator>
  <cp:lastModifiedBy>pqchau</cp:lastModifiedBy>
  <cp:revision>48</cp:revision>
  <dcterms:created xsi:type="dcterms:W3CDTF">2003-02-04T18:23:40Z</dcterms:created>
  <dcterms:modified xsi:type="dcterms:W3CDTF">2012-11-13T16:34:29Z</dcterms:modified>
</cp:coreProperties>
</file>