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6" r:id="rId4"/>
    <p:sldId id="271" r:id="rId5"/>
    <p:sldId id="267" r:id="rId6"/>
    <p:sldId id="269" r:id="rId7"/>
    <p:sldId id="277" r:id="rId8"/>
    <p:sldId id="258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CCECFF"/>
    <a:srgbClr val="FF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31" autoAdjust="0"/>
    <p:restoredTop sz="90929"/>
  </p:normalViewPr>
  <p:slideViewPr>
    <p:cSldViewPr>
      <p:cViewPr>
        <p:scale>
          <a:sx n="66" d="100"/>
          <a:sy n="66" d="100"/>
        </p:scale>
        <p:origin x="-3366" y="-9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6.wmf"/><Relationship Id="rId7" Type="http://schemas.openxmlformats.org/officeDocument/2006/relationships/image" Target="../media/image19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8.wmf"/><Relationship Id="rId5" Type="http://schemas.openxmlformats.org/officeDocument/2006/relationships/image" Target="../media/image13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6ADB6-F49A-4FC1-83E4-CCB08500EB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AB8A24-C8FA-4BBD-89AB-73968F4293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D72A8-0EDF-4B3B-90CC-42A8D6D883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CC5335-BB1B-4F7E-BEE1-CF423D34DC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4C951-26FA-4D72-984F-2CC6FF8C9F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34FE2-57F9-40AA-95F8-A85F2AC1EF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8B097-23F5-4624-9C4A-3D5F88A3E7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34C04-6723-4090-922E-19125EB92E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04CC9-20FF-4358-B9C5-2949DC5704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373BD-EBD9-44E0-88C6-2C6271DE26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D165E-909F-42FA-A24B-47EFB4EFC6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33FA3271-811C-48F4-85BC-1B816C67B46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11.wmf"/><Relationship Id="rId3" Type="http://schemas.openxmlformats.org/officeDocument/2006/relationships/oleObject" Target="../embeddings/oleObject4.bin"/><Relationship Id="rId21" Type="http://schemas.openxmlformats.org/officeDocument/2006/relationships/oleObject" Target="../embeddings/oleObject13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.wmf"/><Relationship Id="rId20" Type="http://schemas.openxmlformats.org/officeDocument/2006/relationships/image" Target="../media/image12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7.wmf"/><Relationship Id="rId19" Type="http://schemas.openxmlformats.org/officeDocument/2006/relationships/oleObject" Target="../embeddings/oleObject12.bin"/><Relationship Id="rId4" Type="http://schemas.openxmlformats.org/officeDocument/2006/relationships/image" Target="../media/image4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9.wmf"/><Relationship Id="rId22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20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9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1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27.bin"/><Relationship Id="rId18" Type="http://schemas.openxmlformats.org/officeDocument/2006/relationships/image" Target="../media/image28.wmf"/><Relationship Id="rId3" Type="http://schemas.openxmlformats.org/officeDocument/2006/relationships/oleObject" Target="../embeddings/oleObject22.bin"/><Relationship Id="rId21" Type="http://schemas.openxmlformats.org/officeDocument/2006/relationships/oleObject" Target="../embeddings/oleObject31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5.wmf"/><Relationship Id="rId1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7.wmf"/><Relationship Id="rId20" Type="http://schemas.openxmlformats.org/officeDocument/2006/relationships/image" Target="../media/image29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10" Type="http://schemas.openxmlformats.org/officeDocument/2006/relationships/image" Target="../media/image24.wmf"/><Relationship Id="rId19" Type="http://schemas.openxmlformats.org/officeDocument/2006/relationships/oleObject" Target="../embeddings/oleObject30.bin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26.wmf"/><Relationship Id="rId22" Type="http://schemas.openxmlformats.org/officeDocument/2006/relationships/image" Target="../media/image3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kern="1200" dirty="0" smtClean="0">
                <a:solidFill>
                  <a:srgbClr val="FF0000"/>
                </a:solidFill>
                <a:latin typeface="Arial" charset="0"/>
                <a:ea typeface="+mn-ea"/>
                <a:cs typeface="+mn-cs"/>
              </a:rPr>
              <a:t>9.8</a:t>
            </a:r>
            <a:r>
              <a:rPr lang="en-US" sz="4000" b="1" kern="1200" dirty="0">
                <a:solidFill>
                  <a:srgbClr val="FF0000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en-US" sz="4000" b="1" kern="1200" dirty="0">
                <a:solidFill>
                  <a:srgbClr val="FF0000"/>
                </a:solidFill>
                <a:latin typeface="Arial" charset="0"/>
                <a:ea typeface="+mn-ea"/>
                <a:cs typeface="+mn-cs"/>
              </a:rPr>
            </a:br>
            <a:r>
              <a:rPr lang="en-US" sz="4000" b="1" kern="1200" dirty="0">
                <a:solidFill>
                  <a:srgbClr val="FF0000"/>
                </a:solidFill>
                <a:latin typeface="Arial" charset="0"/>
                <a:ea typeface="+mn-ea"/>
                <a:cs typeface="+mn-cs"/>
              </a:rPr>
              <a:t>Power Series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610600" cy="3840163"/>
          </a:xfrm>
        </p:spPr>
        <p:txBody>
          <a:bodyPr/>
          <a:lstStyle/>
          <a:p>
            <a:pPr>
              <a:buNone/>
            </a:pPr>
            <a:r>
              <a:rPr lang="en-US" sz="2400" kern="1200" dirty="0" smtClean="0">
                <a:latin typeface="Arial" charset="0"/>
              </a:rPr>
              <a:t> A </a:t>
            </a:r>
            <a:r>
              <a:rPr lang="en-US" sz="2400" kern="1200" dirty="0">
                <a:solidFill>
                  <a:srgbClr val="FF0000"/>
                </a:solidFill>
                <a:latin typeface="Arial" charset="0"/>
              </a:rPr>
              <a:t>power series</a:t>
            </a:r>
            <a:r>
              <a:rPr lang="en-US" sz="2400" kern="1200" dirty="0">
                <a:latin typeface="Arial" charset="0"/>
              </a:rPr>
              <a:t> </a:t>
            </a:r>
            <a:r>
              <a:rPr lang="en-US" sz="2400" kern="1200" dirty="0" smtClean="0">
                <a:latin typeface="Arial" charset="0"/>
              </a:rPr>
              <a:t>centered at x </a:t>
            </a:r>
            <a:r>
              <a:rPr lang="en-US" sz="2400" kern="1200" dirty="0">
                <a:latin typeface="Arial" charset="0"/>
              </a:rPr>
              <a:t>= a is given by </a:t>
            </a:r>
            <a:endParaRPr lang="en-US" sz="2400" kern="1200" dirty="0" smtClean="0">
              <a:latin typeface="Arial" charset="0"/>
            </a:endParaRPr>
          </a:p>
          <a:p>
            <a:pPr>
              <a:buNone/>
            </a:pPr>
            <a:endParaRPr lang="en-US" sz="2400" kern="1200" dirty="0" smtClean="0">
              <a:latin typeface="Arial" charset="0"/>
            </a:endParaRPr>
          </a:p>
          <a:p>
            <a:pPr>
              <a:buNone/>
            </a:pPr>
            <a:endParaRPr lang="en-US" sz="2400" kern="1200" dirty="0" smtClean="0">
              <a:latin typeface="Arial" charset="0"/>
            </a:endParaRPr>
          </a:p>
          <a:p>
            <a:pPr>
              <a:buNone/>
            </a:pPr>
            <a:endParaRPr lang="en-US" sz="2400" kern="1200" dirty="0" smtClean="0">
              <a:latin typeface="Arial" charset="0"/>
            </a:endParaRPr>
          </a:p>
          <a:p>
            <a:pPr>
              <a:buNone/>
            </a:pPr>
            <a:r>
              <a:rPr lang="en-US" sz="2400" kern="1200" dirty="0" smtClean="0">
                <a:latin typeface="Arial" charset="0"/>
              </a:rPr>
              <a:t>A </a:t>
            </a:r>
            <a:r>
              <a:rPr lang="en-US" sz="2400" kern="1200" dirty="0" smtClean="0">
                <a:solidFill>
                  <a:srgbClr val="FF0000"/>
                </a:solidFill>
                <a:latin typeface="Arial" charset="0"/>
              </a:rPr>
              <a:t>power series </a:t>
            </a:r>
            <a:r>
              <a:rPr lang="en-US" sz="2400" kern="1200" dirty="0" smtClean="0">
                <a:latin typeface="Arial" charset="0"/>
              </a:rPr>
              <a:t>is a generalized version of a geometric series.</a:t>
            </a:r>
          </a:p>
          <a:p>
            <a:pPr>
              <a:buNone/>
            </a:pPr>
            <a:r>
              <a:rPr lang="en-US" sz="2400" kern="1200" dirty="0" smtClean="0">
                <a:latin typeface="Arial" charset="0"/>
              </a:rPr>
              <a:t>Use </a:t>
            </a:r>
            <a:r>
              <a:rPr lang="en-US" sz="2400" kern="1200" dirty="0" smtClean="0">
                <a:solidFill>
                  <a:srgbClr val="0000FF"/>
                </a:solidFill>
                <a:latin typeface="Arial" charset="0"/>
              </a:rPr>
              <a:t>Ratio Test </a:t>
            </a:r>
            <a:r>
              <a:rPr lang="en-US" sz="2400" kern="1200" dirty="0" smtClean="0">
                <a:latin typeface="Arial" charset="0"/>
              </a:rPr>
              <a:t>to check the convergence of a power series.</a:t>
            </a:r>
            <a:endParaRPr lang="en-US" sz="1050" b="1" i="1" u="sng" kern="1200" dirty="0" smtClean="0">
              <a:solidFill>
                <a:srgbClr val="7030A0"/>
              </a:solidFill>
              <a:latin typeface="Arial" charset="0"/>
            </a:endParaRPr>
          </a:p>
          <a:p>
            <a:pPr>
              <a:buNone/>
            </a:pPr>
            <a:endParaRPr lang="en-US" sz="2400" b="1" i="1" u="sng" kern="1200" dirty="0" smtClean="0">
              <a:solidFill>
                <a:srgbClr val="7030A0"/>
              </a:solidFill>
              <a:latin typeface="Arial" charset="0"/>
            </a:endParaRPr>
          </a:p>
          <a:p>
            <a:pPr>
              <a:buNone/>
            </a:pPr>
            <a:r>
              <a:rPr lang="en-US" sz="2400" b="1" i="1" u="sng" kern="1200" dirty="0" smtClean="0">
                <a:solidFill>
                  <a:srgbClr val="7030A0"/>
                </a:solidFill>
                <a:latin typeface="Arial" charset="0"/>
              </a:rPr>
              <a:t>Example</a:t>
            </a:r>
            <a:r>
              <a:rPr lang="en-US" sz="2400" kern="1200" dirty="0">
                <a:latin typeface="Arial" charset="0"/>
              </a:rPr>
              <a:t>: </a:t>
            </a:r>
            <a:r>
              <a:rPr lang="en-US" sz="2400" kern="1200" dirty="0" smtClean="0">
                <a:latin typeface="Arial" charset="0"/>
              </a:rPr>
              <a:t>Determine the convergence of the following series. 		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19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1788598"/>
              </p:ext>
            </p:extLst>
          </p:nvPr>
        </p:nvGraphicFramePr>
        <p:xfrm>
          <a:off x="1211263" y="1487488"/>
          <a:ext cx="6797675" cy="102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8" name="Equation" r:id="rId3" imgW="2857320" imgH="431640" progId="Equation.3">
                  <p:embed/>
                </p:oleObj>
              </mc:Choice>
              <mc:Fallback>
                <p:oleObj name="Equation" r:id="rId3" imgW="285732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1263" y="1487488"/>
                        <a:ext cx="6797675" cy="1027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9202981"/>
              </p:ext>
            </p:extLst>
          </p:nvPr>
        </p:nvGraphicFramePr>
        <p:xfrm>
          <a:off x="3362325" y="4495800"/>
          <a:ext cx="135255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9" name="Equation" r:id="rId5" imgW="698400" imgH="444240" progId="Equation.DSMT4">
                  <p:embed/>
                </p:oleObj>
              </mc:Choice>
              <mc:Fallback>
                <p:oleObj name="Equation" r:id="rId5" imgW="698400" imgH="4442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2325" y="4495800"/>
                        <a:ext cx="1352550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200400" y="304800"/>
            <a:ext cx="2819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Power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 Series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391400" cy="411162"/>
          </a:xfrm>
        </p:spPr>
        <p:txBody>
          <a:bodyPr/>
          <a:lstStyle/>
          <a:p>
            <a:r>
              <a:rPr lang="en-US" sz="3200" b="1" kern="1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Interval &amp; Radius </a:t>
            </a:r>
            <a:r>
              <a:rPr lang="en-US" sz="3200" b="1" kern="1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of </a:t>
            </a:r>
            <a:r>
              <a:rPr lang="en-US" sz="3200" b="1" kern="1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Convergence</a:t>
            </a:r>
            <a:endParaRPr lang="en-US" sz="3200" b="1" kern="12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562600"/>
          </a:xfrm>
        </p:spPr>
        <p:txBody>
          <a:bodyPr/>
          <a:lstStyle/>
          <a:p>
            <a:pPr marL="609600" indent="-609600">
              <a:buNone/>
            </a:pPr>
            <a:r>
              <a:rPr lang="en-US" sz="2800" dirty="0">
                <a:latin typeface="Times New Roman" pitchFamily="18" charset="0"/>
              </a:rPr>
              <a:t>Given the power series</a:t>
            </a:r>
          </a:p>
          <a:p>
            <a:pPr marL="609600" indent="-609600">
              <a:buNone/>
            </a:pPr>
            <a:r>
              <a:rPr lang="en-US" sz="2800" dirty="0">
                <a:latin typeface="Times New Roman" pitchFamily="18" charset="0"/>
              </a:rPr>
              <a:t>There are 3 </a:t>
            </a:r>
            <a:r>
              <a:rPr lang="en-US" sz="2800" dirty="0" smtClean="0">
                <a:latin typeface="Times New Roman" pitchFamily="18" charset="0"/>
              </a:rPr>
              <a:t>possibilities:</a:t>
            </a:r>
            <a:endParaRPr lang="en-US" sz="2800" dirty="0">
              <a:latin typeface="Times New Roman" pitchFamily="18" charset="0"/>
            </a:endParaRPr>
          </a:p>
          <a:p>
            <a:pPr marL="609600" indent="-609600">
              <a:buFontTx/>
              <a:buAutoNum type="arabicParenR"/>
            </a:pPr>
            <a:r>
              <a:rPr lang="en-US" sz="2800" dirty="0">
                <a:latin typeface="Times New Roman" pitchFamily="18" charset="0"/>
              </a:rPr>
              <a:t>The series converges only when 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</a:rPr>
              <a:t>x = a </a:t>
            </a:r>
            <a:r>
              <a:rPr lang="en-US" sz="2800" dirty="0">
                <a:latin typeface="Times New Roman" pitchFamily="18" charset="0"/>
              </a:rPr>
              <a:t>	</a:t>
            </a:r>
          </a:p>
          <a:p>
            <a:pPr marL="990600" lvl="1" indent="-533400">
              <a:buFontTx/>
              <a:buNone/>
            </a:pPr>
            <a:r>
              <a:rPr lang="en-US" sz="2400" dirty="0">
                <a:latin typeface="Times New Roman" pitchFamily="18" charset="0"/>
              </a:rPr>
              <a:t>	Then </a:t>
            </a:r>
            <a:r>
              <a:rPr lang="en-US" sz="2400" dirty="0" smtClean="0">
                <a:latin typeface="Times New Roman" pitchFamily="18" charset="0"/>
              </a:rPr>
              <a:t>the radius of convergence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</a:rPr>
              <a:t>R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</a:rPr>
              <a:t>= 0</a:t>
            </a:r>
          </a:p>
          <a:p>
            <a:pPr marL="609600" indent="-609600">
              <a:buFontTx/>
              <a:buAutoNum type="arabicParenR"/>
            </a:pPr>
            <a:r>
              <a:rPr lang="en-US" sz="2800" dirty="0">
                <a:latin typeface="Times New Roman" pitchFamily="18" charset="0"/>
              </a:rPr>
              <a:t>The series converges for all </a:t>
            </a:r>
            <a:r>
              <a:rPr lang="en-US" sz="2800" i="1" dirty="0">
                <a:latin typeface="Times New Roman" pitchFamily="18" charset="0"/>
              </a:rPr>
              <a:t>x</a:t>
            </a:r>
          </a:p>
          <a:p>
            <a:pPr marL="990600" lvl="1" indent="-533400">
              <a:buFontTx/>
              <a:buNone/>
            </a:pPr>
            <a:r>
              <a:rPr lang="en-US" sz="2400" dirty="0">
                <a:latin typeface="Times New Roman" pitchFamily="18" charset="0"/>
              </a:rPr>
              <a:t>	Then </a:t>
            </a:r>
            <a:r>
              <a:rPr lang="en-US" sz="2400" dirty="0" smtClean="0">
                <a:latin typeface="Times New Roman" pitchFamily="18" charset="0"/>
              </a:rPr>
              <a:t>the radius of convergence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</a:rPr>
              <a:t>R =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∞</a:t>
            </a:r>
          </a:p>
          <a:p>
            <a:pPr marL="609600" indent="-609600">
              <a:buFontTx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3)	There is a positive number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such that the series converges if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| &lt; 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diverges if  |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| &gt; R </a:t>
            </a:r>
          </a:p>
          <a:p>
            <a:pPr marL="990600" lvl="1" indent="-533400">
              <a:buFontTx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We still must check the endpoints</a:t>
            </a:r>
            <a:endParaRPr lang="en-US" sz="2400" dirty="0">
              <a:latin typeface="Times New Roman" pitchFamily="18" charset="0"/>
            </a:endParaRPr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4114800" y="914400"/>
          <a:ext cx="1676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2" name="Equation" r:id="rId3" imgW="863280" imgH="431640" progId="Equation.3">
                  <p:embed/>
                </p:oleObj>
              </mc:Choice>
              <mc:Fallback>
                <p:oleObj name="Equation" r:id="rId3" imgW="86328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914400"/>
                        <a:ext cx="16764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609600" y="5410200"/>
            <a:ext cx="7543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interval on which a series converges is called the </a:t>
            </a:r>
            <a:r>
              <a:rPr lang="en-US" dirty="0" smtClean="0">
                <a:solidFill>
                  <a:srgbClr val="FF0000"/>
                </a:solidFill>
              </a:rPr>
              <a:t>interval of convergence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6400800" y="609600"/>
          <a:ext cx="2057400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7" name="Equation" r:id="rId3" imgW="876240" imgH="431640" progId="Equation.DSMT4">
                  <p:embed/>
                </p:oleObj>
              </mc:Choice>
              <mc:Fallback>
                <p:oleObj name="Equation" r:id="rId3" imgW="876240" imgH="431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609600"/>
                        <a:ext cx="2057400" cy="1014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330200" y="1752600"/>
          <a:ext cx="4546600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8" name="Equation" r:id="rId5" imgW="2273040" imgH="558720" progId="Equation.DSMT4">
                  <p:embed/>
                </p:oleObj>
              </mc:Choice>
              <mc:Fallback>
                <p:oleObj name="Equation" r:id="rId5" imgW="2273040" imgH="5587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1752600"/>
                        <a:ext cx="4546600" cy="111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7760764"/>
              </p:ext>
            </p:extLst>
          </p:nvPr>
        </p:nvGraphicFramePr>
        <p:xfrm>
          <a:off x="304800" y="3276600"/>
          <a:ext cx="5410200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9" name="Equation" r:id="rId7" imgW="2705040" imgH="558720" progId="Equation.DSMT4">
                  <p:embed/>
                </p:oleObj>
              </mc:Choice>
              <mc:Fallback>
                <p:oleObj name="Equation" r:id="rId7" imgW="2705040" imgH="5587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276600"/>
                        <a:ext cx="5410200" cy="111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3" name="Line 7"/>
          <p:cNvSpPr>
            <a:spLocks noChangeShapeType="1"/>
          </p:cNvSpPr>
          <p:nvPr/>
        </p:nvSpPr>
        <p:spPr bwMode="auto">
          <a:xfrm flipV="1">
            <a:off x="2438400" y="3403600"/>
            <a:ext cx="914400" cy="3810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V="1">
            <a:off x="4648200" y="3937000"/>
            <a:ext cx="914400" cy="3810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V="1">
            <a:off x="1371600" y="3479800"/>
            <a:ext cx="228600" cy="228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V="1">
            <a:off x="4419600" y="4013200"/>
            <a:ext cx="228600" cy="228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1946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567704"/>
              </p:ext>
            </p:extLst>
          </p:nvPr>
        </p:nvGraphicFramePr>
        <p:xfrm>
          <a:off x="330200" y="4673600"/>
          <a:ext cx="3632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0" name="Equation" r:id="rId9" imgW="1815840" imgH="533160" progId="Equation.DSMT4">
                  <p:embed/>
                </p:oleObj>
              </mc:Choice>
              <mc:Fallback>
                <p:oleObj name="Equation" r:id="rId9" imgW="1815840" imgH="53316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4673600"/>
                        <a:ext cx="36322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8" name="Line 12"/>
          <p:cNvSpPr>
            <a:spLocks noChangeShapeType="1"/>
          </p:cNvSpPr>
          <p:nvPr/>
        </p:nvSpPr>
        <p:spPr bwMode="auto">
          <a:xfrm flipV="1">
            <a:off x="3048000" y="4699000"/>
            <a:ext cx="609600" cy="838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19469" name="Object 13"/>
          <p:cNvGraphicFramePr>
            <a:graphicFrameLocks noChangeAspect="1"/>
          </p:cNvGraphicFramePr>
          <p:nvPr/>
        </p:nvGraphicFramePr>
        <p:xfrm>
          <a:off x="3657600" y="4318000"/>
          <a:ext cx="20478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1" name="Equation" r:id="rId11" imgW="88560" imgH="164880" progId="Equation.DSMT4">
                  <p:embed/>
                </p:oleObj>
              </mc:Choice>
              <mc:Fallback>
                <p:oleObj name="Equation" r:id="rId11" imgW="88560" imgH="1648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318000"/>
                        <a:ext cx="204788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Group 26"/>
          <p:cNvGrpSpPr>
            <a:grpSpLocks/>
          </p:cNvGrpSpPr>
          <p:nvPr/>
        </p:nvGrpSpPr>
        <p:grpSpPr bwMode="auto">
          <a:xfrm>
            <a:off x="4267200" y="4899029"/>
            <a:ext cx="3057525" cy="525464"/>
            <a:chOff x="448" y="2105"/>
            <a:chExt cx="1926" cy="331"/>
          </a:xfrm>
        </p:grpSpPr>
        <p:graphicFrame>
          <p:nvGraphicFramePr>
            <p:cNvPr id="18" name="Object 23"/>
            <p:cNvGraphicFramePr>
              <a:graphicFrameLocks noChangeAspect="1"/>
            </p:cNvGraphicFramePr>
            <p:nvPr/>
          </p:nvGraphicFramePr>
          <p:xfrm>
            <a:off x="448" y="2193"/>
            <a:ext cx="495" cy="2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12" name="Equation" r:id="rId13" imgW="279360" imgH="126720" progId="Equation.DSMT4">
                    <p:embed/>
                  </p:oleObj>
                </mc:Choice>
                <mc:Fallback>
                  <p:oleObj name="Equation" r:id="rId13" imgW="279360" imgH="126720" progId="Equation.DSMT4">
                    <p:embed/>
                    <p:pic>
                      <p:nvPicPr>
                        <p:cNvPr id="0" name="Picture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8" y="2193"/>
                          <a:ext cx="495" cy="22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Text Box 24"/>
            <p:cNvSpPr txBox="1">
              <a:spLocks noChangeArrowheads="1"/>
            </p:cNvSpPr>
            <p:nvPr/>
          </p:nvSpPr>
          <p:spPr bwMode="auto">
            <a:xfrm>
              <a:off x="1046" y="2148"/>
              <a:ext cx="13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/>
                <a:t>for all             .</a:t>
              </a:r>
            </a:p>
          </p:txBody>
        </p:sp>
        <p:graphicFrame>
          <p:nvGraphicFramePr>
            <p:cNvPr id="20" name="Object 25"/>
            <p:cNvGraphicFramePr>
              <a:graphicFrameLocks noChangeAspect="1"/>
            </p:cNvGraphicFramePr>
            <p:nvPr/>
          </p:nvGraphicFramePr>
          <p:xfrm>
            <a:off x="1649" y="2105"/>
            <a:ext cx="607" cy="3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13" name="Equation" r:id="rId15" imgW="342720" imgH="177480" progId="Equation.DSMT4">
                    <p:embed/>
                  </p:oleObj>
                </mc:Choice>
                <mc:Fallback>
                  <p:oleObj name="Equation" r:id="rId15" imgW="342720" imgH="177480" progId="Equation.DSMT4">
                    <p:embed/>
                    <p:pic>
                      <p:nvPicPr>
                        <p:cNvPr id="0" name="Picture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49" y="2105"/>
                          <a:ext cx="607" cy="31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" name="Rectangle 30"/>
          <p:cNvSpPr>
            <a:spLocks noChangeArrowheads="1"/>
          </p:cNvSpPr>
          <p:nvPr/>
        </p:nvSpPr>
        <p:spPr bwMode="auto">
          <a:xfrm>
            <a:off x="5486400" y="3886200"/>
            <a:ext cx="1752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5" name="Group 36"/>
          <p:cNvGrpSpPr>
            <a:grpSpLocks/>
          </p:cNvGrpSpPr>
          <p:nvPr/>
        </p:nvGrpSpPr>
        <p:grpSpPr bwMode="auto">
          <a:xfrm>
            <a:off x="152400" y="5943600"/>
            <a:ext cx="8458200" cy="609600"/>
            <a:chOff x="192" y="2880"/>
            <a:chExt cx="5328" cy="384"/>
          </a:xfrm>
          <a:noFill/>
        </p:grpSpPr>
        <p:sp>
          <p:nvSpPr>
            <p:cNvPr id="26" name="Rectangle 34"/>
            <p:cNvSpPr>
              <a:spLocks noChangeArrowheads="1"/>
            </p:cNvSpPr>
            <p:nvPr/>
          </p:nvSpPr>
          <p:spPr bwMode="auto">
            <a:xfrm>
              <a:off x="192" y="2880"/>
              <a:ext cx="5328" cy="384"/>
            </a:xfrm>
            <a:prstGeom prst="rect">
              <a:avLst/>
            </a:prstGeom>
            <a:grpFill/>
            <a:ln w="9525">
              <a:solidFill>
                <a:srgbClr val="CCEC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Text Box 31"/>
            <p:cNvSpPr txBox="1">
              <a:spLocks noChangeArrowheads="1"/>
            </p:cNvSpPr>
            <p:nvPr/>
          </p:nvSpPr>
          <p:spPr bwMode="auto">
            <a:xfrm>
              <a:off x="240" y="2928"/>
              <a:ext cx="5037" cy="291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dirty="0" smtClean="0"/>
                <a:t>At           , </a:t>
              </a:r>
              <a:r>
                <a:rPr lang="en-US" dirty="0"/>
                <a:t>the series </a:t>
              </a:r>
              <a:r>
                <a:rPr lang="en-US" dirty="0" smtClean="0"/>
                <a:t>is                        , which </a:t>
              </a:r>
              <a:r>
                <a:rPr lang="en-US" dirty="0"/>
                <a:t>converges to zero.</a:t>
              </a:r>
            </a:p>
          </p:txBody>
        </p:sp>
        <p:graphicFrame>
          <p:nvGraphicFramePr>
            <p:cNvPr id="28" name="Object 32"/>
            <p:cNvGraphicFramePr>
              <a:graphicFrameLocks noChangeAspect="1"/>
            </p:cNvGraphicFramePr>
            <p:nvPr/>
          </p:nvGraphicFramePr>
          <p:xfrm>
            <a:off x="528" y="2917"/>
            <a:ext cx="528" cy="2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14" name="Equation" r:id="rId17" imgW="342720" imgH="177480" progId="Equation.DSMT4">
                    <p:embed/>
                  </p:oleObj>
                </mc:Choice>
                <mc:Fallback>
                  <p:oleObj name="Equation" r:id="rId17" imgW="342720" imgH="177480" progId="Equation.DSMT4">
                    <p:embed/>
                    <p:pic>
                      <p:nvPicPr>
                        <p:cNvPr id="0" name="Picture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8" y="2917"/>
                          <a:ext cx="528" cy="27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Object 33"/>
            <p:cNvGraphicFramePr>
              <a:graphicFrameLocks noChangeAspect="1"/>
            </p:cNvGraphicFramePr>
            <p:nvPr/>
          </p:nvGraphicFramePr>
          <p:xfrm>
            <a:off x="2032" y="2951"/>
            <a:ext cx="1136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15" name="Equation" r:id="rId19" imgW="799920" imgH="177480" progId="Equation.DSMT4">
                    <p:embed/>
                  </p:oleObj>
                </mc:Choice>
                <mc:Fallback>
                  <p:oleObj name="Equation" r:id="rId19" imgW="799920" imgH="177480" progId="Equation.DSMT4">
                    <p:embed/>
                    <p:pic>
                      <p:nvPicPr>
                        <p:cNvPr id="0" name="Picture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32" y="2951"/>
                          <a:ext cx="1136" cy="25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3429000" y="76200"/>
            <a:ext cx="18710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endParaRPr lang="en-US" sz="32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33400" y="685800"/>
            <a:ext cx="6019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Find the </a:t>
            </a:r>
            <a:r>
              <a:rPr lang="en-US" dirty="0" smtClean="0">
                <a:solidFill>
                  <a:srgbClr val="FF0000"/>
                </a:solidFill>
              </a:rPr>
              <a:t>interval of convergence </a:t>
            </a:r>
            <a:r>
              <a:rPr lang="en-US" dirty="0" smtClean="0"/>
              <a:t>and the </a:t>
            </a:r>
            <a:r>
              <a:rPr lang="en-US" dirty="0" smtClean="0">
                <a:solidFill>
                  <a:srgbClr val="FF0000"/>
                </a:solidFill>
              </a:rPr>
              <a:t>radius of convergence </a:t>
            </a:r>
            <a:r>
              <a:rPr lang="en-US" dirty="0" smtClean="0"/>
              <a:t>for the series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30" name="Group 32"/>
          <p:cNvGrpSpPr>
            <a:grpSpLocks/>
          </p:cNvGrpSpPr>
          <p:nvPr/>
        </p:nvGrpSpPr>
        <p:grpSpPr bwMode="auto">
          <a:xfrm>
            <a:off x="5867400" y="1828800"/>
            <a:ext cx="2438400" cy="1219200"/>
            <a:chOff x="4080" y="1536"/>
            <a:chExt cx="1536" cy="768"/>
          </a:xfrm>
        </p:grpSpPr>
        <p:graphicFrame>
          <p:nvGraphicFramePr>
            <p:cNvPr id="32" name="Object 28"/>
            <p:cNvGraphicFramePr>
              <a:graphicFrameLocks noChangeAspect="1"/>
            </p:cNvGraphicFramePr>
            <p:nvPr/>
          </p:nvGraphicFramePr>
          <p:xfrm>
            <a:off x="4176" y="1584"/>
            <a:ext cx="1344" cy="6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16" name="Equation" r:id="rId21" imgW="914400" imgH="431640" progId="Equation.DSMT4">
                    <p:embed/>
                  </p:oleObj>
                </mc:Choice>
                <mc:Fallback>
                  <p:oleObj name="Equation" r:id="rId21" imgW="914400" imgH="431640" progId="Equation.DSMT4">
                    <p:embed/>
                    <p:pic>
                      <p:nvPicPr>
                        <p:cNvPr id="0" name="Picture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6" y="1584"/>
                          <a:ext cx="1344" cy="6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4" name="AutoShape 31"/>
            <p:cNvSpPr>
              <a:spLocks noChangeArrowheads="1"/>
            </p:cNvSpPr>
            <p:nvPr/>
          </p:nvSpPr>
          <p:spPr bwMode="auto">
            <a:xfrm>
              <a:off x="4080" y="1536"/>
              <a:ext cx="1536" cy="768"/>
            </a:xfrm>
            <a:prstGeom prst="wedgeRectCallout">
              <a:avLst>
                <a:gd name="adj1" fmla="val -75000"/>
                <a:gd name="adj2" fmla="val -10028"/>
              </a:avLst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</p:grpSp>
      <p:sp>
        <p:nvSpPr>
          <p:cNvPr id="35" name="Text Box 29"/>
          <p:cNvSpPr txBox="1">
            <a:spLocks noChangeArrowheads="1"/>
          </p:cNvSpPr>
          <p:nvPr/>
        </p:nvSpPr>
        <p:spPr bwMode="auto">
          <a:xfrm>
            <a:off x="6858000" y="5410200"/>
            <a:ext cx="1828800" cy="461665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Radius R </a:t>
            </a:r>
            <a:r>
              <a:rPr lang="en-US" dirty="0"/>
              <a:t>= </a:t>
            </a:r>
            <a:r>
              <a:rPr lang="en-US" dirty="0" smtClean="0"/>
              <a:t>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 animBg="1"/>
      <p:bldP spid="19464" grpId="0" animBg="1"/>
      <p:bldP spid="19465" grpId="0" animBg="1"/>
      <p:bldP spid="19466" grpId="0" animBg="1"/>
      <p:bldP spid="19468" grpId="0" animBg="1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6037263" y="685800"/>
          <a:ext cx="2784475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9" name="Equation" r:id="rId3" imgW="1320480" imgH="431640" progId="Equation.DSMT4">
                  <p:embed/>
                </p:oleObj>
              </mc:Choice>
              <mc:Fallback>
                <p:oleObj name="Equation" r:id="rId3" imgW="1320480" imgH="4316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7263" y="685800"/>
                        <a:ext cx="2784475" cy="909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457200" y="1778000"/>
          <a:ext cx="5105400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0" name="Equation" r:id="rId5" imgW="2552400" imgH="558720" progId="Equation.DSMT4">
                  <p:embed/>
                </p:oleObj>
              </mc:Choice>
              <mc:Fallback>
                <p:oleObj name="Equation" r:id="rId5" imgW="2552400" imgH="5587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778000"/>
                        <a:ext cx="5105400" cy="111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6053811"/>
              </p:ext>
            </p:extLst>
          </p:nvPr>
        </p:nvGraphicFramePr>
        <p:xfrm>
          <a:off x="838200" y="3302000"/>
          <a:ext cx="1879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1" name="Equation" r:id="rId7" imgW="939600" imgH="482400" progId="Equation.DSMT4">
                  <p:embed/>
                </p:oleObj>
              </mc:Choice>
              <mc:Fallback>
                <p:oleObj name="Equation" r:id="rId7" imgW="939600" imgH="4824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302000"/>
                        <a:ext cx="18796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7896099"/>
              </p:ext>
            </p:extLst>
          </p:nvPr>
        </p:nvGraphicFramePr>
        <p:xfrm>
          <a:off x="2971800" y="3505200"/>
          <a:ext cx="990600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2" name="Equation" r:id="rId9" imgW="469800" imgH="253800" progId="Equation.DSMT4">
                  <p:embed/>
                </p:oleObj>
              </mc:Choice>
              <mc:Fallback>
                <p:oleObj name="Equation" r:id="rId9" imgW="469800" imgH="2538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505200"/>
                        <a:ext cx="990600" cy="534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392" name="Group 32"/>
          <p:cNvGrpSpPr>
            <a:grpSpLocks/>
          </p:cNvGrpSpPr>
          <p:nvPr/>
        </p:nvGrpSpPr>
        <p:grpSpPr bwMode="auto">
          <a:xfrm>
            <a:off x="6248400" y="1828800"/>
            <a:ext cx="2438400" cy="1219200"/>
            <a:chOff x="4080" y="1536"/>
            <a:chExt cx="1536" cy="768"/>
          </a:xfrm>
        </p:grpSpPr>
        <p:graphicFrame>
          <p:nvGraphicFramePr>
            <p:cNvPr id="15388" name="Object 28"/>
            <p:cNvGraphicFramePr>
              <a:graphicFrameLocks noChangeAspect="1"/>
            </p:cNvGraphicFramePr>
            <p:nvPr/>
          </p:nvGraphicFramePr>
          <p:xfrm>
            <a:off x="4176" y="1584"/>
            <a:ext cx="1344" cy="6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23" name="Equation" r:id="rId11" imgW="914400" imgH="431640" progId="Equation.DSMT4">
                    <p:embed/>
                  </p:oleObj>
                </mc:Choice>
                <mc:Fallback>
                  <p:oleObj name="Equation" r:id="rId11" imgW="914400" imgH="431640" progId="Equation.DSMT4">
                    <p:embed/>
                    <p:pic>
                      <p:nvPicPr>
                        <p:cNvPr id="0" name="Picture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6" y="1584"/>
                          <a:ext cx="1344" cy="6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91" name="AutoShape 31"/>
            <p:cNvSpPr>
              <a:spLocks noChangeArrowheads="1"/>
            </p:cNvSpPr>
            <p:nvPr/>
          </p:nvSpPr>
          <p:spPr bwMode="auto">
            <a:xfrm>
              <a:off x="4080" y="1536"/>
              <a:ext cx="1536" cy="768"/>
            </a:xfrm>
            <a:prstGeom prst="wedgeRectCallout">
              <a:avLst>
                <a:gd name="adj1" fmla="val -75000"/>
                <a:gd name="adj2" fmla="val -10028"/>
              </a:avLst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</p:grpSp>
      <p:graphicFrame>
        <p:nvGraphicFramePr>
          <p:cNvPr id="15389" name="Object 29"/>
          <p:cNvGraphicFramePr>
            <a:graphicFrameLocks noChangeAspect="1"/>
          </p:cNvGraphicFramePr>
          <p:nvPr/>
        </p:nvGraphicFramePr>
        <p:xfrm>
          <a:off x="304800" y="4495800"/>
          <a:ext cx="548640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4" name="Equation" r:id="rId13" imgW="2514600" imgH="253800" progId="Equation.DSMT4">
                  <p:embed/>
                </p:oleObj>
              </mc:Choice>
              <mc:Fallback>
                <p:oleObj name="Equation" r:id="rId13" imgW="2514600" imgH="253800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495800"/>
                        <a:ext cx="5486400" cy="554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0" name="Object 30"/>
          <p:cNvGraphicFramePr>
            <a:graphicFrameLocks noChangeAspect="1"/>
          </p:cNvGraphicFramePr>
          <p:nvPr/>
        </p:nvGraphicFramePr>
        <p:xfrm>
          <a:off x="2141538" y="5105400"/>
          <a:ext cx="1744662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5" name="Equation" r:id="rId15" imgW="799920" imgH="177480" progId="Equation.DSMT4">
                  <p:embed/>
                </p:oleObj>
              </mc:Choice>
              <mc:Fallback>
                <p:oleObj name="Equation" r:id="rId15" imgW="799920" imgH="17748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1538" y="5105400"/>
                        <a:ext cx="1744662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31"/>
          <p:cNvGraphicFramePr>
            <a:graphicFrameLocks noChangeAspect="1"/>
          </p:cNvGraphicFramePr>
          <p:nvPr/>
        </p:nvGraphicFramePr>
        <p:xfrm>
          <a:off x="2259013" y="5638800"/>
          <a:ext cx="1246187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6" name="Equation" r:id="rId17" imgW="571320" imgH="177480" progId="Equation.DSMT4">
                  <p:embed/>
                </p:oleObj>
              </mc:Choice>
              <mc:Fallback>
                <p:oleObj name="Equation" r:id="rId17" imgW="571320" imgH="177480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9013" y="5638800"/>
                        <a:ext cx="1246187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Group 13"/>
          <p:cNvGrpSpPr>
            <a:grpSpLocks/>
          </p:cNvGrpSpPr>
          <p:nvPr/>
        </p:nvGrpSpPr>
        <p:grpSpPr bwMode="auto">
          <a:xfrm>
            <a:off x="3657600" y="5715000"/>
            <a:ext cx="5486400" cy="830263"/>
            <a:chOff x="192" y="3984"/>
            <a:chExt cx="3456" cy="523"/>
          </a:xfrm>
        </p:grpSpPr>
        <p:sp>
          <p:nvSpPr>
            <p:cNvPr id="25" name="Rectangle 6"/>
            <p:cNvSpPr>
              <a:spLocks noChangeArrowheads="1"/>
            </p:cNvSpPr>
            <p:nvPr/>
          </p:nvSpPr>
          <p:spPr bwMode="auto">
            <a:xfrm>
              <a:off x="192" y="4246"/>
              <a:ext cx="3360" cy="24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Text Box 7"/>
            <p:cNvSpPr txBox="1">
              <a:spLocks noChangeArrowheads="1"/>
            </p:cNvSpPr>
            <p:nvPr/>
          </p:nvSpPr>
          <p:spPr bwMode="auto">
            <a:xfrm>
              <a:off x="288" y="3984"/>
              <a:ext cx="3360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dirty="0" smtClean="0"/>
                <a:t>Check at endpoints to conclude that The </a:t>
              </a:r>
              <a:r>
                <a:rPr lang="en-US" dirty="0"/>
                <a:t>interval of </a:t>
              </a:r>
              <a:r>
                <a:rPr lang="en-US" dirty="0" smtClean="0"/>
                <a:t>convergence </a:t>
              </a:r>
              <a:r>
                <a:rPr lang="en-US" dirty="0"/>
                <a:t>is </a:t>
              </a:r>
              <a:r>
                <a:rPr lang="en-US" dirty="0" smtClean="0"/>
                <a:t>(0,2].</a:t>
              </a:r>
              <a:endParaRPr lang="en-US" dirty="0"/>
            </a:p>
          </p:txBody>
        </p:sp>
      </p:grp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3429000" y="76200"/>
            <a:ext cx="18710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endParaRPr lang="en-US" sz="32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04800" y="685800"/>
            <a:ext cx="6019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Find the </a:t>
            </a:r>
            <a:r>
              <a:rPr lang="en-US" dirty="0" smtClean="0">
                <a:solidFill>
                  <a:srgbClr val="FF0000"/>
                </a:solidFill>
              </a:rPr>
              <a:t>interval of convergence </a:t>
            </a:r>
            <a:r>
              <a:rPr lang="en-US" dirty="0" smtClean="0"/>
              <a:t>and the </a:t>
            </a:r>
            <a:r>
              <a:rPr lang="en-US" dirty="0" smtClean="0">
                <a:solidFill>
                  <a:srgbClr val="FF0000"/>
                </a:solidFill>
              </a:rPr>
              <a:t>radius of convergence </a:t>
            </a:r>
            <a:r>
              <a:rPr lang="en-US" dirty="0" smtClean="0"/>
              <a:t>for the series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2" name="Text Box 10"/>
          <p:cNvSpPr txBox="1">
            <a:spLocks noChangeArrowheads="1"/>
          </p:cNvSpPr>
          <p:nvPr/>
        </p:nvSpPr>
        <p:spPr bwMode="auto">
          <a:xfrm>
            <a:off x="609600" y="6096000"/>
            <a:ext cx="2330450" cy="461963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/>
              <a:t>The radius </a:t>
            </a:r>
            <a:r>
              <a:rPr lang="en-US" dirty="0" smtClean="0"/>
              <a:t>R = 1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7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6477000" y="609600"/>
          <a:ext cx="2057400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6" name="Equation" r:id="rId3" imgW="876240" imgH="431640" progId="Equation.DSMT4">
                  <p:embed/>
                </p:oleObj>
              </mc:Choice>
              <mc:Fallback>
                <p:oleObj name="Equation" r:id="rId3" imgW="876240" imgH="431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609600"/>
                        <a:ext cx="2057400" cy="1014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304800" y="1676400"/>
          <a:ext cx="4394200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7" name="Equation" r:id="rId5" imgW="2197080" imgH="558720" progId="Equation.DSMT4">
                  <p:embed/>
                </p:oleObj>
              </mc:Choice>
              <mc:Fallback>
                <p:oleObj name="Equation" r:id="rId5" imgW="2197080" imgH="5587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676400"/>
                        <a:ext cx="4394200" cy="111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1566236"/>
              </p:ext>
            </p:extLst>
          </p:nvPr>
        </p:nvGraphicFramePr>
        <p:xfrm>
          <a:off x="304800" y="2971800"/>
          <a:ext cx="2768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8" name="Equation" r:id="rId7" imgW="1384200" imgH="482400" progId="Equation.DSMT4">
                  <p:embed/>
                </p:oleObj>
              </mc:Choice>
              <mc:Fallback>
                <p:oleObj name="Equation" r:id="rId7" imgW="1384200" imgH="4824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971800"/>
                        <a:ext cx="27686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4477585"/>
              </p:ext>
            </p:extLst>
          </p:nvPr>
        </p:nvGraphicFramePr>
        <p:xfrm>
          <a:off x="254000" y="3962400"/>
          <a:ext cx="24130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9" name="Equation" r:id="rId9" imgW="1206360" imgH="431640" progId="Equation.DSMT4">
                  <p:embed/>
                </p:oleObj>
              </mc:Choice>
              <mc:Fallback>
                <p:oleObj name="Equation" r:id="rId9" imgW="1206360" imgH="43164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" y="3962400"/>
                        <a:ext cx="24130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3861974"/>
              </p:ext>
            </p:extLst>
          </p:nvPr>
        </p:nvGraphicFramePr>
        <p:xfrm>
          <a:off x="228600" y="4876800"/>
          <a:ext cx="15748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0" name="Equation" r:id="rId11" imgW="787320" imgH="393480" progId="Equation.DSMT4">
                  <p:embed/>
                </p:oleObj>
              </mc:Choice>
              <mc:Fallback>
                <p:oleObj name="Equation" r:id="rId11" imgW="787320" imgH="39348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876800"/>
                        <a:ext cx="15748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8" name="Object 20"/>
          <p:cNvGraphicFramePr>
            <a:graphicFrameLocks noChangeAspect="1"/>
          </p:cNvGraphicFramePr>
          <p:nvPr/>
        </p:nvGraphicFramePr>
        <p:xfrm>
          <a:off x="6248400" y="1828800"/>
          <a:ext cx="13716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1" name="Equation" r:id="rId13" imgW="685800" imgH="393480" progId="Equation.DSMT4">
                  <p:embed/>
                </p:oleObj>
              </mc:Choice>
              <mc:Fallback>
                <p:oleObj name="Equation" r:id="rId13" imgW="685800" imgH="39348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828800"/>
                        <a:ext cx="13716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9" name="Object 21"/>
          <p:cNvGraphicFramePr>
            <a:graphicFrameLocks noChangeAspect="1"/>
          </p:cNvGraphicFramePr>
          <p:nvPr/>
        </p:nvGraphicFramePr>
        <p:xfrm>
          <a:off x="6324600" y="2743200"/>
          <a:ext cx="1193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2" name="Equation" r:id="rId15" imgW="596880" imgH="253800" progId="Equation.DSMT4">
                  <p:embed/>
                </p:oleObj>
              </mc:Choice>
              <mc:Fallback>
                <p:oleObj name="Equation" r:id="rId15" imgW="596880" imgH="25380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743200"/>
                        <a:ext cx="11938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30" name="Object 22"/>
          <p:cNvGraphicFramePr>
            <a:graphicFrameLocks noChangeAspect="1"/>
          </p:cNvGraphicFramePr>
          <p:nvPr/>
        </p:nvGraphicFramePr>
        <p:xfrm>
          <a:off x="6172200" y="3352800"/>
          <a:ext cx="17018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3" name="Equation" r:id="rId17" imgW="850680" imgH="177480" progId="Equation.DSMT4">
                  <p:embed/>
                </p:oleObj>
              </mc:Choice>
              <mc:Fallback>
                <p:oleObj name="Equation" r:id="rId17" imgW="850680" imgH="17748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3352800"/>
                        <a:ext cx="17018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31" name="Object 23"/>
          <p:cNvGraphicFramePr>
            <a:graphicFrameLocks noChangeAspect="1"/>
          </p:cNvGraphicFramePr>
          <p:nvPr/>
        </p:nvGraphicFramePr>
        <p:xfrm>
          <a:off x="6172200" y="3962400"/>
          <a:ext cx="1143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4" name="Equation" r:id="rId19" imgW="571320" imgH="177480" progId="Equation.DSMT4">
                  <p:embed/>
                </p:oleObj>
              </mc:Choice>
              <mc:Fallback>
                <p:oleObj name="Equation" r:id="rId19" imgW="571320" imgH="17748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3962400"/>
                        <a:ext cx="11430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" name="Group 25"/>
          <p:cNvGrpSpPr>
            <a:grpSpLocks/>
          </p:cNvGrpSpPr>
          <p:nvPr/>
        </p:nvGrpSpPr>
        <p:grpSpPr bwMode="auto">
          <a:xfrm>
            <a:off x="5715000" y="4572000"/>
            <a:ext cx="2209910" cy="915987"/>
            <a:chOff x="3481" y="3503"/>
            <a:chExt cx="1373" cy="577"/>
          </a:xfrm>
        </p:grpSpPr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3481" y="3504"/>
              <a:ext cx="1373" cy="57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3576" y="3644"/>
              <a:ext cx="75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dirty="0" smtClean="0"/>
                <a:t>R =                 </a:t>
              </a:r>
              <a:endParaRPr lang="en-US" dirty="0"/>
            </a:p>
          </p:txBody>
        </p:sp>
        <p:graphicFrame>
          <p:nvGraphicFramePr>
            <p:cNvPr id="25" name="Object 24"/>
            <p:cNvGraphicFramePr>
              <a:graphicFrameLocks noChangeAspect="1"/>
            </p:cNvGraphicFramePr>
            <p:nvPr/>
          </p:nvGraphicFramePr>
          <p:xfrm>
            <a:off x="4002" y="3503"/>
            <a:ext cx="768" cy="5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75" name="Equation" r:id="rId21" imgW="571320" imgH="393480" progId="Equation.DSMT4">
                    <p:embed/>
                  </p:oleObj>
                </mc:Choice>
                <mc:Fallback>
                  <p:oleObj name="Equation" r:id="rId21" imgW="571320" imgH="393480" progId="Equation.DSMT4">
                    <p:embed/>
                    <p:pic>
                      <p:nvPicPr>
                        <p:cNvPr id="0" name="Picture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02" y="3503"/>
                          <a:ext cx="768" cy="52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3539175" y="76200"/>
            <a:ext cx="18710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endParaRPr lang="en-US" sz="32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33400" y="685800"/>
            <a:ext cx="6019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Find the </a:t>
            </a:r>
            <a:r>
              <a:rPr lang="en-US" dirty="0" smtClean="0">
                <a:solidFill>
                  <a:srgbClr val="FF0000"/>
                </a:solidFill>
              </a:rPr>
              <a:t>interval of convergence </a:t>
            </a:r>
            <a:r>
              <a:rPr lang="en-US" dirty="0" smtClean="0"/>
              <a:t>and the </a:t>
            </a:r>
            <a:r>
              <a:rPr lang="en-US" dirty="0" smtClean="0">
                <a:solidFill>
                  <a:srgbClr val="FF0000"/>
                </a:solidFill>
              </a:rPr>
              <a:t>radius of convergence </a:t>
            </a:r>
            <a:r>
              <a:rPr lang="en-US" dirty="0" smtClean="0"/>
              <a:t>for the series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26" name="Group 13"/>
          <p:cNvGrpSpPr>
            <a:grpSpLocks/>
          </p:cNvGrpSpPr>
          <p:nvPr/>
        </p:nvGrpSpPr>
        <p:grpSpPr bwMode="auto">
          <a:xfrm>
            <a:off x="2514600" y="5562600"/>
            <a:ext cx="5486400" cy="830263"/>
            <a:chOff x="192" y="3984"/>
            <a:chExt cx="3456" cy="523"/>
          </a:xfrm>
        </p:grpSpPr>
        <p:sp>
          <p:nvSpPr>
            <p:cNvPr id="29" name="Rectangle 6"/>
            <p:cNvSpPr>
              <a:spLocks noChangeArrowheads="1"/>
            </p:cNvSpPr>
            <p:nvPr/>
          </p:nvSpPr>
          <p:spPr bwMode="auto">
            <a:xfrm>
              <a:off x="192" y="4246"/>
              <a:ext cx="3360" cy="24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Text Box 7"/>
            <p:cNvSpPr txBox="1">
              <a:spLocks noChangeArrowheads="1"/>
            </p:cNvSpPr>
            <p:nvPr/>
          </p:nvSpPr>
          <p:spPr bwMode="auto">
            <a:xfrm>
              <a:off x="288" y="3984"/>
              <a:ext cx="3360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dirty="0" smtClean="0"/>
                <a:t>Check at endpoints to conclude that The </a:t>
              </a:r>
              <a:r>
                <a:rPr lang="en-US" dirty="0"/>
                <a:t>interval of </a:t>
              </a:r>
              <a:r>
                <a:rPr lang="en-US" dirty="0" smtClean="0"/>
                <a:t>convergence </a:t>
              </a:r>
              <a:r>
                <a:rPr lang="en-US" dirty="0"/>
                <a:t>is </a:t>
              </a:r>
              <a:r>
                <a:rPr lang="en-US" dirty="0" smtClean="0"/>
                <a:t>(2,8).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200400" y="152400"/>
            <a:ext cx="2819400" cy="685800"/>
          </a:xfrm>
        </p:spPr>
        <p:txBody>
          <a:bodyPr/>
          <a:lstStyle/>
          <a:p>
            <a:pPr eaLnBrk="1" hangingPunct="1"/>
            <a:r>
              <a:rPr lang="en-US" sz="3200" b="1" kern="1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Theorem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229600" cy="4114800"/>
          </a:xfrm>
        </p:spPr>
        <p:txBody>
          <a:bodyPr/>
          <a:lstStyle/>
          <a:p>
            <a:pPr eaLnBrk="1" hangingPunct="1">
              <a:buNone/>
            </a:pPr>
            <a:r>
              <a:rPr lang="en-US" dirty="0" smtClean="0"/>
              <a:t>	If the power series                  has radius of convergence R &gt; 0, then the function defined by </a:t>
            </a:r>
          </a:p>
          <a:p>
            <a:pPr eaLnBrk="1" hangingPunct="1"/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is differentiable and continuous on the interval (c – R, c + R) and we have</a:t>
            </a:r>
          </a:p>
        </p:txBody>
      </p:sp>
      <p:graphicFrame>
        <p:nvGraphicFramePr>
          <p:cNvPr id="113668" name="Object 4"/>
          <p:cNvGraphicFramePr>
            <a:graphicFrameLocks noChangeAspect="1"/>
          </p:cNvGraphicFramePr>
          <p:nvPr/>
        </p:nvGraphicFramePr>
        <p:xfrm>
          <a:off x="4038600" y="685800"/>
          <a:ext cx="155257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9" name="Equation" r:id="rId3" imgW="838080" imgH="431640" progId="Equation.DSMT4">
                  <p:embed/>
                </p:oleObj>
              </mc:Choice>
              <mc:Fallback>
                <p:oleObj name="Equation" r:id="rId3" imgW="83808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685800"/>
                        <a:ext cx="1552575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2819400" y="1905000"/>
          <a:ext cx="32004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0" name="Equation" r:id="rId5" imgW="1295280" imgH="431640" progId="Equation.DSMT4">
                  <p:embed/>
                </p:oleObj>
              </mc:Choice>
              <mc:Fallback>
                <p:oleObj name="Equation" r:id="rId5" imgW="1295280" imgH="4316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905000"/>
                        <a:ext cx="32004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1600200" y="4042940"/>
          <a:ext cx="4648200" cy="11624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1" name="Equation" r:id="rId7" imgW="1726920" imgH="431640" progId="Equation.DSMT4">
                  <p:embed/>
                </p:oleObj>
              </mc:Choice>
              <mc:Fallback>
                <p:oleObj name="Equation" r:id="rId7" imgW="1726920" imgH="4316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042940"/>
                        <a:ext cx="4648200" cy="11624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6" name="Object 8"/>
          <p:cNvGraphicFramePr>
            <a:graphicFrameLocks noChangeAspect="1"/>
          </p:cNvGraphicFramePr>
          <p:nvPr/>
        </p:nvGraphicFramePr>
        <p:xfrm>
          <a:off x="1600199" y="5271293"/>
          <a:ext cx="6196145" cy="1129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2" name="Equation" r:id="rId9" imgW="2438280" imgH="444240" progId="Equation.DSMT4">
                  <p:embed/>
                </p:oleObj>
              </mc:Choice>
              <mc:Fallback>
                <p:oleObj name="Equation" r:id="rId9" imgW="2438280" imgH="4442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199" y="5271293"/>
                        <a:ext cx="6196145" cy="11295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33" name="Object 13"/>
          <p:cNvGraphicFramePr>
            <a:graphicFrameLocks noChangeAspect="1"/>
          </p:cNvGraphicFramePr>
          <p:nvPr/>
        </p:nvGraphicFramePr>
        <p:xfrm>
          <a:off x="914400" y="3276600"/>
          <a:ext cx="1981200" cy="8581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0" name="Equation" r:id="rId3" imgW="672840" imgH="291960" progId="Equation.DSMT4">
                  <p:embed/>
                </p:oleObj>
              </mc:Choice>
              <mc:Fallback>
                <p:oleObj name="Equation" r:id="rId3" imgW="672840" imgH="29196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276600"/>
                        <a:ext cx="1981200" cy="8581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3429000" y="76200"/>
            <a:ext cx="209865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Examples</a:t>
            </a:r>
            <a:endParaRPr lang="en-US" sz="32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Object 41"/>
          <p:cNvGraphicFramePr>
            <a:graphicFrameLocks noChangeAspect="1"/>
          </p:cNvGraphicFramePr>
          <p:nvPr/>
        </p:nvGraphicFramePr>
        <p:xfrm>
          <a:off x="990600" y="1752600"/>
          <a:ext cx="1447800" cy="11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1" name="Equation" r:id="rId5" imgW="558720" imgH="457200" progId="Equation.DSMT4">
                  <p:embed/>
                </p:oleObj>
              </mc:Choice>
              <mc:Fallback>
                <p:oleObj name="Equation" r:id="rId5" imgW="558720" imgH="457200" progId="Equation.DSMT4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752600"/>
                        <a:ext cx="1447800" cy="1185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42"/>
          <p:cNvGraphicFramePr>
            <a:graphicFrameLocks noChangeAspect="1"/>
          </p:cNvGraphicFramePr>
          <p:nvPr/>
        </p:nvGraphicFramePr>
        <p:xfrm>
          <a:off x="5791200" y="1676400"/>
          <a:ext cx="2270125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2" name="Equation" r:id="rId7" imgW="901440" imgH="431640" progId="Equation.3">
                  <p:embed/>
                </p:oleObj>
              </mc:Choice>
              <mc:Fallback>
                <p:oleObj name="Equation" r:id="rId7" imgW="901440" imgH="431640" progId="Equation.3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1676400"/>
                        <a:ext cx="2270125" cy="1087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43"/>
          <p:cNvGraphicFramePr>
            <a:graphicFrameLocks noChangeAspect="1"/>
          </p:cNvGraphicFramePr>
          <p:nvPr/>
        </p:nvGraphicFramePr>
        <p:xfrm>
          <a:off x="762000" y="4800600"/>
          <a:ext cx="3330575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3" name="Equation" r:id="rId9" imgW="1549080" imgH="419040" progId="Equation.3">
                  <p:embed/>
                </p:oleObj>
              </mc:Choice>
              <mc:Fallback>
                <p:oleObj name="Equation" r:id="rId9" imgW="1549080" imgH="419040" progId="Equation.3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800600"/>
                        <a:ext cx="3330575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4"/>
          <p:cNvSpPr/>
          <p:nvPr/>
        </p:nvSpPr>
        <p:spPr>
          <a:xfrm>
            <a:off x="152400" y="762000"/>
            <a:ext cx="8839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Find the </a:t>
            </a:r>
            <a:r>
              <a:rPr lang="en-US" dirty="0" smtClean="0">
                <a:solidFill>
                  <a:srgbClr val="FF0000"/>
                </a:solidFill>
              </a:rPr>
              <a:t>interval of convergence </a:t>
            </a:r>
            <a:r>
              <a:rPr lang="en-US" dirty="0" smtClean="0"/>
              <a:t>and the </a:t>
            </a:r>
            <a:r>
              <a:rPr lang="en-US" dirty="0" smtClean="0">
                <a:solidFill>
                  <a:srgbClr val="FF0000"/>
                </a:solidFill>
              </a:rPr>
              <a:t>radius of convergence </a:t>
            </a:r>
            <a:r>
              <a:rPr lang="en-US" dirty="0" smtClean="0"/>
              <a:t>for the following series.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Object 44"/>
          <p:cNvGraphicFramePr>
            <a:graphicFrameLocks noChangeAspect="1"/>
          </p:cNvGraphicFramePr>
          <p:nvPr/>
        </p:nvGraphicFramePr>
        <p:xfrm>
          <a:off x="4343400" y="3124200"/>
          <a:ext cx="4613275" cy="136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4" name="Equation" r:id="rId11" imgW="1549080" imgH="457200" progId="Equation.3">
                  <p:embed/>
                </p:oleObj>
              </mc:Choice>
              <mc:Fallback>
                <p:oleObj name="Equation" r:id="rId11" imgW="1549080" imgH="457200" progId="Equation.3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124200"/>
                        <a:ext cx="4613275" cy="1362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36"/>
          <p:cNvSpPr/>
          <p:nvPr/>
        </p:nvSpPr>
        <p:spPr>
          <a:xfrm>
            <a:off x="4343400" y="4800600"/>
            <a:ext cx="4572000" cy="17851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sz="2200" dirty="0" smtClean="0">
                <a:latin typeface="Times New Roman" pitchFamily="18" charset="0"/>
              </a:rPr>
              <a:t>The Bessel Function solves </a:t>
            </a:r>
            <a:r>
              <a:rPr lang="en-US" sz="2200" dirty="0" err="1" smtClean="0">
                <a:latin typeface="Times New Roman" pitchFamily="18" charset="0"/>
              </a:rPr>
              <a:t>Kepler’s</a:t>
            </a:r>
            <a:r>
              <a:rPr lang="en-US" sz="2200" dirty="0" smtClean="0">
                <a:latin typeface="Times New Roman" pitchFamily="18" charset="0"/>
              </a:rPr>
              <a:t> equation for planetary motion.  The Bessel Function of order 1 can be represented as a power function and is given above.</a:t>
            </a:r>
            <a:endParaRPr lang="en-US" sz="2200" dirty="0">
              <a:latin typeface="Times New Roman" pitchFamily="18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4953000" y="4114800"/>
            <a:ext cx="4572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2839</TotalTime>
  <Words>226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Default Design</vt:lpstr>
      <vt:lpstr>Equation</vt:lpstr>
      <vt:lpstr>MathType 6.0 Equation</vt:lpstr>
      <vt:lpstr>9.8 Power Series</vt:lpstr>
      <vt:lpstr>PowerPoint Presentation</vt:lpstr>
      <vt:lpstr>Interval &amp; Radius of Convergence</vt:lpstr>
      <vt:lpstr>PowerPoint Presentation</vt:lpstr>
      <vt:lpstr>PowerPoint Presentation</vt:lpstr>
      <vt:lpstr>PowerPoint Presentation</vt:lpstr>
      <vt:lpstr>Theorem</vt:lpstr>
      <vt:lpstr>PowerPoint Presentation</vt:lpstr>
    </vt:vector>
  </TitlesOfParts>
  <Company>Hanford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Calculus 9.4</dc:title>
  <dc:subject>Radius of Convergence</dc:subject>
  <dc:creator>Gregory Kelly</dc:creator>
  <cp:lastModifiedBy>Chau,Phong Quoc</cp:lastModifiedBy>
  <cp:revision>137</cp:revision>
  <dcterms:created xsi:type="dcterms:W3CDTF">2003-02-12T06:58:55Z</dcterms:created>
  <dcterms:modified xsi:type="dcterms:W3CDTF">2013-07-02T20:02:47Z</dcterms:modified>
</cp:coreProperties>
</file>