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6" r:id="rId3"/>
    <p:sldId id="279" r:id="rId4"/>
    <p:sldId id="277" r:id="rId5"/>
    <p:sldId id="278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1FFE1"/>
    <a:srgbClr val="CCECFF"/>
    <a:srgbClr val="FFFFCC"/>
    <a:srgbClr val="0000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>
        <p:scale>
          <a:sx n="66" d="100"/>
          <a:sy n="66" d="100"/>
        </p:scale>
        <p:origin x="-88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A5E0-95E6-4C5C-B92F-51E2BC479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F39D0-8558-4E06-A9AC-88C3FAB2B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161E-68A3-4C2B-B20F-CBBA194E6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614FFC-D3A5-4C7C-A0C5-14FA04AAC1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E6997-1507-4224-9D5B-0A4192A4B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911A4-C95C-4365-B17F-F081CF90F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E82DF-B0AB-45B2-9487-0A2345E2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17AAC-91D0-457B-AB02-F15B2BE68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94EAA-52F3-4698-9D39-CFD5158F9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2C39-E502-4514-ABD1-0B29B2C24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6F39-641A-4BB2-8088-DFD33EB09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0FE9-5E78-4355-879D-E75AFADE5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87D779C-374B-43B8-AB4C-1723F8DD38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600200"/>
            <a:ext cx="7772400" cy="1905000"/>
          </a:xfrm>
        </p:spPr>
        <p:txBody>
          <a:bodyPr/>
          <a:lstStyle/>
          <a:p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9.9 </a:t>
            </a:r>
            <a:b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Representation of Functions</a:t>
            </a:r>
            <a:b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by Power Series</a:t>
            </a:r>
            <a:endParaRPr lang="en-US" sz="4000" b="1" kern="1200" dirty="0">
              <a:solidFill>
                <a:srgbClr val="FF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Geometric Power Series</a:t>
            </a:r>
          </a:p>
        </p:txBody>
      </p:sp>
      <p:graphicFrame>
        <p:nvGraphicFramePr>
          <p:cNvPr id="11366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752600" y="762000"/>
          <a:ext cx="5105400" cy="1276350"/>
        </p:xfrm>
        <a:graphic>
          <a:graphicData uri="http://schemas.openxmlformats.org/presentationml/2006/ole">
            <p:oleObj spid="_x0000_s91138" name="Equation" r:id="rId3" imgW="1726920" imgH="431640" progId="Equation.DSMT4">
              <p:embed/>
            </p:oleObj>
          </a:graphicData>
        </a:graphic>
      </p:graphicFrame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609600" y="2209800"/>
            <a:ext cx="7620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If all coefficients are 1, then we have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It is a </a:t>
            </a:r>
            <a:r>
              <a:rPr lang="en-US" u="sng" dirty="0" smtClean="0">
                <a:solidFill>
                  <a:schemeClr val="accent2"/>
                </a:solidFill>
              </a:rPr>
              <a:t>geometric series </a:t>
            </a:r>
            <a:r>
              <a:rPr lang="en-US" dirty="0" smtClean="0"/>
              <a:t>with ratio </a:t>
            </a:r>
            <a:r>
              <a:rPr lang="en-US" i="1" dirty="0" smtClean="0">
                <a:latin typeface="+mn-lt"/>
              </a:rPr>
              <a:t>x</a:t>
            </a:r>
            <a:r>
              <a:rPr lang="en-US" dirty="0" smtClean="0"/>
              <a:t>, which is convergent when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| &lt;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From this, we can represent functions as power series</a:t>
            </a:r>
          </a:p>
        </p:txBody>
      </p:sp>
      <p:graphicFrame>
        <p:nvGraphicFramePr>
          <p:cNvPr id="113671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1676400" y="2667000"/>
          <a:ext cx="3376612" cy="1114425"/>
        </p:xfrm>
        <a:graphic>
          <a:graphicData uri="http://schemas.openxmlformats.org/presentationml/2006/ole">
            <p:oleObj spid="_x0000_s91139" name="Equation" r:id="rId4" imgW="1307880" imgH="431640" progId="Equation.DSMT4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5181600" y="2743200"/>
          <a:ext cx="1212850" cy="1016000"/>
        </p:xfrm>
        <a:graphic>
          <a:graphicData uri="http://schemas.openxmlformats.org/presentationml/2006/ole">
            <p:oleObj spid="_x0000_s91141" name="Equation" r:id="rId5" imgW="469800" imgH="393480" progId="Equation.DSMT4">
              <p:embed/>
            </p:oleObj>
          </a:graphicData>
        </a:graphic>
      </p:graphicFrame>
      <p:graphicFrame>
        <p:nvGraphicFramePr>
          <p:cNvPr id="111621" name="Object 5"/>
          <p:cNvGraphicFramePr>
            <a:graphicFrameLocks noChangeAspect="1"/>
          </p:cNvGraphicFramePr>
          <p:nvPr/>
        </p:nvGraphicFramePr>
        <p:xfrm>
          <a:off x="1793875" y="5194300"/>
          <a:ext cx="4948238" cy="1206500"/>
        </p:xfrm>
        <a:graphic>
          <a:graphicData uri="http://schemas.openxmlformats.org/presentationml/2006/ole">
            <p:oleObj spid="_x0000_s91142" name="Equation" r:id="rId6" imgW="17650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3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200400" y="457200"/>
            <a:ext cx="2209800" cy="6096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219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Find the power series representation for the function.</a:t>
            </a:r>
            <a:endParaRPr lang="en-US" dirty="0"/>
          </a:p>
        </p:txBody>
      </p:sp>
      <p:graphicFrame>
        <p:nvGraphicFramePr>
          <p:cNvPr id="117766" name="Object 6"/>
          <p:cNvGraphicFramePr>
            <a:graphicFrameLocks noChangeAspect="1"/>
          </p:cNvGraphicFramePr>
          <p:nvPr/>
        </p:nvGraphicFramePr>
        <p:xfrm>
          <a:off x="3429000" y="2057400"/>
          <a:ext cx="2301875" cy="954088"/>
        </p:xfrm>
        <a:graphic>
          <a:graphicData uri="http://schemas.openxmlformats.org/presentationml/2006/ole">
            <p:oleObj spid="_x0000_s108546" name="Equation" r:id="rId3" imgW="952200" imgH="393480" progId="Equation.DSMT4">
              <p:embed/>
            </p:oleObj>
          </a:graphicData>
        </a:graphic>
      </p:graphicFrame>
      <p:graphicFrame>
        <p:nvGraphicFramePr>
          <p:cNvPr id="117765" name="Object 5"/>
          <p:cNvGraphicFramePr>
            <a:graphicFrameLocks noChangeAspect="1"/>
          </p:cNvGraphicFramePr>
          <p:nvPr/>
        </p:nvGraphicFramePr>
        <p:xfrm>
          <a:off x="533400" y="2057400"/>
          <a:ext cx="2057400" cy="954088"/>
        </p:xfrm>
        <a:graphic>
          <a:graphicData uri="http://schemas.openxmlformats.org/presentationml/2006/ole">
            <p:oleObj spid="_x0000_s108547" name="Equation" r:id="rId4" imgW="850680" imgH="393480" progId="Equation.3">
              <p:embed/>
            </p:oleObj>
          </a:graphicData>
        </a:graphic>
      </p:graphicFrame>
      <p:graphicFrame>
        <p:nvGraphicFramePr>
          <p:cNvPr id="117768" name="Object 8"/>
          <p:cNvGraphicFramePr>
            <a:graphicFrameLocks noChangeAspect="1"/>
          </p:cNvGraphicFramePr>
          <p:nvPr/>
        </p:nvGraphicFramePr>
        <p:xfrm>
          <a:off x="6781800" y="2057400"/>
          <a:ext cx="1911350" cy="971550"/>
        </p:xfrm>
        <a:graphic>
          <a:graphicData uri="http://schemas.openxmlformats.org/presentationml/2006/ole">
            <p:oleObj spid="_x0000_s108548" name="Equation" r:id="rId5" imgW="825480" imgH="41904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533400" y="3505200"/>
          <a:ext cx="2701925" cy="954088"/>
        </p:xfrm>
        <a:graphic>
          <a:graphicData uri="http://schemas.openxmlformats.org/presentationml/2006/ole">
            <p:oleObj spid="_x0000_s108552" name="Equation" r:id="rId6" imgW="11174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Geometric Power Series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381000" y="1143000"/>
            <a:ext cx="8458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If the geometric power series is centered at c, it has the form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The common ratio is </a:t>
            </a:r>
            <a:r>
              <a:rPr lang="en-US" i="1" dirty="0" smtClean="0">
                <a:latin typeface="+mn-lt"/>
              </a:rPr>
              <a:t>x – c</a:t>
            </a:r>
            <a:r>
              <a:rPr lang="en-US" dirty="0" smtClean="0"/>
              <a:t>, which is convergent if  |</a:t>
            </a:r>
            <a:r>
              <a:rPr lang="en-US" i="1" dirty="0" smtClean="0">
                <a:latin typeface="+mn-lt"/>
              </a:rPr>
              <a:t>x – c</a:t>
            </a:r>
            <a:r>
              <a:rPr lang="en-US" dirty="0" smtClean="0"/>
              <a:t>| &lt; </a:t>
            </a:r>
            <a:r>
              <a:rPr lang="en-US" dirty="0" smtClean="0">
                <a:latin typeface="+mn-lt"/>
              </a:rPr>
              <a:t>1.</a:t>
            </a:r>
          </a:p>
        </p:txBody>
      </p:sp>
      <p:graphicFrame>
        <p:nvGraphicFramePr>
          <p:cNvPr id="113671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609600" y="1792288"/>
          <a:ext cx="5202238" cy="898525"/>
        </p:xfrm>
        <a:graphic>
          <a:graphicData uri="http://schemas.openxmlformats.org/presentationml/2006/ole">
            <p:oleObj spid="_x0000_s97283" name="Equation" r:id="rId3" imgW="2501640" imgH="431640" progId="Equation.DSMT4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5883275" y="1708150"/>
          <a:ext cx="1968500" cy="1082675"/>
        </p:xfrm>
        <a:graphic>
          <a:graphicData uri="http://schemas.openxmlformats.org/presentationml/2006/ole">
            <p:oleObj spid="_x0000_s97284" name="Equation" r:id="rId4" imgW="761760" imgH="41904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4379912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u="sng" dirty="0" smtClean="0">
                <a:solidFill>
                  <a:srgbClr val="7030A0"/>
                </a:solidFill>
              </a:rPr>
              <a:t>Example</a:t>
            </a:r>
            <a:r>
              <a:rPr lang="en-US" dirty="0" smtClean="0"/>
              <a:t>: Find a power series for the function, </a:t>
            </a:r>
            <a:r>
              <a:rPr lang="en-US" dirty="0" smtClean="0">
                <a:solidFill>
                  <a:schemeClr val="accent2"/>
                </a:solidFill>
              </a:rPr>
              <a:t>centered at 2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976313" y="5029200"/>
          <a:ext cx="1474787" cy="954088"/>
        </p:xfrm>
        <a:graphic>
          <a:graphicData uri="http://schemas.openxmlformats.org/presentationml/2006/ole">
            <p:oleObj spid="_x0000_s97285" name="Equation" r:id="rId5" imgW="609480" imgH="393480" progId="Equation.DSMT4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4922838" y="5029200"/>
          <a:ext cx="1935162" cy="954088"/>
        </p:xfrm>
        <a:graphic>
          <a:graphicData uri="http://schemas.openxmlformats.org/presentationml/2006/ole">
            <p:oleObj spid="_x0000_s97286" name="Equation" r:id="rId6" imgW="7999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057400" y="5334000"/>
            <a:ext cx="39624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550988" y="1905000"/>
          <a:ext cx="811212" cy="762000"/>
        </p:xfrm>
        <a:graphic>
          <a:graphicData uri="http://schemas.openxmlformats.org/presentationml/2006/ole">
            <p:oleObj spid="_x0000_s107523" name="Equation" r:id="rId3" imgW="419040" imgH="393480" progId="Equation.DSMT4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2470832" y="1919514"/>
          <a:ext cx="4405312" cy="800100"/>
        </p:xfrm>
        <a:graphic>
          <a:graphicData uri="http://schemas.openxmlformats.org/presentationml/2006/ole">
            <p:oleObj spid="_x0000_s107524" name="Equation" r:id="rId4" imgW="2374560" imgH="431640" progId="Equation.DSMT4">
              <p:embed/>
            </p:oleObj>
          </a:graphicData>
        </a:graphic>
      </p:graphicFrame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011238" y="2971800"/>
            <a:ext cx="6914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This is a </a:t>
            </a:r>
            <a:r>
              <a:rPr lang="en-US" dirty="0">
                <a:solidFill>
                  <a:srgbClr val="FF0000"/>
                </a:solidFill>
              </a:rPr>
              <a:t>geometric series </a:t>
            </a:r>
            <a:r>
              <a:rPr lang="en-US" dirty="0">
                <a:solidFill>
                  <a:schemeClr val="accent2"/>
                </a:solidFill>
              </a:rPr>
              <a:t>with 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</a:rPr>
              <a:t>a 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</a:rPr>
              <a:t>= 1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</a:rPr>
              <a:t>r</a:t>
            </a: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</a:rPr>
              <a:t> = </a:t>
            </a:r>
            <a:r>
              <a:rPr lang="en-US" sz="2800" i="1" dirty="0" smtClean="0">
                <a:solidFill>
                  <a:schemeClr val="accent2"/>
                </a:solidFill>
                <a:latin typeface="Times New Roman" pitchFamily="18" charset="0"/>
              </a:rPr>
              <a:t>- x</a:t>
            </a:r>
            <a:r>
              <a:rPr lang="en-US" sz="2800" baseline="30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17525" y="3719512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 we integrate both sides:</a:t>
            </a:r>
          </a:p>
        </p:txBody>
      </p:sp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1981200" y="4252912"/>
          <a:ext cx="4687888" cy="730250"/>
        </p:xfrm>
        <a:graphic>
          <a:graphicData uri="http://schemas.openxmlformats.org/presentationml/2006/ole">
            <p:oleObj spid="_x0000_s107525" name="Equation" r:id="rId5" imgW="2527200" imgH="393480" progId="Equation.DSMT4">
              <p:embed/>
            </p:oleObj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2138363" y="5486400"/>
          <a:ext cx="3886200" cy="777875"/>
        </p:xfrm>
        <a:graphic>
          <a:graphicData uri="http://schemas.openxmlformats.org/presentationml/2006/ole">
            <p:oleObj spid="_x0000_s107526" name="Equation" r:id="rId6" imgW="2095200" imgH="419040" progId="Equation.DSMT4">
              <p:embed/>
            </p:oleObj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581400" y="152400"/>
            <a:ext cx="1984839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" y="757535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Find the power series representation for the function</a:t>
            </a:r>
            <a:endParaRPr lang="en-US" dirty="0"/>
          </a:p>
        </p:txBody>
      </p:sp>
      <p:graphicFrame>
        <p:nvGraphicFramePr>
          <p:cNvPr id="107529" name="Object 9"/>
          <p:cNvGraphicFramePr>
            <a:graphicFrameLocks noChangeAspect="1"/>
          </p:cNvGraphicFramePr>
          <p:nvPr/>
        </p:nvGraphicFramePr>
        <p:xfrm>
          <a:off x="3124200" y="1358900"/>
          <a:ext cx="1892300" cy="393700"/>
        </p:xfrm>
        <a:graphic>
          <a:graphicData uri="http://schemas.openxmlformats.org/presentationml/2006/ole">
            <p:oleObj spid="_x0000_s107529" name="Equation" r:id="rId7" imgW="977760" imgH="203040" progId="Equation.DSMT4">
              <p:embed/>
            </p:oleObj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 animBg="1"/>
      <p:bldP spid="23562" grpId="0" autoUpdateAnimBg="0"/>
      <p:bldP spid="2356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200400" y="457200"/>
            <a:ext cx="2209800" cy="6096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219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Find the power series representation for the function.</a:t>
            </a:r>
            <a:endParaRPr lang="en-US" dirty="0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5027612" y="2590800"/>
          <a:ext cx="2363788" cy="493713"/>
        </p:xfrm>
        <a:graphic>
          <a:graphicData uri="http://schemas.openxmlformats.org/presentationml/2006/ole">
            <p:oleObj spid="_x0000_s55303" name="Equation" r:id="rId3" imgW="977760" imgH="203040" progId="Equation.DSMT4">
              <p:embed/>
            </p:oleObj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790575" y="2209800"/>
          <a:ext cx="2333625" cy="1046162"/>
        </p:xfrm>
        <a:graphic>
          <a:graphicData uri="http://schemas.openxmlformats.org/presentationml/2006/ole">
            <p:oleObj spid="_x0000_s55305" name="Equation" r:id="rId4" imgW="9651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4194</TotalTime>
  <Words>143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Default Design</vt:lpstr>
      <vt:lpstr>Equation</vt:lpstr>
      <vt:lpstr>MathType 6.0 Equation</vt:lpstr>
      <vt:lpstr>9.9  Representation of Functions by Power Series</vt:lpstr>
      <vt:lpstr>Geometric Power Series</vt:lpstr>
      <vt:lpstr>Examples</vt:lpstr>
      <vt:lpstr>Geometric Power Series</vt:lpstr>
      <vt:lpstr>Slide 5</vt:lpstr>
      <vt:lpstr>Examples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9.5</dc:title>
  <dc:subject>Testing Convergence at Endpoints</dc:subject>
  <dc:creator>Gregory Kelly</dc:creator>
  <cp:lastModifiedBy>PHOLP46301</cp:lastModifiedBy>
  <cp:revision>163</cp:revision>
  <dcterms:created xsi:type="dcterms:W3CDTF">2003-02-12T06:58:55Z</dcterms:created>
  <dcterms:modified xsi:type="dcterms:W3CDTF">2013-04-08T20:35:21Z</dcterms:modified>
</cp:coreProperties>
</file>