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92" r:id="rId4"/>
    <p:sldId id="293" r:id="rId5"/>
    <p:sldId id="284" r:id="rId6"/>
    <p:sldId id="294" r:id="rId7"/>
    <p:sldId id="295" r:id="rId8"/>
    <p:sldId id="29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0000"/>
    <a:srgbClr val="9933FF"/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3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305782" y="1905000"/>
            <a:ext cx="440056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2.3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Models of Motion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914400"/>
                <a:ext cx="8305800" cy="5464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 Consider the height of an object thrown upward with initial 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at the height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en-US" dirty="0" smtClean="0"/>
                  <a:t>Newton’s second </a:t>
                </a:r>
                <a:r>
                  <a:rPr lang="en-US" u="sng" dirty="0" smtClean="0"/>
                  <a:t>Law of Motion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𝑚𝑎</m:t>
                    </m:r>
                  </m:oMath>
                </a14:m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en-US" u="sng" dirty="0" smtClean="0"/>
                  <a:t>Gravitational force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r>
                  <a:rPr lang="en-US" dirty="0" smtClean="0"/>
                  <a:t>   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=32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𝑓𝑡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=9.8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en-US" dirty="0" smtClean="0"/>
                  <a:t>We obtain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en-US" dirty="0" smtClean="0"/>
              </a:p>
              <a:p>
                <a:pPr marL="171450" indent="-171450">
                  <a:buFont typeface="Wingdings" panose="05000000000000000000" pitchFamily="2" charset="2"/>
                  <a:buChar char="§"/>
                </a:pPr>
                <a:endParaRPr lang="en-US" sz="1000" dirty="0" smtClean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 Solving this equation, we obtain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position function</a:t>
                </a:r>
                <a:r>
                  <a:rPr lang="en-US" dirty="0" smtClean="0"/>
                  <a:t>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		</a:t>
                </a: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u="sng" dirty="0" smtClean="0">
                    <a:solidFill>
                      <a:srgbClr val="9933FF"/>
                    </a:solidFill>
                  </a:rPr>
                  <a:t>Air Resistance</a:t>
                </a:r>
                <a:r>
                  <a:rPr lang="en-US" dirty="0" smtClean="0"/>
                  <a:t>: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>
                    <a:solidFill>
                      <a:srgbClr val="FF0000"/>
                    </a:solidFill>
                  </a:rPr>
                  <a:t>Air resistance force </a:t>
                </a:r>
                <a:r>
                  <a:rPr lang="en-US" dirty="0" smtClean="0"/>
                  <a:t>acts in the direction </a:t>
                </a:r>
                <a:r>
                  <a:rPr lang="en-US" u="sng" dirty="0" smtClean="0"/>
                  <a:t>opposite</a:t>
                </a:r>
                <a:r>
                  <a:rPr lang="en-US" dirty="0" smtClean="0"/>
                  <a:t> to motion.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)=−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)∙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14400"/>
                <a:ext cx="8305800" cy="5464188"/>
              </a:xfrm>
              <a:prstGeom prst="rect">
                <a:avLst/>
              </a:prstGeom>
              <a:blipFill rotWithShape="0">
                <a:blip r:embed="rId2"/>
                <a:stretch>
                  <a:fillRect l="-1101" t="-78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200400" y="228600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Linear Motion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2209800" y="3962400"/>
            <a:ext cx="38100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1295541"/>
                <a:ext cx="8305800" cy="48538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 Air resistance is proportional to the velocity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𝑟𝑣</m:t>
                    </m:r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 is a constant.</a:t>
                </a:r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en-US" dirty="0" smtClean="0"/>
                  <a:t>Total force: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𝑟𝑣</m:t>
                    </m:r>
                  </m:oMath>
                </a14:m>
                <a:endParaRPr lang="en-US" dirty="0" smtClean="0"/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en-US" dirty="0" smtClean="0"/>
                  <a:t>Divide by </a:t>
                </a:r>
                <a:r>
                  <a:rPr lang="en-US" i="1" dirty="0" smtClean="0"/>
                  <a:t>m</a:t>
                </a:r>
                <a:r>
                  <a:rPr lang="en-US" dirty="0" smtClean="0"/>
                  <a:t> on both sides, we get: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   or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b="0" dirty="0"/>
                  <a:t>	</a:t>
                </a:r>
                <a:r>
                  <a:rPr lang="en-US" b="0" dirty="0" smtClean="0"/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en-US" dirty="0" smtClean="0"/>
                  <a:t>This is a separable </a:t>
                </a:r>
                <a:r>
                  <a:rPr lang="en-US" dirty="0" smtClean="0"/>
                  <a:t>equation. Solving </a:t>
                </a:r>
                <a:r>
                  <a:rPr lang="en-US" dirty="0" smtClean="0"/>
                  <a:t>for </a:t>
                </a:r>
                <a:r>
                  <a:rPr lang="en-US" i="1" dirty="0" smtClean="0">
                    <a:latin typeface="+mj-lt"/>
                  </a:rPr>
                  <a:t>v</a:t>
                </a:r>
                <a:r>
                  <a:rPr lang="en-US" dirty="0" smtClean="0"/>
                  <a:t> , we obtain 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𝑟𝑡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295541"/>
                <a:ext cx="8305800" cy="4853829"/>
              </a:xfrm>
              <a:prstGeom prst="rect">
                <a:avLst/>
              </a:prstGeom>
              <a:blipFill rotWithShape="0">
                <a:blip r:embed="rId2"/>
                <a:stretch>
                  <a:fillRect l="-95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828800" y="228600"/>
            <a:ext cx="541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I 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(with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resistance)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86200" y="3886200"/>
            <a:ext cx="24384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24200" y="5257941"/>
            <a:ext cx="32766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95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1346726"/>
                <a:ext cx="8305800" cy="52270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𝑟𝑡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𝑚𝑔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 Note that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→∞,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𝑚𝑔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 smtClean="0"/>
                  <a:t> , the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terminal velocity</a:t>
                </a:r>
                <a:r>
                  <a:rPr lang="en-US" dirty="0" smtClean="0"/>
                  <a:t>.</a:t>
                </a:r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en-US" dirty="0" smtClean="0"/>
                  <a:t>Solving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, we obtain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position function</a:t>
                </a:r>
                <a:r>
                  <a:rPr lang="en-US" dirty="0" smtClean="0"/>
                  <a:t>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b="0" dirty="0"/>
                  <a:t>	</a:t>
                </a:r>
                <a:r>
                  <a:rPr lang="en-US" b="0" dirty="0" smtClean="0"/>
                  <a:t>	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𝑚𝐶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𝑟𝑡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𝑚𝑔𝑡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 </a:t>
                </a:r>
                <a:endParaRPr lang="en-US" dirty="0" smtClean="0"/>
              </a:p>
              <a:p>
                <a:pPr marL="171450" indent="-1714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n-US" sz="1000" dirty="0" smtClean="0"/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n-US" dirty="0"/>
              </a:p>
            </p:txBody>
          </p:sp>
        </mc:Choice>
        <mc:Fallback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346726"/>
                <a:ext cx="8305800" cy="5227072"/>
              </a:xfrm>
              <a:prstGeom prst="rect">
                <a:avLst/>
              </a:prstGeom>
              <a:blipFill rotWithShape="0">
                <a:blip r:embed="rId2"/>
                <a:stretch>
                  <a:fillRect l="-95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828800" y="228600"/>
            <a:ext cx="541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I 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 resistance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2552700" y="4419600"/>
            <a:ext cx="4114800" cy="8115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1575326"/>
            <a:ext cx="35814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934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0400" y="253425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2"/>
              <p:cNvSpPr txBox="1">
                <a:spLocks noChangeArrowheads="1"/>
              </p:cNvSpPr>
              <p:nvPr/>
            </p:nvSpPr>
            <p:spPr bwMode="auto">
              <a:xfrm>
                <a:off x="609600" y="1066800"/>
                <a:ext cx="8001000" cy="3785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Near the surface of the earth, a ball with a mass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US" dirty="0" smtClean="0"/>
                  <a:t> is released from rest and its flight through the air offers resistance that is proportional to its velocity. For a velocity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 smtClean="0"/>
                  <a:t>, the force due to air resistance is 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lphaLcParenR"/>
                </a:pPr>
                <a:r>
                  <a:rPr lang="en-US" dirty="0" smtClean="0"/>
                  <a:t>What’s its velocity after 5 seconds?</a:t>
                </a:r>
              </a:p>
              <a:p>
                <a:pPr marL="457200" indent="-457200">
                  <a:buAutoNum type="alphaLcParenR"/>
                </a:pPr>
                <a:r>
                  <a:rPr lang="en-US" dirty="0" smtClean="0"/>
                  <a:t>How long will it take the ball to reach half of its terminal velocity? How far will it travel during this time?</a:t>
                </a:r>
              </a:p>
              <a:p>
                <a:pPr marL="457200" indent="-457200">
                  <a:buAutoNum type="alphaLcParenR"/>
                </a:pPr>
                <a:r>
                  <a:rPr lang="en-US" dirty="0" smtClean="0"/>
                  <a:t>What’s its terminal velocity?</a:t>
                </a:r>
                <a:endParaRPr lang="en-US" dirty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1066800"/>
                <a:ext cx="8001000" cy="3785652"/>
              </a:xfrm>
              <a:prstGeom prst="rect">
                <a:avLst/>
              </a:prstGeom>
              <a:blipFill rotWithShape="0">
                <a:blip r:embed="rId2"/>
                <a:stretch>
                  <a:fillRect l="-1142" t="-1127" r="-159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06918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381000" y="1195218"/>
                <a:ext cx="8382000" cy="50303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 Magnitude of the air resistance force is proportional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 That is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is a constant.</a:t>
                </a:r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en-US" dirty="0" smtClean="0"/>
                  <a:t>Notice that: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dirty="0" smtClean="0"/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en-US" dirty="0" smtClean="0"/>
                  <a:t>When it is </a:t>
                </a:r>
                <a:r>
                  <a:rPr lang="en-US" b="1" dirty="0" smtClean="0">
                    <a:solidFill>
                      <a:srgbClr val="9900CC"/>
                    </a:solidFill>
                  </a:rPr>
                  <a:t>moving down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   so we get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b="0" dirty="0"/>
                  <a:t>	</a:t>
                </a:r>
                <a:r>
                  <a:rPr lang="en-US" b="0" dirty="0" smtClean="0"/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en-US" dirty="0" smtClean="0"/>
                  <a:t>This is a separable </a:t>
                </a:r>
                <a:r>
                  <a:rPr lang="en-US" dirty="0" smtClean="0"/>
                  <a:t>equation. Solving </a:t>
                </a:r>
                <a:r>
                  <a:rPr lang="en-US" dirty="0" smtClean="0"/>
                  <a:t>for </a:t>
                </a:r>
                <a:r>
                  <a:rPr lang="en-US" i="1" dirty="0" smtClean="0">
                    <a:latin typeface="+mj-lt"/>
                  </a:rPr>
                  <a:t>v</a:t>
                </a:r>
                <a:r>
                  <a:rPr lang="en-US" dirty="0" smtClean="0"/>
                  <a:t> , we obtain 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𝑚𝑔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𝑘𝑔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rad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𝑘𝑔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rad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195218"/>
                <a:ext cx="8382000" cy="5030351"/>
              </a:xfrm>
              <a:prstGeom prst="rect">
                <a:avLst/>
              </a:prstGeom>
              <a:blipFill rotWithShape="0">
                <a:blip r:embed="rId2"/>
                <a:stretch>
                  <a:fillRect l="-1018" r="-196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828800" y="228600"/>
            <a:ext cx="541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II 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 resistance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3886200" y="3557418"/>
            <a:ext cx="24384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8400" y="5006369"/>
            <a:ext cx="44958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586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1499126"/>
                <a:ext cx="8305800" cy="47396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𝑚𝑔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𝑘𝑔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rad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𝑘𝑔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rad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 Note that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→∞,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𝑚𝑔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 smtClean="0"/>
                  <a:t> , the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terminal velocity</a:t>
                </a:r>
                <a:r>
                  <a:rPr lang="en-US" dirty="0" smtClean="0"/>
                  <a:t>.</a:t>
                </a:r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en-US" dirty="0" smtClean="0"/>
                  <a:t>Note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, </a:t>
                </a:r>
                <a:r>
                  <a:rPr lang="en-US" dirty="0" smtClean="0"/>
                  <a:t>the original </a:t>
                </a:r>
                <a:r>
                  <a:rPr lang="en-US" dirty="0" smtClean="0"/>
                  <a:t>equation (on the downward direction) could be written in the follow form:</a:t>
                </a:r>
                <a:r>
                  <a:rPr lang="en-US" b="0" dirty="0"/>
                  <a:t>	</a:t>
                </a:r>
                <a:r>
                  <a:rPr lang="en-US" b="0" dirty="0" smtClean="0"/>
                  <a:t>	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499126"/>
                <a:ext cx="8305800" cy="4739631"/>
              </a:xfrm>
              <a:prstGeom prst="rect">
                <a:avLst/>
              </a:prstGeom>
              <a:blipFill rotWithShape="0">
                <a:blip r:embed="rId2"/>
                <a:stretch>
                  <a:fillRect l="-95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828800" y="228600"/>
            <a:ext cx="541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II 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 resistance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3429000" y="5410200"/>
            <a:ext cx="2819400" cy="8115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1672754"/>
            <a:ext cx="5105400" cy="13752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721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0400" y="1524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/>
              <p:cNvSpPr txBox="1">
                <a:spLocks noChangeArrowheads="1"/>
              </p:cNvSpPr>
              <p:nvPr/>
            </p:nvSpPr>
            <p:spPr bwMode="auto">
              <a:xfrm>
                <a:off x="609600" y="1066800"/>
                <a:ext cx="8001000" cy="3231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An object having mass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US" dirty="0" smtClean="0"/>
                  <a:t> is released from rest. The air offers resistance that is proportional to the square of its velocity, given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=−0.02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|.</m:t>
                    </m:r>
                  </m:oMath>
                </a14:m>
                <a:endParaRPr lang="en-US" dirty="0" smtClean="0"/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en-US" dirty="0" smtClean="0"/>
                  <a:t>What’s its velocity after 3 seconds?</a:t>
                </a:r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en-US" dirty="0" smtClean="0"/>
                  <a:t>What’s its terminal velocity?</a:t>
                </a:r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1066800"/>
                <a:ext cx="8001000" cy="3231654"/>
              </a:xfrm>
              <a:prstGeom prst="rect">
                <a:avLst/>
              </a:prstGeom>
              <a:blipFill rotWithShape="0">
                <a:blip r:embed="rId2"/>
                <a:stretch>
                  <a:fillRect l="-1142" r="-175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228722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5032</TotalTime>
  <Words>182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Chau,Phong Quoc</cp:lastModifiedBy>
  <cp:revision>156</cp:revision>
  <dcterms:created xsi:type="dcterms:W3CDTF">2002-03-20T19:03:20Z</dcterms:created>
  <dcterms:modified xsi:type="dcterms:W3CDTF">2015-01-27T20:18:39Z</dcterms:modified>
</cp:coreProperties>
</file>