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7" r:id="rId3"/>
    <p:sldId id="258" r:id="rId4"/>
    <p:sldId id="288" r:id="rId5"/>
    <p:sldId id="28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CC"/>
    <a:srgbClr val="9933FF"/>
    <a:srgbClr val="CC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106" d="100"/>
          <a:sy n="106" d="100"/>
        </p:scale>
        <p:origin x="18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477293" y="1905000"/>
            <a:ext cx="405752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2.4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Linear Equation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666034" y="914400"/>
                <a:ext cx="7696200" cy="4524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 An equation of the form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called a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first-order linear equation</a:t>
                </a:r>
                <a:r>
                  <a:rPr lang="en-US" dirty="0" smtClean="0"/>
                  <a:t>.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, it’s called a </a:t>
                </a:r>
                <a:r>
                  <a:rPr lang="en-US" dirty="0" smtClean="0">
                    <a:solidFill>
                      <a:srgbClr val="9933FF"/>
                    </a:solidFill>
                  </a:rPr>
                  <a:t>homogeneous equation</a:t>
                </a:r>
                <a:r>
                  <a:rPr lang="en-US" dirty="0" smtClean="0"/>
                  <a:t>.</a:t>
                </a:r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 Examples of linear equations:</a:t>
                </a:r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dirty="0"/>
                  <a:t>Homogeneous equations are separable </a:t>
                </a:r>
                <a:r>
                  <a:rPr lang="en-US" dirty="0" smtClean="0"/>
                  <a:t>equations!</a:t>
                </a:r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Examples of non-linear equations:</a:t>
                </a:r>
                <a:endParaRPr lang="en-US" dirty="0"/>
              </a:p>
              <a:p>
                <a:pPr>
                  <a:buFont typeface="Wingdings" pitchFamily="2" charset="2"/>
                  <a:buChar char="Ø"/>
                </a:pPr>
                <a:endParaRPr lang="en-US" dirty="0" smtClean="0"/>
              </a:p>
            </p:txBody>
          </p:sp>
        </mc:Choice>
        <mc:Fallback xmlns=""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6034" y="914400"/>
                <a:ext cx="7696200" cy="4524315"/>
              </a:xfrm>
              <a:prstGeom prst="rect">
                <a:avLst/>
              </a:prstGeom>
              <a:blipFill rotWithShape="0">
                <a:blip r:embed="rId2"/>
                <a:stretch>
                  <a:fillRect l="-1029" t="-943" r="-47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295400" y="2496184"/>
                <a:ext cx="29647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−7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496184"/>
                <a:ext cx="2964786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295400" y="3100099"/>
                <a:ext cx="19868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100099"/>
                <a:ext cx="1986891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295400" y="3741005"/>
                <a:ext cx="243515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741005"/>
                <a:ext cx="2435154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92444" y="5207884"/>
                <a:ext cx="213590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444" y="5207884"/>
                <a:ext cx="2135905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22004" y="5207883"/>
                <a:ext cx="19842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004" y="5207883"/>
                <a:ext cx="1984261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999920" y="5207883"/>
                <a:ext cx="224067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9920" y="5207883"/>
                <a:ext cx="2240678" cy="461665"/>
              </a:xfrm>
              <a:prstGeom prst="rect">
                <a:avLst/>
              </a:prstGeom>
              <a:blipFill rotWithShape="0">
                <a:blip r:embed="rId8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276600" y="196096"/>
            <a:ext cx="3238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</a:p>
        </p:txBody>
      </p:sp>
    </p:spTree>
    <p:extLst>
      <p:ext uri="{BB962C8B-B14F-4D97-AF65-F5344CB8AC3E}">
        <p14:creationId xmlns:p14="http://schemas.microsoft.com/office/powerpoint/2010/main" val="268998525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838200" y="1440427"/>
                <a:ext cx="7696200" cy="35318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 Rewrite the equation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 </a:t>
                </a:r>
                <a:r>
                  <a:rPr lang="en-US" dirty="0" smtClean="0"/>
                  <a:t>Find the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integrating factor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𝑑𝑡</m:t>
                            </m:r>
                          </m:e>
                        </m:nary>
                      </m:sup>
                    </m:sSup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 </a:t>
                </a:r>
                <a:r>
                  <a:rPr lang="en-US" dirty="0" smtClean="0"/>
                  <a:t>Multiply both sides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 and get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𝑢𝑎𝑥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𝑢𝑓</m:t>
                    </m:r>
                  </m:oMath>
                </a14:m>
                <a:r>
                  <a:rPr lang="en-US" dirty="0" smtClean="0"/>
                  <a:t>   which becomes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𝑢𝑓</m:t>
                    </m:r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 Integrate both sides to obtain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 </a:t>
                </a:r>
                <a:r>
                  <a:rPr lang="en-US" dirty="0" smtClean="0"/>
                  <a:t>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dirty="0" smtClean="0">
                    <a:solidFill>
                      <a:srgbClr val="9900CC"/>
                    </a:solidFill>
                  </a:rPr>
                  <a:t>Examples</a:t>
                </a:r>
                <a:r>
                  <a:rPr lang="en-US" dirty="0" smtClean="0"/>
                  <a:t>:</a:t>
                </a:r>
                <a:endParaRPr lang="en-US" dirty="0"/>
              </a:p>
              <a:p>
                <a:pPr>
                  <a:buFont typeface="Wingdings" pitchFamily="2" charset="2"/>
                  <a:buChar char="Ø"/>
                </a:pPr>
                <a:endParaRPr lang="en-US" dirty="0" smtClean="0"/>
              </a:p>
            </p:txBody>
          </p:sp>
        </mc:Choice>
        <mc:Fallback xmlns=""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1440427"/>
                <a:ext cx="7696200" cy="3531801"/>
              </a:xfrm>
              <a:prstGeom prst="rect">
                <a:avLst/>
              </a:prstGeom>
              <a:blipFill rotWithShape="0">
                <a:blip r:embed="rId2"/>
                <a:stretch>
                  <a:fillRect l="-1109" t="-120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028349" y="911641"/>
                <a:ext cx="28338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349" y="911641"/>
                <a:ext cx="2833853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34417" y="4131822"/>
                <a:ext cx="18217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417" y="4131822"/>
                <a:ext cx="1821716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51140" y="4772728"/>
                <a:ext cx="208307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140" y="4772728"/>
                <a:ext cx="2083071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153519" y="5413634"/>
                <a:ext cx="2349682" cy="793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519" y="5413634"/>
                <a:ext cx="2349682" cy="79355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828800" y="214746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Integrating Factor Technique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838200" y="1440427"/>
                <a:ext cx="7696200" cy="3702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 Find a </a:t>
                </a:r>
                <a:r>
                  <a:rPr lang="en-US" b="1" dirty="0" smtClean="0"/>
                  <a:t>particular solution</a:t>
                </a:r>
                <a:r>
                  <a:rPr lang="en-US" dirty="0" smtClean="0"/>
                  <a:t> to the associated homogeneous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. Its solution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𝑑𝑡</m:t>
                            </m:r>
                          </m:e>
                        </m:nary>
                      </m:sup>
                    </m:sSup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err="1" smtClean="0"/>
                  <a:t>Substitue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dirty="0" smtClean="0"/>
                  <a:t> into the equation to 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. Its solution would be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 </a:t>
                </a:r>
                <a:r>
                  <a:rPr lang="en-US" dirty="0" smtClean="0"/>
                  <a:t>The general solution would be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)∙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dirty="0" smtClean="0">
                    <a:solidFill>
                      <a:srgbClr val="9900CC"/>
                    </a:solidFill>
                  </a:rPr>
                  <a:t>Examples</a:t>
                </a:r>
                <a:r>
                  <a:rPr lang="en-US" dirty="0" smtClean="0"/>
                  <a:t>:</a:t>
                </a:r>
                <a:endParaRPr lang="en-US" dirty="0"/>
              </a:p>
              <a:p>
                <a:pPr>
                  <a:buFont typeface="Wingdings" pitchFamily="2" charset="2"/>
                  <a:buChar char="Ø"/>
                </a:pPr>
                <a:endParaRPr lang="en-US" dirty="0" smtClean="0"/>
              </a:p>
            </p:txBody>
          </p:sp>
        </mc:Choice>
        <mc:Fallback xmlns=""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1440427"/>
                <a:ext cx="7696200" cy="3702360"/>
              </a:xfrm>
              <a:prstGeom prst="rect">
                <a:avLst/>
              </a:prstGeom>
              <a:blipFill rotWithShape="0">
                <a:blip r:embed="rId2"/>
                <a:stretch>
                  <a:fillRect l="-1109" t="-1151" r="-31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028349" y="911641"/>
                <a:ext cx="28338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349" y="911641"/>
                <a:ext cx="2833853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34417" y="4131822"/>
                <a:ext cx="18217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417" y="4131822"/>
                <a:ext cx="1821716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51140" y="4772728"/>
                <a:ext cx="208307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140" y="4772728"/>
                <a:ext cx="2083071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153519" y="5413634"/>
                <a:ext cx="2569229" cy="899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e>
                        <m:sup/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519" y="5413634"/>
                <a:ext cx="2569229" cy="89922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133600" y="214746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Variation of Parameters</a:t>
            </a:r>
          </a:p>
        </p:txBody>
      </p:sp>
    </p:spTree>
    <p:extLst>
      <p:ext uri="{BB962C8B-B14F-4D97-AF65-F5344CB8AC3E}">
        <p14:creationId xmlns:p14="http://schemas.microsoft.com/office/powerpoint/2010/main" val="39267328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666034" y="914400"/>
                <a:ext cx="7696200" cy="4183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u="sng" dirty="0" smtClean="0">
                    <a:solidFill>
                      <a:srgbClr val="FF0000"/>
                    </a:solidFill>
                  </a:rPr>
                  <a:t>Theorem:</a:t>
                </a:r>
                <a:r>
                  <a:rPr lang="en-US" dirty="0" smtClean="0"/>
                  <a:t> 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a particular solution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a particular solution to its associated homogeneous equation, then every solution of the linear equation is of the form:</a:t>
                </a:r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en-US" dirty="0"/>
              </a:p>
            </p:txBody>
          </p:sp>
        </mc:Choice>
        <mc:Fallback xmlns=""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6034" y="914400"/>
                <a:ext cx="7696200" cy="4183518"/>
              </a:xfrm>
              <a:prstGeom prst="rect">
                <a:avLst/>
              </a:prstGeom>
              <a:blipFill rotWithShape="0">
                <a:blip r:embed="rId2"/>
                <a:stretch>
                  <a:fillRect l="-1188" t="-102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362200" y="3352800"/>
                <a:ext cx="3422540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352800"/>
                <a:ext cx="3422540" cy="490199"/>
              </a:xfrm>
              <a:prstGeom prst="rect">
                <a:avLst/>
              </a:prstGeom>
              <a:blipFill rotWithShape="0">
                <a:blip r:embed="rId3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057400" y="196096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of the solution</a:t>
            </a:r>
          </a:p>
        </p:txBody>
      </p:sp>
    </p:spTree>
    <p:extLst>
      <p:ext uri="{BB962C8B-B14F-4D97-AF65-F5344CB8AC3E}">
        <p14:creationId xmlns:p14="http://schemas.microsoft.com/office/powerpoint/2010/main" val="21432117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2329</TotalTime>
  <Words>40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Cambria Math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in the Plane</dc:title>
  <dc:subject>Cal II</dc:subject>
  <dc:creator>Phong Chau</dc:creator>
  <cp:lastModifiedBy>Chau,Phong Quoc</cp:lastModifiedBy>
  <cp:revision>122</cp:revision>
  <dcterms:created xsi:type="dcterms:W3CDTF">2002-03-20T19:03:20Z</dcterms:created>
  <dcterms:modified xsi:type="dcterms:W3CDTF">2014-01-22T17:07:07Z</dcterms:modified>
</cp:coreProperties>
</file>