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8" r:id="rId3"/>
    <p:sldId id="284" r:id="rId4"/>
    <p:sldId id="285" r:id="rId5"/>
    <p:sldId id="287" r:id="rId6"/>
    <p:sldId id="288"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00CC"/>
    <a:srgbClr val="CCFFFF"/>
    <a:srgbClr val="9933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80" autoAdjust="0"/>
    <p:restoredTop sz="91002" autoAdjust="0"/>
  </p:normalViewPr>
  <p:slideViewPr>
    <p:cSldViewPr>
      <p:cViewPr varScale="1">
        <p:scale>
          <a:sx n="106" d="100"/>
          <a:sy n="106" d="100"/>
        </p:scale>
        <p:origin x="18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EE6CF8-46CA-4907-B88E-8694588906F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6B8BD4-83EE-4552-AE36-4C382B7BE2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9C3E8A-0572-4036-BCBD-D884D3E346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2F31EC-8C7B-4A1D-90CB-6344B1C35DA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73B8D1-4E95-423F-9BC0-D2B6C20B9D1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3B2054-07BF-4D3B-AB05-24EA85433F7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89B6DF4-6549-468D-9BF3-BCF8660CCF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AADAD6A-871D-4276-880F-60A5E46473A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9DDA85F-D838-4EB0-9F46-EEFDCE59F59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B37D4A-FE35-4DF3-B136-5E354EB1A72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316602-0CAF-44EF-A713-A72DE4C05AB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E4C7FC7B-D092-4627-AA8E-4C5B436BB31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361877" y="1905000"/>
            <a:ext cx="4288354" cy="1323439"/>
          </a:xfrm>
          <a:prstGeom prst="rect">
            <a:avLst/>
          </a:prstGeom>
          <a:noFill/>
          <a:ln w="9525">
            <a:noFill/>
            <a:miter lim="800000"/>
            <a:headEnd/>
            <a:tailEnd/>
          </a:ln>
          <a:effectLst/>
        </p:spPr>
        <p:txBody>
          <a:bodyPr wrap="none">
            <a:spAutoFit/>
          </a:bodyPr>
          <a:lstStyle/>
          <a:p>
            <a:pPr algn="ctr"/>
            <a:r>
              <a:rPr lang="en-US" sz="4000" b="1" dirty="0" smtClean="0">
                <a:solidFill>
                  <a:srgbClr val="FF0000"/>
                </a:solidFill>
              </a:rPr>
              <a:t>2.5 </a:t>
            </a:r>
          </a:p>
          <a:p>
            <a:pPr algn="ctr"/>
            <a:r>
              <a:rPr lang="en-US" sz="4000" b="1" dirty="0" smtClean="0">
                <a:solidFill>
                  <a:srgbClr val="FF0000"/>
                </a:solidFill>
              </a:rPr>
              <a:t>Mixing Problems</a:t>
            </a:r>
            <a:endParaRPr lang="en-US" sz="40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79930" y="914400"/>
            <a:ext cx="7906870" cy="3477875"/>
          </a:xfrm>
          <a:prstGeom prst="rect">
            <a:avLst/>
          </a:prstGeom>
          <a:noFill/>
          <a:ln w="9525">
            <a:noFill/>
            <a:miter lim="800000"/>
            <a:headEnd/>
            <a:tailEnd/>
          </a:ln>
          <a:effectLst/>
        </p:spPr>
        <p:txBody>
          <a:bodyPr wrap="square">
            <a:spAutoFit/>
          </a:bodyPr>
          <a:lstStyle/>
          <a:p>
            <a:pPr>
              <a:buFont typeface="Wingdings" pitchFamily="2" charset="2"/>
              <a:buChar char="Ø"/>
            </a:pPr>
            <a:r>
              <a:rPr lang="en-US" sz="2000" dirty="0" smtClean="0"/>
              <a:t> </a:t>
            </a:r>
            <a:r>
              <a:rPr lang="en-US" sz="2200" dirty="0" smtClean="0">
                <a:latin typeface="Arial" panose="020B0604020202020204" pitchFamily="34" charset="0"/>
                <a:cs typeface="Arial" panose="020B0604020202020204" pitchFamily="34" charset="0"/>
              </a:rPr>
              <a:t>In </a:t>
            </a:r>
            <a:r>
              <a:rPr lang="en-US" sz="2200" dirty="0">
                <a:latin typeface="Arial" panose="020B0604020202020204" pitchFamily="34" charset="0"/>
                <a:cs typeface="Arial" panose="020B0604020202020204" pitchFamily="34" charset="0"/>
              </a:rPr>
              <a:t>these problems we will start with a substance that is dissolved in a liquid.  Liquid will be entering and leaving a holding tank.  The liquid entering the tank may or may not contain more of the substance dissolved in it.  Liquid leaving the tank will of course contain the substance dissolved in it.  If </a:t>
            </a:r>
            <a:r>
              <a:rPr lang="en-US" sz="2200" i="1" dirty="0" smtClean="0">
                <a:latin typeface="+mj-lt"/>
                <a:cs typeface="Arial" panose="020B0604020202020204" pitchFamily="34" charset="0"/>
              </a:rPr>
              <a:t>x</a:t>
            </a:r>
            <a:r>
              <a:rPr lang="en-US" sz="2200" i="1" dirty="0" smtClean="0">
                <a:latin typeface="Arial" panose="020B0604020202020204" pitchFamily="34" charset="0"/>
                <a:cs typeface="Arial" panose="020B0604020202020204" pitchFamily="34" charset="0"/>
              </a:rPr>
              <a:t>(t</a:t>
            </a:r>
            <a:r>
              <a:rPr lang="en-US" sz="2200" i="1" dirty="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 gives the amount of the substance dissolved in the liquid in the tank at any time </a:t>
            </a:r>
            <a:r>
              <a:rPr lang="en-US" sz="2200" i="1" dirty="0">
                <a:latin typeface="Arial" panose="020B0604020202020204" pitchFamily="34" charset="0"/>
                <a:cs typeface="Arial" panose="020B0604020202020204" pitchFamily="34" charset="0"/>
              </a:rPr>
              <a:t>t</a:t>
            </a:r>
            <a:r>
              <a:rPr lang="en-US" sz="2200" dirty="0">
                <a:latin typeface="Arial" panose="020B0604020202020204" pitchFamily="34" charset="0"/>
                <a:cs typeface="Arial" panose="020B0604020202020204" pitchFamily="34" charset="0"/>
              </a:rPr>
              <a:t> we want to develop a differential equation that, when solved, will give us an expression for </a:t>
            </a:r>
            <a:r>
              <a:rPr lang="en-US" sz="2200" i="1" dirty="0" smtClean="0">
                <a:latin typeface="+mj-lt"/>
                <a:cs typeface="Arial" panose="020B0604020202020204" pitchFamily="34" charset="0"/>
              </a:rPr>
              <a:t>x</a:t>
            </a:r>
            <a:r>
              <a:rPr lang="en-US" sz="2200" i="1" dirty="0" smtClean="0">
                <a:latin typeface="Arial" panose="020B0604020202020204" pitchFamily="34" charset="0"/>
                <a:cs typeface="Arial" panose="020B0604020202020204" pitchFamily="34" charset="0"/>
              </a:rPr>
              <a:t>(t</a:t>
            </a:r>
            <a:r>
              <a:rPr lang="en-US" sz="2200" i="1" dirty="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pPr>
              <a:buFont typeface="Wingdings" pitchFamily="2" charset="2"/>
              <a:buChar char="Ø"/>
            </a:pP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en-US" dirty="0" smtClean="0">
                <a:solidFill>
                  <a:srgbClr val="FF0000"/>
                </a:solidFill>
                <a:latin typeface="Arial" panose="020B0604020202020204" pitchFamily="34" charset="0"/>
                <a:cs typeface="Arial" panose="020B0604020202020204" pitchFamily="34" charset="0"/>
              </a:rPr>
              <a:t>rate of change of </a:t>
            </a:r>
            <a:r>
              <a:rPr lang="en-US" i="1" dirty="0">
                <a:solidFill>
                  <a:srgbClr val="FF0000"/>
                </a:solidFill>
                <a:cs typeface="Arial" panose="020B0604020202020204" pitchFamily="34" charset="0"/>
              </a:rPr>
              <a:t>x</a:t>
            </a:r>
            <a:r>
              <a:rPr lang="en-US" i="1" dirty="0">
                <a:solidFill>
                  <a:srgbClr val="FF0000"/>
                </a:solidFill>
                <a:latin typeface="Arial" panose="020B0604020202020204" pitchFamily="34" charset="0"/>
                <a:cs typeface="Arial" panose="020B0604020202020204" pitchFamily="34" charset="0"/>
              </a:rPr>
              <a:t>(t)</a:t>
            </a:r>
            <a:r>
              <a:rPr lang="en-US" dirty="0" smtClean="0">
                <a:solidFill>
                  <a:srgbClr val="FF0000"/>
                </a:solidFill>
                <a:latin typeface="Arial" panose="020B0604020202020204" pitchFamily="34" charset="0"/>
                <a:cs typeface="Arial" panose="020B0604020202020204" pitchFamily="34" charset="0"/>
              </a:rPr>
              <a:t> = rate in – rate out</a:t>
            </a:r>
            <a:endParaRPr lang="en-US" sz="2000" i="1" dirty="0">
              <a:solidFill>
                <a:srgbClr val="FF0000"/>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123" name="Text Box 3"/>
              <p:cNvSpPr txBox="1">
                <a:spLocks noChangeArrowheads="1"/>
              </p:cNvSpPr>
              <p:nvPr/>
            </p:nvSpPr>
            <p:spPr bwMode="auto">
              <a:xfrm>
                <a:off x="757518" y="4419600"/>
                <a:ext cx="7696200" cy="1744708"/>
              </a:xfrm>
              <a:prstGeom prst="rect">
                <a:avLst/>
              </a:prstGeom>
              <a:noFill/>
              <a:ln w="9525">
                <a:noFill/>
                <a:miter lim="800000"/>
                <a:headEnd/>
                <a:tailEnd/>
              </a:ln>
              <a:effectLst/>
            </p:spPr>
            <p:txBody>
              <a:bodyPr wrap="square">
                <a:spAutoFit/>
              </a:bodyPr>
              <a:lstStyle/>
              <a:p>
                <a:pPr>
                  <a:buFont typeface="Wingdings" pitchFamily="2" charset="2"/>
                  <a:buChar char="Ø"/>
                </a:pPr>
                <a:r>
                  <a:rPr lang="en-US" dirty="0" smtClean="0"/>
                  <a:t> </a:t>
                </a:r>
                <a:r>
                  <a:rPr lang="en-US" sz="2200" dirty="0"/>
                  <a:t>rate of change of </a:t>
                </a:r>
                <a14:m>
                  <m:oMath xmlns:m="http://schemas.openxmlformats.org/officeDocument/2006/math">
                    <m:sSup>
                      <m:sSupPr>
                        <m:ctrlPr>
                          <a:rPr lang="en-US" sz="2200" i="1">
                            <a:latin typeface="Cambria Math" panose="02040503050406030204" pitchFamily="18" charset="0"/>
                          </a:rPr>
                        </m:ctrlPr>
                      </m:sSupPr>
                      <m:e>
                        <m:r>
                          <a:rPr lang="en-US" sz="2200" i="1">
                            <a:latin typeface="Cambria Math" panose="02040503050406030204" pitchFamily="18" charset="0"/>
                          </a:rPr>
                          <m:t>𝑥</m:t>
                        </m:r>
                        <m:d>
                          <m:dPr>
                            <m:ctrlPr>
                              <a:rPr lang="en-US" sz="2200" i="1">
                                <a:latin typeface="Cambria Math" panose="02040503050406030204" pitchFamily="18" charset="0"/>
                              </a:rPr>
                            </m:ctrlPr>
                          </m:dPr>
                          <m:e>
                            <m:r>
                              <a:rPr lang="en-US" sz="2200" i="1">
                                <a:latin typeface="Cambria Math" panose="02040503050406030204" pitchFamily="18" charset="0"/>
                              </a:rPr>
                              <m:t>𝑡</m:t>
                            </m:r>
                          </m:e>
                        </m:d>
                        <m:r>
                          <a:rPr lang="en-US" sz="2200" i="1">
                            <a:latin typeface="Cambria Math" panose="02040503050406030204" pitchFamily="18" charset="0"/>
                          </a:rPr>
                          <m:t>=</m:t>
                        </m:r>
                        <m:r>
                          <a:rPr lang="en-US" sz="2200" i="1">
                            <a:latin typeface="Cambria Math" panose="02040503050406030204" pitchFamily="18" charset="0"/>
                          </a:rPr>
                          <m:t>𝑥</m:t>
                        </m:r>
                      </m:e>
                      <m:sup>
                        <m:r>
                          <a:rPr lang="en-US" sz="2200" i="1">
                            <a:latin typeface="Cambria Math" panose="02040503050406030204" pitchFamily="18" charset="0"/>
                          </a:rPr>
                          <m:t>′</m:t>
                        </m:r>
                      </m:sup>
                    </m:sSup>
                    <m:d>
                      <m:dPr>
                        <m:ctrlPr>
                          <a:rPr lang="en-US" sz="2200" i="1">
                            <a:latin typeface="Cambria Math" panose="02040503050406030204" pitchFamily="18" charset="0"/>
                          </a:rPr>
                        </m:ctrlPr>
                      </m:dPr>
                      <m:e>
                        <m:r>
                          <a:rPr lang="en-US" sz="2200" i="1">
                            <a:latin typeface="Cambria Math" panose="02040503050406030204" pitchFamily="18" charset="0"/>
                            <a:ea typeface="Cambria Math" panose="02040503050406030204" pitchFamily="18" charset="0"/>
                          </a:rPr>
                          <m:t>𝑡</m:t>
                        </m:r>
                      </m:e>
                    </m:d>
                    <m:r>
                      <a:rPr lang="en-US" sz="2200" i="1">
                        <a:latin typeface="Cambria Math" panose="02040503050406030204" pitchFamily="18" charset="0"/>
                        <a:ea typeface="Cambria Math" panose="02040503050406030204" pitchFamily="18" charset="0"/>
                      </a:rPr>
                      <m:t>=</m:t>
                    </m:r>
                    <m:f>
                      <m:fPr>
                        <m:ctrlPr>
                          <a:rPr lang="en-US" sz="2200" i="1">
                            <a:latin typeface="Cambria Math" panose="02040503050406030204" pitchFamily="18" charset="0"/>
                            <a:ea typeface="Cambria Math" panose="02040503050406030204" pitchFamily="18" charset="0"/>
                          </a:rPr>
                        </m:ctrlPr>
                      </m:fPr>
                      <m:num>
                        <m:r>
                          <a:rPr lang="en-US" sz="2200" i="1">
                            <a:latin typeface="Cambria Math" panose="02040503050406030204" pitchFamily="18" charset="0"/>
                            <a:ea typeface="Cambria Math" panose="02040503050406030204" pitchFamily="18" charset="0"/>
                          </a:rPr>
                          <m:t>𝑑𝑥</m:t>
                        </m:r>
                      </m:num>
                      <m:den>
                        <m:r>
                          <a:rPr lang="en-US" sz="2200" i="1">
                            <a:latin typeface="Cambria Math" panose="02040503050406030204" pitchFamily="18" charset="0"/>
                            <a:ea typeface="Cambria Math" panose="02040503050406030204" pitchFamily="18" charset="0"/>
                          </a:rPr>
                          <m:t>𝑑𝑡</m:t>
                        </m:r>
                      </m:den>
                    </m:f>
                  </m:oMath>
                </a14:m>
                <a:r>
                  <a:rPr lang="en-US" sz="2200" dirty="0"/>
                  <a:t>.</a:t>
                </a:r>
              </a:p>
              <a:p>
                <a:pPr>
                  <a:buFont typeface="Wingdings" pitchFamily="2" charset="2"/>
                  <a:buChar char="Ø"/>
                </a:pPr>
                <a:r>
                  <a:rPr lang="en-US" sz="2200" dirty="0" smtClean="0"/>
                  <a:t> rate in = flow rate of liquid entering </a:t>
                </a:r>
                <a14:m>
                  <m:oMath xmlns:m="http://schemas.openxmlformats.org/officeDocument/2006/math">
                    <m:r>
                      <a:rPr lang="en-US" sz="2200" b="0" i="1" smtClean="0">
                        <a:latin typeface="Cambria Math" panose="02040503050406030204" pitchFamily="18" charset="0"/>
                        <a:ea typeface="Cambria Math" panose="02040503050406030204" pitchFamily="18" charset="0"/>
                      </a:rPr>
                      <m:t>×</m:t>
                    </m:r>
                  </m:oMath>
                </a14:m>
                <a:r>
                  <a:rPr lang="en-US" sz="2200" dirty="0" smtClean="0"/>
                  <a:t> concentration.</a:t>
                </a:r>
              </a:p>
              <a:p>
                <a:pPr>
                  <a:buFont typeface="Wingdings" pitchFamily="2" charset="2"/>
                  <a:buChar char="Ø"/>
                </a:pPr>
                <a:r>
                  <a:rPr lang="en-US" sz="2200" dirty="0" smtClean="0"/>
                  <a:t> rate out </a:t>
                </a:r>
                <a:r>
                  <a:rPr lang="en-US" sz="2200" dirty="0"/>
                  <a:t>= flow rate of liquid </a:t>
                </a:r>
                <a:r>
                  <a:rPr lang="en-US" sz="2200" dirty="0" smtClean="0"/>
                  <a:t>exiting</a:t>
                </a:r>
                <a14:m>
                  <m:oMath xmlns:m="http://schemas.openxmlformats.org/officeDocument/2006/math">
                    <m:r>
                      <a:rPr lang="en-US" sz="2200" b="0" i="0" smtClean="0">
                        <a:latin typeface="Cambria Math" panose="02040503050406030204" pitchFamily="18" charset="0"/>
                        <a:ea typeface="Cambria Math" panose="02040503050406030204" pitchFamily="18" charset="0"/>
                      </a:rPr>
                      <m:t> </m:t>
                    </m:r>
                    <m:r>
                      <a:rPr lang="en-US" sz="2200" i="1">
                        <a:latin typeface="Cambria Math" panose="02040503050406030204" pitchFamily="18" charset="0"/>
                        <a:ea typeface="Cambria Math" panose="02040503050406030204" pitchFamily="18" charset="0"/>
                      </a:rPr>
                      <m:t>×</m:t>
                    </m:r>
                  </m:oMath>
                </a14:m>
                <a:r>
                  <a:rPr lang="en-US" sz="2200" dirty="0"/>
                  <a:t> </a:t>
                </a:r>
                <a:r>
                  <a:rPr lang="en-US" sz="2200" dirty="0" smtClean="0"/>
                  <a:t>concentration.</a:t>
                </a:r>
              </a:p>
              <a:p>
                <a:r>
                  <a:rPr lang="en-US" sz="2200" dirty="0"/>
                  <a:t>w</a:t>
                </a:r>
                <a:r>
                  <a:rPr lang="en-US" sz="2200" dirty="0" smtClean="0"/>
                  <a:t>here concentration is given by </a:t>
                </a:r>
                <a14:m>
                  <m:oMath xmlns:m="http://schemas.openxmlformats.org/officeDocument/2006/math">
                    <m:f>
                      <m:fPr>
                        <m:ctrlPr>
                          <a:rPr lang="en-US" sz="2200" i="1">
                            <a:latin typeface="Cambria Math" panose="02040503050406030204" pitchFamily="18" charset="0"/>
                            <a:ea typeface="Cambria Math" panose="02040503050406030204" pitchFamily="18" charset="0"/>
                          </a:rPr>
                        </m:ctrlPr>
                      </m:fPr>
                      <m:num>
                        <m:r>
                          <a:rPr lang="en-US" sz="2200" i="1">
                            <a:latin typeface="Cambria Math" panose="02040503050406030204" pitchFamily="18" charset="0"/>
                            <a:ea typeface="Cambria Math" panose="02040503050406030204" pitchFamily="18" charset="0"/>
                          </a:rPr>
                          <m:t>𝑥</m:t>
                        </m:r>
                        <m:r>
                          <a:rPr lang="en-US" sz="2200" b="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𝑡</m:t>
                        </m:r>
                        <m:r>
                          <a:rPr lang="en-US" sz="2200" b="0" i="1" smtClean="0">
                            <a:latin typeface="Cambria Math" panose="02040503050406030204" pitchFamily="18" charset="0"/>
                            <a:ea typeface="Cambria Math" panose="02040503050406030204" pitchFamily="18" charset="0"/>
                          </a:rPr>
                          <m:t>)</m:t>
                        </m:r>
                      </m:num>
                      <m:den>
                        <m:r>
                          <a:rPr lang="en-US" sz="2200" b="0" i="1" smtClean="0">
                            <a:latin typeface="Cambria Math" panose="02040503050406030204" pitchFamily="18" charset="0"/>
                            <a:ea typeface="Cambria Math" panose="02040503050406030204" pitchFamily="18" charset="0"/>
                          </a:rPr>
                          <m:t>𝑉</m:t>
                        </m:r>
                      </m:den>
                    </m:f>
                  </m:oMath>
                </a14:m>
                <a:endParaRPr lang="en-US" sz="2200" dirty="0" smtClean="0"/>
              </a:p>
            </p:txBody>
          </p:sp>
        </mc:Choice>
        <mc:Fallback xmlns="">
          <p:sp>
            <p:nvSpPr>
              <p:cNvPr id="5123" name="Text Box 3"/>
              <p:cNvSpPr txBox="1">
                <a:spLocks noRot="1" noChangeAspect="1" noMove="1" noResize="1" noEditPoints="1" noAdjustHandles="1" noChangeArrowheads="1" noChangeShapeType="1" noTextEdit="1"/>
              </p:cNvSpPr>
              <p:nvPr/>
            </p:nvSpPr>
            <p:spPr bwMode="auto">
              <a:xfrm>
                <a:off x="757518" y="4419600"/>
                <a:ext cx="7696200" cy="1744708"/>
              </a:xfrm>
              <a:prstGeom prst="rect">
                <a:avLst/>
              </a:prstGeom>
              <a:blipFill rotWithShape="0">
                <a:blip r:embed="rId2"/>
                <a:stretch>
                  <a:fillRect l="-1029" b="-2098"/>
                </a:stretch>
              </a:blipFill>
              <a:ln w="9525">
                <a:noFill/>
                <a:miter lim="800000"/>
                <a:headEnd/>
                <a:tailEnd/>
              </a:ln>
              <a:effectLst/>
            </p:spPr>
            <p:txBody>
              <a:bodyPr/>
              <a:lstStyle/>
              <a:p>
                <a:r>
                  <a:rPr lang="en-US">
                    <a:noFill/>
                  </a:rPr>
                  <a:t> </a:t>
                </a:r>
              </a:p>
            </p:txBody>
          </p:sp>
        </mc:Fallback>
      </mc:AlternateContent>
      <p:sp>
        <p:nvSpPr>
          <p:cNvPr id="14" name="TextBox 13"/>
          <p:cNvSpPr txBox="1"/>
          <p:nvPr/>
        </p:nvSpPr>
        <p:spPr>
          <a:xfrm>
            <a:off x="1752600" y="196096"/>
            <a:ext cx="5486400" cy="584775"/>
          </a:xfrm>
          <a:prstGeom prst="rect">
            <a:avLst/>
          </a:prstGeom>
          <a:noFill/>
        </p:spPr>
        <p:txBody>
          <a:bodyPr wrap="square" rtlCol="0">
            <a:spAutoFit/>
          </a:bodyPr>
          <a:lstStyle/>
          <a:p>
            <a:r>
              <a:rPr lang="en-US" sz="3200" b="1" dirty="0" smtClean="0">
                <a:solidFill>
                  <a:srgbClr val="0000FF"/>
                </a:solidFill>
                <a:effectLst>
                  <a:outerShdw blurRad="38100" dist="38100" dir="2700000" algn="tl">
                    <a:srgbClr val="000000">
                      <a:alpha val="43137"/>
                    </a:srgbClr>
                  </a:outerShdw>
                </a:effectLst>
              </a:rPr>
              <a:t>Modeling Mixing Problems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53270" y="648456"/>
            <a:ext cx="8382001" cy="2523768"/>
          </a:xfrm>
          <a:prstGeom prst="rect">
            <a:avLst/>
          </a:prstGeom>
          <a:noFill/>
          <a:ln w="9525">
            <a:noFill/>
            <a:miter lim="800000"/>
            <a:headEnd/>
            <a:tailEnd/>
          </a:ln>
          <a:effectLst/>
        </p:spPr>
        <p:txBody>
          <a:bodyPr wrap="square">
            <a:spAutoFit/>
          </a:bodyPr>
          <a:lstStyle/>
          <a:p>
            <a:r>
              <a:rPr lang="en-US" sz="2200" dirty="0" smtClean="0"/>
              <a:t>A </a:t>
            </a:r>
            <a:r>
              <a:rPr lang="en-US" sz="2200" dirty="0"/>
              <a:t>tank initially holds 100 gal of pure water. At time t = 0, a solution containing 2 </a:t>
            </a:r>
            <a:r>
              <a:rPr lang="en-US" sz="2200" dirty="0" err="1"/>
              <a:t>lb</a:t>
            </a:r>
            <a:r>
              <a:rPr lang="en-US" sz="2200" dirty="0"/>
              <a:t> of salt per gallon begins to enter the tank at the rate of 3 gal/min. At the same time a drain is opened at the bottom of the tank so that the volume of solution in the tank remains constant. How much salt is in the tank after 60 </a:t>
            </a:r>
            <a:r>
              <a:rPr lang="en-US" sz="2200" dirty="0" smtClean="0"/>
              <a:t>minutes?</a:t>
            </a:r>
            <a:endParaRPr lang="en-US" sz="2200" dirty="0"/>
          </a:p>
          <a:p>
            <a:r>
              <a:rPr lang="en-US" i="1" u="sng" dirty="0" smtClean="0">
                <a:solidFill>
                  <a:srgbClr val="9900CC"/>
                </a:solidFill>
              </a:rPr>
              <a:t>Solution</a:t>
            </a:r>
            <a:r>
              <a:rPr lang="en-US" dirty="0" smtClean="0"/>
              <a:t>: 	</a:t>
            </a:r>
            <a:r>
              <a:rPr lang="en-US" sz="2200" dirty="0" smtClean="0"/>
              <a:t>Let x(t) be the amount of salt (in </a:t>
            </a:r>
            <a:r>
              <a:rPr lang="en-US" sz="2200" dirty="0" err="1" smtClean="0"/>
              <a:t>lbs</a:t>
            </a:r>
            <a:r>
              <a:rPr lang="en-US" sz="2200" dirty="0" smtClean="0"/>
              <a:t>) after t min.</a:t>
            </a:r>
          </a:p>
          <a:p>
            <a:r>
              <a:rPr lang="en-US" sz="2200" i="1" dirty="0" smtClean="0"/>
              <a:t>		Note that x(0)=0.</a:t>
            </a:r>
          </a:p>
        </p:txBody>
      </p:sp>
      <mc:AlternateContent xmlns:mc="http://schemas.openxmlformats.org/markup-compatibility/2006" xmlns:a14="http://schemas.microsoft.com/office/drawing/2010/main">
        <mc:Choice Requires="a14">
          <p:sp>
            <p:nvSpPr>
              <p:cNvPr id="5123" name="Text Box 3"/>
              <p:cNvSpPr txBox="1">
                <a:spLocks noChangeArrowheads="1"/>
              </p:cNvSpPr>
              <p:nvPr/>
            </p:nvSpPr>
            <p:spPr bwMode="auto">
              <a:xfrm>
                <a:off x="353270" y="3249352"/>
                <a:ext cx="8077200" cy="2659254"/>
              </a:xfrm>
              <a:prstGeom prst="rect">
                <a:avLst/>
              </a:prstGeom>
              <a:noFill/>
              <a:ln w="9525">
                <a:noFill/>
                <a:miter lim="800000"/>
                <a:headEnd/>
                <a:tailEnd/>
              </a:ln>
              <a:effectLst/>
            </p:spPr>
            <p:txBody>
              <a:bodyPr wrap="square">
                <a:spAutoFit/>
              </a:bodyPr>
              <a:lstStyle/>
              <a:p>
                <a:pPr>
                  <a:buFont typeface="Wingdings" pitchFamily="2" charset="2"/>
                  <a:buChar char="Ø"/>
                </a:pPr>
                <a:r>
                  <a:rPr lang="en-US" dirty="0" smtClean="0"/>
                  <a:t> </a:t>
                </a:r>
                <a:r>
                  <a:rPr lang="en-US" sz="2200" dirty="0" smtClean="0"/>
                  <a:t>Rate in </a:t>
                </a:r>
                <a14:m>
                  <m:oMath xmlns:m="http://schemas.openxmlformats.org/officeDocument/2006/math">
                    <m:r>
                      <a:rPr lang="en-US" sz="2200" b="0" i="0" smtClean="0">
                        <a:latin typeface="Cambria Math" panose="02040503050406030204" pitchFamily="18" charset="0"/>
                      </a:rPr>
                      <m:t>=</m:t>
                    </m:r>
                    <m:r>
                      <a:rPr lang="en-US" sz="2200" b="0" i="1" smtClean="0">
                        <a:latin typeface="Cambria Math" panose="02040503050406030204" pitchFamily="18" charset="0"/>
                      </a:rPr>
                      <m:t>3 </m:t>
                    </m:r>
                    <m:r>
                      <a:rPr lang="en-US" sz="2200" b="0" i="1" smtClean="0">
                        <a:latin typeface="Cambria Math" panose="02040503050406030204" pitchFamily="18" charset="0"/>
                      </a:rPr>
                      <m:t>𝑔𝑎𝑙</m:t>
                    </m:r>
                    <m:r>
                      <a:rPr lang="en-US" sz="2200" b="0" i="1" smtClean="0">
                        <a:latin typeface="Cambria Math" panose="02040503050406030204" pitchFamily="18" charset="0"/>
                      </a:rPr>
                      <m:t>/</m:t>
                    </m:r>
                    <m:r>
                      <a:rPr lang="en-US" sz="2200" b="0" i="1" smtClean="0">
                        <a:latin typeface="Cambria Math" panose="02040503050406030204" pitchFamily="18" charset="0"/>
                      </a:rPr>
                      <m:t>𝑚𝑖𝑛</m:t>
                    </m:r>
                  </m:oMath>
                </a14:m>
                <a:r>
                  <a:rPr lang="en-US" sz="2200" dirty="0" smtClean="0"/>
                  <a:t> </a:t>
                </a:r>
                <a14:m>
                  <m:oMath xmlns:m="http://schemas.openxmlformats.org/officeDocument/2006/math">
                    <m:r>
                      <a:rPr lang="en-US" sz="220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2 </m:t>
                    </m:r>
                    <m:r>
                      <a:rPr lang="en-US" sz="2200" b="0" i="1" smtClean="0">
                        <a:latin typeface="Cambria Math" panose="02040503050406030204" pitchFamily="18" charset="0"/>
                        <a:ea typeface="Cambria Math" panose="02040503050406030204" pitchFamily="18" charset="0"/>
                      </a:rPr>
                      <m:t>𝑙𝑏</m:t>
                    </m:r>
                    <m:r>
                      <a:rPr lang="en-US" sz="2200" b="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𝑔𝑎𝑙</m:t>
                    </m:r>
                    <m:r>
                      <a:rPr lang="en-US" sz="2200" b="0" i="1" smtClean="0">
                        <a:latin typeface="Cambria Math" panose="02040503050406030204" pitchFamily="18" charset="0"/>
                        <a:ea typeface="Cambria Math" panose="02040503050406030204" pitchFamily="18" charset="0"/>
                      </a:rPr>
                      <m:t>=6 </m:t>
                    </m:r>
                    <m:r>
                      <a:rPr lang="en-US" sz="2200" b="0" i="1" smtClean="0">
                        <a:latin typeface="Cambria Math" panose="02040503050406030204" pitchFamily="18" charset="0"/>
                        <a:ea typeface="Cambria Math" panose="02040503050406030204" pitchFamily="18" charset="0"/>
                      </a:rPr>
                      <m:t>𝑙𝑏</m:t>
                    </m:r>
                    <m:r>
                      <a:rPr lang="en-US" sz="2200" b="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𝑚𝑖𝑛</m:t>
                    </m:r>
                  </m:oMath>
                </a14:m>
                <a:endParaRPr lang="en-US" sz="2200" dirty="0"/>
              </a:p>
              <a:p>
                <a:pPr>
                  <a:buFont typeface="Wingdings" pitchFamily="2" charset="2"/>
                  <a:buChar char="Ø"/>
                </a:pPr>
                <a:r>
                  <a:rPr lang="en-US" sz="2200" dirty="0" smtClean="0"/>
                  <a:t> </a:t>
                </a:r>
                <a:r>
                  <a:rPr lang="en-US" sz="2200" dirty="0"/>
                  <a:t>Rate </a:t>
                </a:r>
                <a:r>
                  <a:rPr lang="en-US" sz="2200" dirty="0" smtClean="0"/>
                  <a:t>out </a:t>
                </a:r>
                <a14:m>
                  <m:oMath xmlns:m="http://schemas.openxmlformats.org/officeDocument/2006/math">
                    <m:r>
                      <a:rPr lang="en-US" sz="2200">
                        <a:latin typeface="Cambria Math" panose="02040503050406030204" pitchFamily="18" charset="0"/>
                      </a:rPr>
                      <m:t>=</m:t>
                    </m:r>
                    <m:r>
                      <a:rPr lang="en-US" sz="2200" i="1">
                        <a:latin typeface="Cambria Math" panose="02040503050406030204" pitchFamily="18" charset="0"/>
                      </a:rPr>
                      <m:t>3 </m:t>
                    </m:r>
                    <m:r>
                      <a:rPr lang="en-US" sz="2200" i="1">
                        <a:latin typeface="Cambria Math" panose="02040503050406030204" pitchFamily="18" charset="0"/>
                      </a:rPr>
                      <m:t>𝑔𝑎𝑙</m:t>
                    </m:r>
                    <m:r>
                      <a:rPr lang="en-US" sz="2200" i="1">
                        <a:latin typeface="Cambria Math" panose="02040503050406030204" pitchFamily="18" charset="0"/>
                      </a:rPr>
                      <m:t>/</m:t>
                    </m:r>
                    <m:r>
                      <a:rPr lang="en-US" sz="2200" i="1">
                        <a:latin typeface="Cambria Math" panose="02040503050406030204" pitchFamily="18" charset="0"/>
                      </a:rPr>
                      <m:t>𝑚𝑖𝑛</m:t>
                    </m:r>
                  </m:oMath>
                </a14:m>
                <a:r>
                  <a:rPr lang="en-US" sz="2200" dirty="0"/>
                  <a:t> </a:t>
                </a:r>
                <a14:m>
                  <m:oMath xmlns:m="http://schemas.openxmlformats.org/officeDocument/2006/math">
                    <m:r>
                      <a:rPr lang="en-US" sz="2200" i="1">
                        <a:latin typeface="Cambria Math" panose="02040503050406030204" pitchFamily="18" charset="0"/>
                        <a:ea typeface="Cambria Math" panose="02040503050406030204" pitchFamily="18" charset="0"/>
                      </a:rPr>
                      <m:t>×</m:t>
                    </m:r>
                    <m:f>
                      <m:fPr>
                        <m:ctrlPr>
                          <a:rPr lang="en-US" sz="2200" b="0" i="1" smtClean="0">
                            <a:latin typeface="Cambria Math" panose="02040503050406030204" pitchFamily="18" charset="0"/>
                            <a:ea typeface="Cambria Math" panose="02040503050406030204" pitchFamily="18" charset="0"/>
                          </a:rPr>
                        </m:ctrlPr>
                      </m:fPr>
                      <m:num>
                        <m:r>
                          <a:rPr lang="en-US" sz="2200" b="0" i="1" smtClean="0">
                            <a:latin typeface="Cambria Math" panose="02040503050406030204" pitchFamily="18" charset="0"/>
                            <a:ea typeface="Cambria Math" panose="02040503050406030204" pitchFamily="18" charset="0"/>
                          </a:rPr>
                          <m:t>𝑥</m:t>
                        </m:r>
                        <m:d>
                          <m:dPr>
                            <m:ctrlPr>
                              <a:rPr lang="en-US" sz="2200" b="0" i="1" smtClean="0">
                                <a:latin typeface="Cambria Math" panose="02040503050406030204" pitchFamily="18" charset="0"/>
                                <a:ea typeface="Cambria Math" panose="02040503050406030204" pitchFamily="18" charset="0"/>
                              </a:rPr>
                            </m:ctrlPr>
                          </m:dPr>
                          <m:e>
                            <m:r>
                              <a:rPr lang="en-US" sz="2200" b="0" i="1" smtClean="0">
                                <a:latin typeface="Cambria Math" panose="02040503050406030204" pitchFamily="18" charset="0"/>
                                <a:ea typeface="Cambria Math" panose="02040503050406030204" pitchFamily="18" charset="0"/>
                              </a:rPr>
                              <m:t>𝑡</m:t>
                            </m:r>
                          </m:e>
                        </m:d>
                      </m:num>
                      <m:den>
                        <m:r>
                          <a:rPr lang="en-US" sz="2200" b="0" i="1" smtClean="0">
                            <a:latin typeface="Cambria Math" panose="02040503050406030204" pitchFamily="18" charset="0"/>
                            <a:ea typeface="Cambria Math" panose="02040503050406030204" pitchFamily="18" charset="0"/>
                          </a:rPr>
                          <m:t>100</m:t>
                        </m:r>
                      </m:den>
                    </m:f>
                    <m:r>
                      <a:rPr lang="en-US" sz="2200" b="0" i="1" smtClean="0">
                        <a:latin typeface="Cambria Math" panose="02040503050406030204" pitchFamily="18" charset="0"/>
                        <a:ea typeface="Cambria Math" panose="02040503050406030204" pitchFamily="18" charset="0"/>
                      </a:rPr>
                      <m:t> </m:t>
                    </m:r>
                    <m:r>
                      <a:rPr lang="en-US" sz="2200" i="1">
                        <a:latin typeface="Cambria Math" panose="02040503050406030204" pitchFamily="18" charset="0"/>
                        <a:ea typeface="Cambria Math" panose="02040503050406030204" pitchFamily="18" charset="0"/>
                      </a:rPr>
                      <m:t>𝑙𝑏</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𝑔𝑎𝑙</m:t>
                    </m:r>
                    <m:r>
                      <a:rPr lang="en-US" sz="2200" i="1">
                        <a:latin typeface="Cambria Math" panose="02040503050406030204" pitchFamily="18" charset="0"/>
                        <a:ea typeface="Cambria Math" panose="02040503050406030204" pitchFamily="18" charset="0"/>
                      </a:rPr>
                      <m:t>=</m:t>
                    </m:r>
                    <m:f>
                      <m:fPr>
                        <m:ctrlPr>
                          <a:rPr lang="en-US" sz="2200" b="0" i="1" smtClean="0">
                            <a:latin typeface="Cambria Math" panose="02040503050406030204" pitchFamily="18" charset="0"/>
                            <a:ea typeface="Cambria Math" panose="02040503050406030204" pitchFamily="18" charset="0"/>
                          </a:rPr>
                        </m:ctrlPr>
                      </m:fPr>
                      <m:num>
                        <m:r>
                          <a:rPr lang="en-US" sz="2200" b="0" i="1" smtClean="0">
                            <a:latin typeface="Cambria Math" panose="02040503050406030204" pitchFamily="18" charset="0"/>
                            <a:ea typeface="Cambria Math" panose="02040503050406030204" pitchFamily="18" charset="0"/>
                          </a:rPr>
                          <m:t>3</m:t>
                        </m:r>
                        <m:r>
                          <a:rPr lang="en-US" sz="2200" b="0" i="1" smtClean="0">
                            <a:latin typeface="Cambria Math" panose="02040503050406030204" pitchFamily="18" charset="0"/>
                            <a:ea typeface="Cambria Math" panose="02040503050406030204" pitchFamily="18" charset="0"/>
                          </a:rPr>
                          <m:t>𝑥</m:t>
                        </m:r>
                      </m:num>
                      <m:den>
                        <m:r>
                          <a:rPr lang="en-US" sz="2200" b="0" i="1" smtClean="0">
                            <a:latin typeface="Cambria Math" panose="02040503050406030204" pitchFamily="18" charset="0"/>
                            <a:ea typeface="Cambria Math" panose="02040503050406030204" pitchFamily="18" charset="0"/>
                          </a:rPr>
                          <m:t>100</m:t>
                        </m:r>
                      </m:den>
                    </m:f>
                    <m:r>
                      <a:rPr lang="en-US" sz="2200" i="1">
                        <a:latin typeface="Cambria Math" panose="02040503050406030204" pitchFamily="18" charset="0"/>
                        <a:ea typeface="Cambria Math" panose="02040503050406030204" pitchFamily="18" charset="0"/>
                      </a:rPr>
                      <m:t> </m:t>
                    </m:r>
                    <m:r>
                      <a:rPr lang="en-US" sz="2200" i="1">
                        <a:latin typeface="Cambria Math" panose="02040503050406030204" pitchFamily="18" charset="0"/>
                        <a:ea typeface="Cambria Math" panose="02040503050406030204" pitchFamily="18" charset="0"/>
                      </a:rPr>
                      <m:t>𝑙𝑏</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𝑚𝑖𝑛</m:t>
                    </m:r>
                  </m:oMath>
                </a14:m>
                <a:endParaRPr lang="en-US" sz="2200" dirty="0" smtClean="0"/>
              </a:p>
              <a:p>
                <a:endParaRPr lang="en-US" sz="2200" dirty="0" smtClean="0"/>
              </a:p>
              <a:p>
                <a:pPr>
                  <a:buFont typeface="Wingdings" pitchFamily="2" charset="2"/>
                  <a:buChar char="Ø"/>
                </a:pPr>
                <a:r>
                  <a:rPr lang="en-US" sz="2200" dirty="0"/>
                  <a:t> </a:t>
                </a:r>
                <a:r>
                  <a:rPr lang="en-US" sz="2200" dirty="0" smtClean="0"/>
                  <a:t>We obtain the equation: </a:t>
                </a:r>
              </a:p>
              <a:p>
                <a:pPr>
                  <a:buFont typeface="Wingdings" pitchFamily="2" charset="2"/>
                  <a:buChar char="Ø"/>
                </a:pPr>
                <a:endParaRPr lang="en-US" sz="2200" dirty="0"/>
              </a:p>
              <a:p>
                <a:pPr>
                  <a:buFont typeface="Wingdings" pitchFamily="2" charset="2"/>
                  <a:buChar char="Ø"/>
                </a:pPr>
                <a:r>
                  <a:rPr lang="en-US" sz="2200" dirty="0" smtClean="0"/>
                  <a:t> Solve the linear equation to obtain</a:t>
                </a:r>
              </a:p>
              <a:p>
                <a:pPr>
                  <a:buFont typeface="Wingdings" pitchFamily="2" charset="2"/>
                  <a:buChar char="Ø"/>
                </a:pPr>
                <a:r>
                  <a:rPr lang="en-US" sz="2200" dirty="0" smtClean="0"/>
                  <a:t> Thus,  </a:t>
                </a:r>
              </a:p>
            </p:txBody>
          </p:sp>
        </mc:Choice>
        <mc:Fallback xmlns="">
          <p:sp>
            <p:nvSpPr>
              <p:cNvPr id="5123" name="Text Box 3"/>
              <p:cNvSpPr txBox="1">
                <a:spLocks noRot="1" noChangeAspect="1" noMove="1" noResize="1" noEditPoints="1" noAdjustHandles="1" noChangeArrowheads="1" noChangeShapeType="1" noTextEdit="1"/>
              </p:cNvSpPr>
              <p:nvPr/>
            </p:nvSpPr>
            <p:spPr bwMode="auto">
              <a:xfrm>
                <a:off x="353270" y="3249352"/>
                <a:ext cx="8077200" cy="2659254"/>
              </a:xfrm>
              <a:prstGeom prst="rect">
                <a:avLst/>
              </a:prstGeom>
              <a:blipFill rotWithShape="0">
                <a:blip r:embed="rId2"/>
                <a:stretch>
                  <a:fillRect l="-1057" t="-688" b="-4128"/>
                </a:stretch>
              </a:blipFill>
              <a:ln w="9525">
                <a:noFill/>
                <a:miter lim="800000"/>
                <a:headEnd/>
                <a:tailEnd/>
              </a:ln>
              <a:effectLst/>
            </p:spPr>
            <p:txBody>
              <a:bodyPr/>
              <a:lstStyle/>
              <a:p>
                <a:r>
                  <a:rPr lang="en-US">
                    <a:noFill/>
                  </a:rPr>
                  <a:t> </a:t>
                </a:r>
              </a:p>
            </p:txBody>
          </p:sp>
        </mc:Fallback>
      </mc:AlternateContent>
      <p:sp>
        <p:nvSpPr>
          <p:cNvPr id="14" name="TextBox 13"/>
          <p:cNvSpPr txBox="1"/>
          <p:nvPr/>
        </p:nvSpPr>
        <p:spPr>
          <a:xfrm>
            <a:off x="3352800" y="4482"/>
            <a:ext cx="2067771" cy="584775"/>
          </a:xfrm>
          <a:prstGeom prst="rect">
            <a:avLst/>
          </a:prstGeom>
          <a:noFill/>
        </p:spPr>
        <p:txBody>
          <a:bodyPr wrap="square" rtlCol="0">
            <a:spAutoFit/>
          </a:bodyPr>
          <a:lstStyle/>
          <a:p>
            <a:r>
              <a:rPr lang="en-US" sz="3200" b="1" dirty="0" smtClean="0">
                <a:solidFill>
                  <a:srgbClr val="0000FF"/>
                </a:solidFill>
                <a:effectLst>
                  <a:outerShdw blurRad="38100" dist="38100" dir="2700000" algn="tl">
                    <a:srgbClr val="000000">
                      <a:alpha val="43137"/>
                    </a:srgbClr>
                  </a:outerShdw>
                </a:effectLst>
              </a:rPr>
              <a:t>Example</a:t>
            </a:r>
          </a:p>
        </p:txBody>
      </p:sp>
      <mc:AlternateContent xmlns:mc="http://schemas.openxmlformats.org/markup-compatibility/2006" xmlns:a14="http://schemas.microsoft.com/office/drawing/2010/main">
        <mc:Choice Requires="a14">
          <p:sp>
            <p:nvSpPr>
              <p:cNvPr id="3" name="Rectangle 2"/>
              <p:cNvSpPr/>
              <p:nvPr/>
            </p:nvSpPr>
            <p:spPr>
              <a:xfrm>
                <a:off x="3733800" y="4277032"/>
                <a:ext cx="1910010" cy="7351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𝑑𝑥</m:t>
                          </m:r>
                        </m:num>
                        <m:den>
                          <m:r>
                            <a:rPr lang="en-US" sz="2200" b="0" i="1" smtClean="0">
                              <a:latin typeface="Cambria Math" panose="02040503050406030204" pitchFamily="18" charset="0"/>
                            </a:rPr>
                            <m:t>𝑑𝑡</m:t>
                          </m:r>
                        </m:den>
                      </m:f>
                      <m:r>
                        <a:rPr lang="en-US" sz="2200" b="0" i="1" smtClean="0">
                          <a:latin typeface="Cambria Math" panose="02040503050406030204" pitchFamily="18" charset="0"/>
                        </a:rPr>
                        <m:t>=6−</m:t>
                      </m:r>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3</m:t>
                          </m:r>
                          <m:r>
                            <a:rPr lang="en-US" sz="2200" b="0" i="1" smtClean="0">
                              <a:latin typeface="Cambria Math" panose="02040503050406030204" pitchFamily="18" charset="0"/>
                            </a:rPr>
                            <m:t>𝑥</m:t>
                          </m:r>
                        </m:num>
                        <m:den>
                          <m:r>
                            <a:rPr lang="en-US" sz="2200" b="0" i="1" smtClean="0">
                              <a:latin typeface="Cambria Math" panose="02040503050406030204" pitchFamily="18" charset="0"/>
                            </a:rPr>
                            <m:t>100</m:t>
                          </m:r>
                        </m:den>
                      </m:f>
                    </m:oMath>
                  </m:oMathPara>
                </a14:m>
                <a:endParaRPr lang="en-US" sz="2200" dirty="0"/>
              </a:p>
            </p:txBody>
          </p:sp>
        </mc:Choice>
        <mc:Fallback xmlns="">
          <p:sp>
            <p:nvSpPr>
              <p:cNvPr id="3" name="Rectangle 2"/>
              <p:cNvSpPr>
                <a:spLocks noRot="1" noChangeAspect="1" noMove="1" noResize="1" noEditPoints="1" noAdjustHandles="1" noChangeArrowheads="1" noChangeShapeType="1" noTextEdit="1"/>
              </p:cNvSpPr>
              <p:nvPr/>
            </p:nvSpPr>
            <p:spPr>
              <a:xfrm>
                <a:off x="3733800" y="4277032"/>
                <a:ext cx="1910010" cy="735138"/>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5110155" y="5112062"/>
                <a:ext cx="350044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)=200−200</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−0.03</m:t>
                          </m:r>
                          <m:r>
                            <a:rPr lang="en-US" b="0" i="1" smtClean="0">
                              <a:latin typeface="Cambria Math" panose="02040503050406030204" pitchFamily="18" charset="0"/>
                            </a:rPr>
                            <m:t>𝑡</m:t>
                          </m:r>
                        </m:sup>
                      </m:sSup>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5110155" y="5112062"/>
                <a:ext cx="3500445" cy="461665"/>
              </a:xfrm>
              <a:prstGeom prst="rect">
                <a:avLst/>
              </a:prstGeom>
              <a:blipFill rotWithShape="0">
                <a:blip r:embed="rId4"/>
                <a:stretch>
                  <a:fillRect b="-2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455933" y="5524069"/>
                <a:ext cx="2425216"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d>
                        <m:dPr>
                          <m:ctrlPr>
                            <a:rPr lang="en-US" b="0" i="1" smtClean="0">
                              <a:latin typeface="Cambria Math" panose="02040503050406030204" pitchFamily="18" charset="0"/>
                            </a:rPr>
                          </m:ctrlPr>
                        </m:dPr>
                        <m:e>
                          <m:r>
                            <a:rPr lang="en-US" b="0" i="1" smtClean="0">
                              <a:latin typeface="Cambria Math" panose="02040503050406030204" pitchFamily="18" charset="0"/>
                            </a:rPr>
                            <m:t>60</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167 </m:t>
                      </m:r>
                      <m:r>
                        <a:rPr lang="en-US" b="0" i="1" smtClean="0">
                          <a:latin typeface="Cambria Math" panose="02040503050406030204" pitchFamily="18" charset="0"/>
                        </a:rPr>
                        <m:t>𝑙𝑏𝑠</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1455933" y="5524069"/>
                <a:ext cx="2425216" cy="461665"/>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24069183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123">
                                            <p:txEl>
                                              <p:pRg st="0" end="0"/>
                                            </p:txEl>
                                          </p:spTgt>
                                        </p:tgtEl>
                                        <p:attrNameLst>
                                          <p:attrName>style.visibility</p:attrName>
                                        </p:attrNameLst>
                                      </p:cBhvr>
                                      <p:to>
                                        <p:strVal val="visible"/>
                                      </p:to>
                                    </p:set>
                                    <p:animEffect transition="in" filter="fade">
                                      <p:cBhvr>
                                        <p:cTn id="15" dur="500"/>
                                        <p:tgtEl>
                                          <p:spTgt spid="512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123">
                                            <p:txEl>
                                              <p:pRg st="1" end="1"/>
                                            </p:txEl>
                                          </p:spTgt>
                                        </p:tgtEl>
                                        <p:attrNameLst>
                                          <p:attrName>style.visibility</p:attrName>
                                        </p:attrNameLst>
                                      </p:cBhvr>
                                      <p:to>
                                        <p:strVal val="visible"/>
                                      </p:to>
                                    </p:set>
                                    <p:animEffect transition="in" filter="fade">
                                      <p:cBhvr>
                                        <p:cTn id="20" dur="500"/>
                                        <p:tgtEl>
                                          <p:spTgt spid="512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par>
                                <p:cTn id="26" presetID="10" presetClass="entr" presetSubtype="0" fill="hold" nodeType="with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500"/>
                                        <p:tgtEl>
                                          <p:spTgt spid="512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par>
                                <p:cTn id="34" presetID="10" presetClass="entr" presetSubtype="0" fill="hold" nodeType="withEffect">
                                  <p:stCondLst>
                                    <p:cond delay="0"/>
                                  </p:stCondLst>
                                  <p:childTnLst>
                                    <p:set>
                                      <p:cBhvr>
                                        <p:cTn id="35" dur="1" fill="hold">
                                          <p:stCondLst>
                                            <p:cond delay="0"/>
                                          </p:stCondLst>
                                        </p:cTn>
                                        <p:tgtEl>
                                          <p:spTgt spid="5123">
                                            <p:txEl>
                                              <p:pRg st="5" end="5"/>
                                            </p:txEl>
                                          </p:spTgt>
                                        </p:tgtEl>
                                        <p:attrNameLst>
                                          <p:attrName>style.visibility</p:attrName>
                                        </p:attrNameLst>
                                      </p:cBhvr>
                                      <p:to>
                                        <p:strVal val="visible"/>
                                      </p:to>
                                    </p:set>
                                    <p:animEffect transition="in" filter="fade">
                                      <p:cBhvr>
                                        <p:cTn id="36" dur="500"/>
                                        <p:tgtEl>
                                          <p:spTgt spid="512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123">
                                            <p:txEl>
                                              <p:pRg st="6" end="6"/>
                                            </p:txEl>
                                          </p:spTgt>
                                        </p:tgtEl>
                                        <p:attrNameLst>
                                          <p:attrName>style.visibility</p:attrName>
                                        </p:attrNameLst>
                                      </p:cBhvr>
                                      <p:to>
                                        <p:strVal val="visible"/>
                                      </p:to>
                                    </p:set>
                                    <p:animEffect transition="in" filter="fade">
                                      <p:cBhvr>
                                        <p:cTn id="41" dur="500"/>
                                        <p:tgtEl>
                                          <p:spTgt spid="5123">
                                            <p:txEl>
                                              <p:pRg st="6" end="6"/>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62000" y="933271"/>
            <a:ext cx="7924800" cy="3416320"/>
          </a:xfrm>
          <a:prstGeom prst="rect">
            <a:avLst/>
          </a:prstGeom>
          <a:noFill/>
          <a:ln w="9525">
            <a:noFill/>
            <a:miter lim="800000"/>
            <a:headEnd/>
            <a:tailEnd/>
          </a:ln>
          <a:effectLst/>
        </p:spPr>
        <p:txBody>
          <a:bodyPr wrap="square">
            <a:spAutoFit/>
          </a:bodyPr>
          <a:lstStyle/>
          <a:p>
            <a:pPr marL="342900" indent="-342900">
              <a:buFont typeface="Courier New" panose="02070309020205020404" pitchFamily="49" charset="0"/>
              <a:buChar char="o"/>
            </a:pPr>
            <a:r>
              <a:rPr lang="en-US" i="1" dirty="0"/>
              <a:t>Substance will mix </a:t>
            </a:r>
            <a:r>
              <a:rPr lang="en-US" i="1" u="sng" dirty="0">
                <a:solidFill>
                  <a:srgbClr val="FF0000"/>
                </a:solidFill>
              </a:rPr>
              <a:t>instantaneously</a:t>
            </a:r>
            <a:r>
              <a:rPr lang="en-US" i="1" dirty="0"/>
              <a:t> and </a:t>
            </a:r>
            <a:r>
              <a:rPr lang="en-US" i="1" u="sng" dirty="0">
                <a:solidFill>
                  <a:srgbClr val="FF0000"/>
                </a:solidFill>
              </a:rPr>
              <a:t>homogenously</a:t>
            </a:r>
            <a:r>
              <a:rPr lang="en-US" i="1" dirty="0"/>
              <a:t> when entering the tank</a:t>
            </a:r>
            <a:r>
              <a:rPr lang="en-US" i="1" dirty="0" smtClean="0"/>
              <a:t>.</a:t>
            </a:r>
          </a:p>
          <a:p>
            <a:endParaRPr lang="en-US" i="1" dirty="0"/>
          </a:p>
          <a:p>
            <a:pPr marL="342900" indent="-342900">
              <a:buFont typeface="Courier New" panose="02070309020205020404" pitchFamily="49" charset="0"/>
              <a:buChar char="o"/>
            </a:pPr>
            <a:r>
              <a:rPr lang="en-US" dirty="0" smtClean="0"/>
              <a:t> </a:t>
            </a:r>
            <a:r>
              <a:rPr lang="en-US" b="1" u="sng" dirty="0" smtClean="0"/>
              <a:t>Holding tank</a:t>
            </a:r>
            <a:r>
              <a:rPr lang="en-US" dirty="0" smtClean="0"/>
              <a:t>: </a:t>
            </a:r>
            <a:r>
              <a:rPr lang="en-US" i="1" dirty="0" smtClean="0"/>
              <a:t>water dispenser, river, heart, kidney, brain, house, etc</a:t>
            </a:r>
            <a:r>
              <a:rPr lang="en-US" dirty="0" smtClean="0"/>
              <a:t>.</a:t>
            </a:r>
          </a:p>
          <a:p>
            <a:pPr marL="342900" indent="-342900">
              <a:buFont typeface="Courier New" panose="02070309020205020404" pitchFamily="49" charset="0"/>
              <a:buChar char="o"/>
            </a:pPr>
            <a:r>
              <a:rPr lang="en-US" i="1" dirty="0"/>
              <a:t> </a:t>
            </a:r>
            <a:r>
              <a:rPr lang="en-US" b="1" u="sng" dirty="0" smtClean="0"/>
              <a:t>Liquid</a:t>
            </a:r>
            <a:r>
              <a:rPr lang="en-US" i="1" dirty="0" smtClean="0"/>
              <a:t>: water, blood, air, etc.</a:t>
            </a:r>
          </a:p>
          <a:p>
            <a:pPr marL="342900" indent="-342900">
              <a:buFont typeface="Courier New" panose="02070309020205020404" pitchFamily="49" charset="0"/>
              <a:buChar char="o"/>
            </a:pPr>
            <a:r>
              <a:rPr lang="en-US" i="1" dirty="0"/>
              <a:t> </a:t>
            </a:r>
            <a:r>
              <a:rPr lang="en-US" b="1" u="sng" dirty="0" smtClean="0"/>
              <a:t>Substance</a:t>
            </a:r>
            <a:r>
              <a:rPr lang="en-US" i="1" dirty="0" smtClean="0"/>
              <a:t>: pollutant, alcohol, poison, CO gas, etc.</a:t>
            </a:r>
          </a:p>
          <a:p>
            <a:pPr marL="342900" indent="-342900">
              <a:buFont typeface="Courier New" panose="02070309020205020404" pitchFamily="49" charset="0"/>
              <a:buChar char="o"/>
            </a:pPr>
            <a:endParaRPr lang="en-US" i="1" dirty="0"/>
          </a:p>
          <a:p>
            <a:pPr marL="342900" indent="-342900">
              <a:buFont typeface="Courier New" panose="02070309020205020404" pitchFamily="49" charset="0"/>
              <a:buChar char="o"/>
            </a:pPr>
            <a:endParaRPr lang="en-US" i="1" dirty="0" smtClean="0"/>
          </a:p>
        </p:txBody>
      </p:sp>
      <p:sp>
        <p:nvSpPr>
          <p:cNvPr id="14" name="TextBox 13"/>
          <p:cNvSpPr txBox="1"/>
          <p:nvPr/>
        </p:nvSpPr>
        <p:spPr>
          <a:xfrm>
            <a:off x="2971800" y="196096"/>
            <a:ext cx="3543300" cy="584775"/>
          </a:xfrm>
          <a:prstGeom prst="rect">
            <a:avLst/>
          </a:prstGeom>
          <a:noFill/>
        </p:spPr>
        <p:txBody>
          <a:bodyPr wrap="square" rtlCol="0">
            <a:spAutoFit/>
          </a:bodyPr>
          <a:lstStyle/>
          <a:p>
            <a:r>
              <a:rPr lang="en-US" sz="3200" b="1" dirty="0" smtClean="0">
                <a:solidFill>
                  <a:srgbClr val="0000FF"/>
                </a:solidFill>
                <a:effectLst>
                  <a:outerShdw blurRad="38100" dist="38100" dir="2700000" algn="tl">
                    <a:srgbClr val="000000">
                      <a:alpha val="43137"/>
                    </a:srgbClr>
                  </a:outerShdw>
                </a:effectLst>
              </a:rPr>
              <a:t>Assumptions</a:t>
            </a:r>
          </a:p>
        </p:txBody>
      </p:sp>
    </p:spTree>
    <p:extLst>
      <p:ext uri="{BB962C8B-B14F-4D97-AF65-F5344CB8AC3E}">
        <p14:creationId xmlns:p14="http://schemas.microsoft.com/office/powerpoint/2010/main" val="4048322372"/>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53270" y="648456"/>
            <a:ext cx="8382001" cy="3231654"/>
          </a:xfrm>
          <a:prstGeom prst="rect">
            <a:avLst/>
          </a:prstGeom>
          <a:noFill/>
          <a:ln w="9525">
            <a:noFill/>
            <a:miter lim="800000"/>
            <a:headEnd/>
            <a:tailEnd/>
          </a:ln>
          <a:effectLst/>
        </p:spPr>
        <p:txBody>
          <a:bodyPr wrap="square">
            <a:spAutoFit/>
          </a:bodyPr>
          <a:lstStyle/>
          <a:p>
            <a:r>
              <a:rPr lang="en-US" sz="2200" dirty="0" smtClean="0"/>
              <a:t>The 600-gal tank is filled with 300 gal of pure water. A salt solution containing 1.5 </a:t>
            </a:r>
            <a:r>
              <a:rPr lang="en-US" sz="2200" dirty="0" err="1" smtClean="0"/>
              <a:t>lb</a:t>
            </a:r>
            <a:r>
              <a:rPr lang="en-US" sz="2200" dirty="0" smtClean="0"/>
              <a:t> of salt per gallon of solution begins flowing into the tank at a rate of 3 gal/min. Simultaneously, a drain is opened at the bottom of the tank allowing the solution to leave the tank at a rate of 1 gal/min. What will the salt content in the tank as the precise moment when the tank is completely full?</a:t>
            </a:r>
            <a:endParaRPr lang="en-US" sz="2200" dirty="0"/>
          </a:p>
          <a:p>
            <a:r>
              <a:rPr lang="en-US" i="1" u="sng" dirty="0" smtClean="0">
                <a:solidFill>
                  <a:srgbClr val="9900CC"/>
                </a:solidFill>
              </a:rPr>
              <a:t>Solution</a:t>
            </a:r>
            <a:r>
              <a:rPr lang="en-US" dirty="0" smtClean="0"/>
              <a:t>: 	</a:t>
            </a:r>
            <a:r>
              <a:rPr lang="en-US" sz="2200" dirty="0" smtClean="0"/>
              <a:t>Let x(t) be the amount of salt (in </a:t>
            </a:r>
            <a:r>
              <a:rPr lang="en-US" sz="2200" dirty="0" err="1" smtClean="0"/>
              <a:t>lbs</a:t>
            </a:r>
            <a:r>
              <a:rPr lang="en-US" sz="2200" dirty="0" smtClean="0"/>
              <a:t>) after t min.</a:t>
            </a:r>
          </a:p>
          <a:p>
            <a:r>
              <a:rPr lang="en-US" sz="2200" i="1" dirty="0"/>
              <a:t> </a:t>
            </a:r>
            <a:r>
              <a:rPr lang="en-US" sz="2200" i="1" dirty="0" smtClean="0"/>
              <a:t> Note that x(0) = 0 and the volume of the tank is NOT constant.</a:t>
            </a:r>
          </a:p>
          <a:p>
            <a:r>
              <a:rPr lang="en-US" sz="2200" i="1" dirty="0" smtClean="0"/>
              <a:t>  Its volume is V(t)= 2t + 300. When V = 600, t = 150 min.</a:t>
            </a:r>
          </a:p>
        </p:txBody>
      </p:sp>
      <mc:AlternateContent xmlns:mc="http://schemas.openxmlformats.org/markup-compatibility/2006" xmlns:a14="http://schemas.microsoft.com/office/drawing/2010/main">
        <mc:Choice Requires="a14">
          <p:sp>
            <p:nvSpPr>
              <p:cNvPr id="5123" name="Text Box 3"/>
              <p:cNvSpPr txBox="1">
                <a:spLocks noChangeArrowheads="1"/>
              </p:cNvSpPr>
              <p:nvPr/>
            </p:nvSpPr>
            <p:spPr bwMode="auto">
              <a:xfrm>
                <a:off x="348085" y="3775038"/>
                <a:ext cx="8077200" cy="2659254"/>
              </a:xfrm>
              <a:prstGeom prst="rect">
                <a:avLst/>
              </a:prstGeom>
              <a:noFill/>
              <a:ln w="9525">
                <a:noFill/>
                <a:miter lim="800000"/>
                <a:headEnd/>
                <a:tailEnd/>
              </a:ln>
              <a:effectLst/>
            </p:spPr>
            <p:txBody>
              <a:bodyPr wrap="square">
                <a:spAutoFit/>
              </a:bodyPr>
              <a:lstStyle/>
              <a:p>
                <a:pPr>
                  <a:buFont typeface="Wingdings" pitchFamily="2" charset="2"/>
                  <a:buChar char="Ø"/>
                </a:pPr>
                <a:r>
                  <a:rPr lang="en-US" dirty="0" smtClean="0"/>
                  <a:t> </a:t>
                </a:r>
                <a:r>
                  <a:rPr lang="en-US" sz="2200" dirty="0" smtClean="0"/>
                  <a:t>Rate in </a:t>
                </a:r>
                <a14:m>
                  <m:oMath xmlns:m="http://schemas.openxmlformats.org/officeDocument/2006/math">
                    <m:r>
                      <a:rPr lang="en-US" sz="2200" b="0" i="0" smtClean="0">
                        <a:latin typeface="Cambria Math" panose="02040503050406030204" pitchFamily="18" charset="0"/>
                      </a:rPr>
                      <m:t>=</m:t>
                    </m:r>
                    <m:r>
                      <a:rPr lang="en-US" sz="2200" b="0" i="1" smtClean="0">
                        <a:latin typeface="Cambria Math" panose="02040503050406030204" pitchFamily="18" charset="0"/>
                      </a:rPr>
                      <m:t>3 </m:t>
                    </m:r>
                    <m:r>
                      <a:rPr lang="en-US" sz="2200" b="0" i="1" smtClean="0">
                        <a:latin typeface="Cambria Math" panose="02040503050406030204" pitchFamily="18" charset="0"/>
                      </a:rPr>
                      <m:t>𝑔𝑎𝑙</m:t>
                    </m:r>
                    <m:r>
                      <a:rPr lang="en-US" sz="2200" b="0" i="1" smtClean="0">
                        <a:latin typeface="Cambria Math" panose="02040503050406030204" pitchFamily="18" charset="0"/>
                      </a:rPr>
                      <m:t>/</m:t>
                    </m:r>
                    <m:r>
                      <a:rPr lang="en-US" sz="2200" b="0" i="1" smtClean="0">
                        <a:latin typeface="Cambria Math" panose="02040503050406030204" pitchFamily="18" charset="0"/>
                      </a:rPr>
                      <m:t>𝑚𝑖𝑛</m:t>
                    </m:r>
                  </m:oMath>
                </a14:m>
                <a:r>
                  <a:rPr lang="en-US" sz="2200" dirty="0" smtClean="0"/>
                  <a:t> </a:t>
                </a:r>
                <a14:m>
                  <m:oMath xmlns:m="http://schemas.openxmlformats.org/officeDocument/2006/math">
                    <m:r>
                      <a:rPr lang="en-US" sz="220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1.5 </m:t>
                    </m:r>
                    <m:r>
                      <a:rPr lang="en-US" sz="2200" b="0" i="1" smtClean="0">
                        <a:latin typeface="Cambria Math" panose="02040503050406030204" pitchFamily="18" charset="0"/>
                        <a:ea typeface="Cambria Math" panose="02040503050406030204" pitchFamily="18" charset="0"/>
                      </a:rPr>
                      <m:t>𝑙𝑏</m:t>
                    </m:r>
                    <m:r>
                      <a:rPr lang="en-US" sz="2200" b="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𝑔𝑎𝑙</m:t>
                    </m:r>
                    <m:r>
                      <a:rPr lang="en-US" sz="2200" b="0" i="1" smtClean="0">
                        <a:latin typeface="Cambria Math" panose="02040503050406030204" pitchFamily="18" charset="0"/>
                        <a:ea typeface="Cambria Math" panose="02040503050406030204" pitchFamily="18" charset="0"/>
                      </a:rPr>
                      <m:t>=4.5 </m:t>
                    </m:r>
                    <m:r>
                      <a:rPr lang="en-US" sz="2200" b="0" i="1" smtClean="0">
                        <a:latin typeface="Cambria Math" panose="02040503050406030204" pitchFamily="18" charset="0"/>
                        <a:ea typeface="Cambria Math" panose="02040503050406030204" pitchFamily="18" charset="0"/>
                      </a:rPr>
                      <m:t>𝑙𝑏</m:t>
                    </m:r>
                    <m:r>
                      <a:rPr lang="en-US" sz="2200" b="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𝑚𝑖𝑛</m:t>
                    </m:r>
                  </m:oMath>
                </a14:m>
                <a:endParaRPr lang="en-US" sz="2200" dirty="0"/>
              </a:p>
              <a:p>
                <a:pPr>
                  <a:buFont typeface="Wingdings" pitchFamily="2" charset="2"/>
                  <a:buChar char="Ø"/>
                </a:pPr>
                <a:r>
                  <a:rPr lang="en-US" sz="2200" dirty="0" smtClean="0"/>
                  <a:t> </a:t>
                </a:r>
                <a:r>
                  <a:rPr lang="en-US" sz="2200" dirty="0"/>
                  <a:t>Rate </a:t>
                </a:r>
                <a:r>
                  <a:rPr lang="en-US" sz="2200" dirty="0" smtClean="0"/>
                  <a:t>out </a:t>
                </a:r>
                <a14:m>
                  <m:oMath xmlns:m="http://schemas.openxmlformats.org/officeDocument/2006/math">
                    <m:r>
                      <a:rPr lang="en-US" sz="2200">
                        <a:latin typeface="Cambria Math" panose="02040503050406030204" pitchFamily="18" charset="0"/>
                      </a:rPr>
                      <m:t>=</m:t>
                    </m:r>
                    <m:r>
                      <a:rPr lang="en-US" sz="2200" b="0" i="1" smtClean="0">
                        <a:latin typeface="Cambria Math" panose="02040503050406030204" pitchFamily="18" charset="0"/>
                      </a:rPr>
                      <m:t>1</m:t>
                    </m:r>
                    <m:r>
                      <a:rPr lang="en-US" sz="2200" i="1">
                        <a:latin typeface="Cambria Math" panose="02040503050406030204" pitchFamily="18" charset="0"/>
                      </a:rPr>
                      <m:t> </m:t>
                    </m:r>
                    <m:r>
                      <a:rPr lang="en-US" sz="2200" i="1">
                        <a:latin typeface="Cambria Math" panose="02040503050406030204" pitchFamily="18" charset="0"/>
                      </a:rPr>
                      <m:t>𝑔𝑎𝑙</m:t>
                    </m:r>
                    <m:r>
                      <a:rPr lang="en-US" sz="2200" i="1">
                        <a:latin typeface="Cambria Math" panose="02040503050406030204" pitchFamily="18" charset="0"/>
                      </a:rPr>
                      <m:t>/</m:t>
                    </m:r>
                    <m:r>
                      <a:rPr lang="en-US" sz="2200" i="1">
                        <a:latin typeface="Cambria Math" panose="02040503050406030204" pitchFamily="18" charset="0"/>
                      </a:rPr>
                      <m:t>𝑚𝑖𝑛</m:t>
                    </m:r>
                  </m:oMath>
                </a14:m>
                <a:r>
                  <a:rPr lang="en-US" sz="2200" dirty="0"/>
                  <a:t> </a:t>
                </a:r>
                <a14:m>
                  <m:oMath xmlns:m="http://schemas.openxmlformats.org/officeDocument/2006/math">
                    <m:r>
                      <a:rPr lang="en-US" sz="2200" i="1">
                        <a:latin typeface="Cambria Math" panose="02040503050406030204" pitchFamily="18" charset="0"/>
                        <a:ea typeface="Cambria Math" panose="02040503050406030204" pitchFamily="18" charset="0"/>
                      </a:rPr>
                      <m:t>×</m:t>
                    </m:r>
                    <m:f>
                      <m:fPr>
                        <m:ctrlPr>
                          <a:rPr lang="en-US" sz="2200" b="0" i="1" smtClean="0">
                            <a:latin typeface="Cambria Math" panose="02040503050406030204" pitchFamily="18" charset="0"/>
                            <a:ea typeface="Cambria Math" panose="02040503050406030204" pitchFamily="18" charset="0"/>
                          </a:rPr>
                        </m:ctrlPr>
                      </m:fPr>
                      <m:num>
                        <m:r>
                          <a:rPr lang="en-US" sz="2200" b="0" i="1" smtClean="0">
                            <a:latin typeface="Cambria Math" panose="02040503050406030204" pitchFamily="18" charset="0"/>
                            <a:ea typeface="Cambria Math" panose="02040503050406030204" pitchFamily="18" charset="0"/>
                          </a:rPr>
                          <m:t>𝑥</m:t>
                        </m:r>
                        <m:d>
                          <m:dPr>
                            <m:ctrlPr>
                              <a:rPr lang="en-US" sz="2200" b="0" i="1" smtClean="0">
                                <a:latin typeface="Cambria Math" panose="02040503050406030204" pitchFamily="18" charset="0"/>
                                <a:ea typeface="Cambria Math" panose="02040503050406030204" pitchFamily="18" charset="0"/>
                              </a:rPr>
                            </m:ctrlPr>
                          </m:dPr>
                          <m:e>
                            <m:r>
                              <a:rPr lang="en-US" sz="2200" b="0" i="1" smtClean="0">
                                <a:latin typeface="Cambria Math" panose="02040503050406030204" pitchFamily="18" charset="0"/>
                                <a:ea typeface="Cambria Math" panose="02040503050406030204" pitchFamily="18" charset="0"/>
                              </a:rPr>
                              <m:t>𝑡</m:t>
                            </m:r>
                          </m:e>
                        </m:d>
                      </m:num>
                      <m:den>
                        <m:r>
                          <a:rPr lang="en-US" sz="2200" b="0" i="1" smtClean="0">
                            <a:latin typeface="Cambria Math" panose="02040503050406030204" pitchFamily="18" charset="0"/>
                            <a:ea typeface="Cambria Math" panose="02040503050406030204" pitchFamily="18" charset="0"/>
                          </a:rPr>
                          <m:t>2</m:t>
                        </m:r>
                        <m:r>
                          <a:rPr lang="en-US" sz="2200" b="0" i="1" smtClean="0">
                            <a:latin typeface="Cambria Math" panose="02040503050406030204" pitchFamily="18" charset="0"/>
                            <a:ea typeface="Cambria Math" panose="02040503050406030204" pitchFamily="18" charset="0"/>
                          </a:rPr>
                          <m:t>𝑡</m:t>
                        </m:r>
                        <m:r>
                          <a:rPr lang="en-US" sz="2200" b="0" i="1" smtClean="0">
                            <a:latin typeface="Cambria Math" panose="02040503050406030204" pitchFamily="18" charset="0"/>
                            <a:ea typeface="Cambria Math" panose="02040503050406030204" pitchFamily="18" charset="0"/>
                          </a:rPr>
                          <m:t>+300</m:t>
                        </m:r>
                      </m:den>
                    </m:f>
                    <m:r>
                      <a:rPr lang="en-US" sz="2200" b="0" i="1" smtClean="0">
                        <a:latin typeface="Cambria Math" panose="02040503050406030204" pitchFamily="18" charset="0"/>
                        <a:ea typeface="Cambria Math" panose="02040503050406030204" pitchFamily="18" charset="0"/>
                      </a:rPr>
                      <m:t> </m:t>
                    </m:r>
                    <m:r>
                      <a:rPr lang="en-US" sz="2200" i="1">
                        <a:latin typeface="Cambria Math" panose="02040503050406030204" pitchFamily="18" charset="0"/>
                        <a:ea typeface="Cambria Math" panose="02040503050406030204" pitchFamily="18" charset="0"/>
                      </a:rPr>
                      <m:t>𝑙𝑏</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𝑔𝑎𝑙</m:t>
                    </m:r>
                    <m:r>
                      <a:rPr lang="en-US" sz="2200" i="1">
                        <a:latin typeface="Cambria Math" panose="02040503050406030204" pitchFamily="18" charset="0"/>
                        <a:ea typeface="Cambria Math" panose="02040503050406030204" pitchFamily="18" charset="0"/>
                      </a:rPr>
                      <m:t>=</m:t>
                    </m:r>
                    <m:f>
                      <m:fPr>
                        <m:ctrlPr>
                          <a:rPr lang="en-US" sz="2200" b="0" i="1" smtClean="0">
                            <a:latin typeface="Cambria Math" panose="02040503050406030204" pitchFamily="18" charset="0"/>
                            <a:ea typeface="Cambria Math" panose="02040503050406030204" pitchFamily="18" charset="0"/>
                          </a:rPr>
                        </m:ctrlPr>
                      </m:fPr>
                      <m:num>
                        <m:r>
                          <a:rPr lang="en-US" sz="2200" b="0" i="1" smtClean="0">
                            <a:latin typeface="Cambria Math" panose="02040503050406030204" pitchFamily="18" charset="0"/>
                            <a:ea typeface="Cambria Math" panose="02040503050406030204" pitchFamily="18" charset="0"/>
                          </a:rPr>
                          <m:t>𝑥</m:t>
                        </m:r>
                      </m:num>
                      <m:den>
                        <m:r>
                          <a:rPr lang="en-US" sz="2200" b="0" i="1" smtClean="0">
                            <a:latin typeface="Cambria Math" panose="02040503050406030204" pitchFamily="18" charset="0"/>
                            <a:ea typeface="Cambria Math" panose="02040503050406030204" pitchFamily="18" charset="0"/>
                          </a:rPr>
                          <m:t>2</m:t>
                        </m:r>
                        <m:r>
                          <a:rPr lang="en-US" sz="2200" b="0" i="1" smtClean="0">
                            <a:latin typeface="Cambria Math" panose="02040503050406030204" pitchFamily="18" charset="0"/>
                            <a:ea typeface="Cambria Math" panose="02040503050406030204" pitchFamily="18" charset="0"/>
                          </a:rPr>
                          <m:t>𝑡</m:t>
                        </m:r>
                        <m:r>
                          <a:rPr lang="en-US" sz="2200" b="0" i="1" smtClean="0">
                            <a:latin typeface="Cambria Math" panose="02040503050406030204" pitchFamily="18" charset="0"/>
                            <a:ea typeface="Cambria Math" panose="02040503050406030204" pitchFamily="18" charset="0"/>
                          </a:rPr>
                          <m:t>+300</m:t>
                        </m:r>
                      </m:den>
                    </m:f>
                    <m:r>
                      <a:rPr lang="en-US" sz="2200" i="1">
                        <a:latin typeface="Cambria Math" panose="02040503050406030204" pitchFamily="18" charset="0"/>
                        <a:ea typeface="Cambria Math" panose="02040503050406030204" pitchFamily="18" charset="0"/>
                      </a:rPr>
                      <m:t> </m:t>
                    </m:r>
                    <m:r>
                      <a:rPr lang="en-US" sz="2200" i="1">
                        <a:latin typeface="Cambria Math" panose="02040503050406030204" pitchFamily="18" charset="0"/>
                        <a:ea typeface="Cambria Math" panose="02040503050406030204" pitchFamily="18" charset="0"/>
                      </a:rPr>
                      <m:t>𝑙𝑏</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𝑚𝑖𝑛</m:t>
                    </m:r>
                  </m:oMath>
                </a14:m>
                <a:endParaRPr lang="en-US" sz="2200" dirty="0" smtClean="0"/>
              </a:p>
              <a:p>
                <a:endParaRPr lang="en-US" sz="2200" dirty="0" smtClean="0"/>
              </a:p>
              <a:p>
                <a:pPr>
                  <a:buFont typeface="Wingdings" pitchFamily="2" charset="2"/>
                  <a:buChar char="Ø"/>
                </a:pPr>
                <a:r>
                  <a:rPr lang="en-US" sz="2200" dirty="0"/>
                  <a:t> </a:t>
                </a:r>
                <a:r>
                  <a:rPr lang="en-US" sz="2200" dirty="0" smtClean="0"/>
                  <a:t>We obtain the equation: </a:t>
                </a:r>
              </a:p>
              <a:p>
                <a:pPr>
                  <a:buFont typeface="Wingdings" pitchFamily="2" charset="2"/>
                  <a:buChar char="Ø"/>
                </a:pPr>
                <a:endParaRPr lang="en-US" sz="2200" dirty="0"/>
              </a:p>
              <a:p>
                <a:pPr>
                  <a:buFont typeface="Wingdings" pitchFamily="2" charset="2"/>
                  <a:buChar char="Ø"/>
                </a:pPr>
                <a:r>
                  <a:rPr lang="en-US" sz="2200" dirty="0" smtClean="0"/>
                  <a:t>Solve the linear equation to obtain</a:t>
                </a:r>
              </a:p>
              <a:p>
                <a:pPr>
                  <a:buFont typeface="Wingdings" pitchFamily="2" charset="2"/>
                  <a:buChar char="Ø"/>
                </a:pPr>
                <a:r>
                  <a:rPr lang="en-US" sz="2200" dirty="0" smtClean="0"/>
                  <a:t>Thus,  </a:t>
                </a:r>
              </a:p>
            </p:txBody>
          </p:sp>
        </mc:Choice>
        <mc:Fallback xmlns="">
          <p:sp>
            <p:nvSpPr>
              <p:cNvPr id="5123" name="Text Box 3"/>
              <p:cNvSpPr txBox="1">
                <a:spLocks noRot="1" noChangeAspect="1" noMove="1" noResize="1" noEditPoints="1" noAdjustHandles="1" noChangeArrowheads="1" noChangeShapeType="1" noTextEdit="1"/>
              </p:cNvSpPr>
              <p:nvPr/>
            </p:nvSpPr>
            <p:spPr bwMode="auto">
              <a:xfrm>
                <a:off x="348085" y="3775038"/>
                <a:ext cx="8077200" cy="2659254"/>
              </a:xfrm>
              <a:prstGeom prst="rect">
                <a:avLst/>
              </a:prstGeom>
              <a:blipFill rotWithShape="0">
                <a:blip r:embed="rId2"/>
                <a:stretch>
                  <a:fillRect l="-981" t="-688" b="-4128"/>
                </a:stretch>
              </a:blipFill>
              <a:ln w="9525">
                <a:noFill/>
                <a:miter lim="800000"/>
                <a:headEnd/>
                <a:tailEnd/>
              </a:ln>
              <a:effectLst/>
            </p:spPr>
            <p:txBody>
              <a:bodyPr/>
              <a:lstStyle/>
              <a:p>
                <a:r>
                  <a:rPr lang="en-US">
                    <a:noFill/>
                  </a:rPr>
                  <a:t> </a:t>
                </a:r>
              </a:p>
            </p:txBody>
          </p:sp>
        </mc:Fallback>
      </mc:AlternateContent>
      <p:sp>
        <p:nvSpPr>
          <p:cNvPr id="14" name="TextBox 13"/>
          <p:cNvSpPr txBox="1"/>
          <p:nvPr/>
        </p:nvSpPr>
        <p:spPr>
          <a:xfrm>
            <a:off x="3352800" y="4482"/>
            <a:ext cx="2067771" cy="584775"/>
          </a:xfrm>
          <a:prstGeom prst="rect">
            <a:avLst/>
          </a:prstGeom>
          <a:noFill/>
        </p:spPr>
        <p:txBody>
          <a:bodyPr wrap="square" rtlCol="0">
            <a:spAutoFit/>
          </a:bodyPr>
          <a:lstStyle/>
          <a:p>
            <a:r>
              <a:rPr lang="en-US" sz="3200" b="1" dirty="0" smtClean="0">
                <a:solidFill>
                  <a:srgbClr val="0000FF"/>
                </a:solidFill>
                <a:effectLst>
                  <a:outerShdw blurRad="38100" dist="38100" dir="2700000" algn="tl">
                    <a:srgbClr val="000000">
                      <a:alpha val="43137"/>
                    </a:srgbClr>
                  </a:outerShdw>
                </a:effectLst>
              </a:rPr>
              <a:t>Example</a:t>
            </a:r>
          </a:p>
        </p:txBody>
      </p:sp>
      <mc:AlternateContent xmlns:mc="http://schemas.openxmlformats.org/markup-compatibility/2006" xmlns:a14="http://schemas.microsoft.com/office/drawing/2010/main">
        <mc:Choice Requires="a14">
          <p:sp>
            <p:nvSpPr>
              <p:cNvPr id="3" name="Rectangle 2"/>
              <p:cNvSpPr/>
              <p:nvPr/>
            </p:nvSpPr>
            <p:spPr>
              <a:xfrm>
                <a:off x="3657600" y="4769390"/>
                <a:ext cx="2819400" cy="74078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𝑑𝑥</m:t>
                          </m:r>
                        </m:num>
                        <m:den>
                          <m:r>
                            <a:rPr lang="en-US" sz="2200" b="0" i="1" smtClean="0">
                              <a:latin typeface="Cambria Math" panose="02040503050406030204" pitchFamily="18" charset="0"/>
                            </a:rPr>
                            <m:t>𝑑𝑡</m:t>
                          </m:r>
                        </m:den>
                      </m:f>
                      <m:r>
                        <a:rPr lang="en-US" sz="2200" b="0" i="1" smtClean="0">
                          <a:latin typeface="Cambria Math" panose="02040503050406030204" pitchFamily="18" charset="0"/>
                        </a:rPr>
                        <m:t>=4.5−</m:t>
                      </m:r>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𝑥</m:t>
                          </m:r>
                        </m:num>
                        <m:den>
                          <m:r>
                            <a:rPr lang="en-US" sz="2200" b="0" i="1" smtClean="0">
                              <a:latin typeface="Cambria Math" panose="02040503050406030204" pitchFamily="18" charset="0"/>
                            </a:rPr>
                            <m:t>2</m:t>
                          </m:r>
                          <m:r>
                            <a:rPr lang="en-US" sz="2200" b="0" i="1" smtClean="0">
                              <a:latin typeface="Cambria Math" panose="02040503050406030204" pitchFamily="18" charset="0"/>
                            </a:rPr>
                            <m:t>𝑡</m:t>
                          </m:r>
                          <m:r>
                            <a:rPr lang="en-US" sz="2200" b="0" i="1" smtClean="0">
                              <a:latin typeface="Cambria Math" panose="02040503050406030204" pitchFamily="18" charset="0"/>
                            </a:rPr>
                            <m:t>+300</m:t>
                          </m:r>
                        </m:den>
                      </m:f>
                    </m:oMath>
                  </m:oMathPara>
                </a14:m>
                <a:endParaRPr lang="en-US" sz="2200" dirty="0"/>
              </a:p>
            </p:txBody>
          </p:sp>
        </mc:Choice>
        <mc:Fallback xmlns="">
          <p:sp>
            <p:nvSpPr>
              <p:cNvPr id="3" name="Rectangle 2"/>
              <p:cNvSpPr>
                <a:spLocks noRot="1" noChangeAspect="1" noMove="1" noResize="1" noEditPoints="1" noAdjustHandles="1" noChangeArrowheads="1" noChangeShapeType="1" noTextEdit="1"/>
              </p:cNvSpPr>
              <p:nvPr/>
            </p:nvSpPr>
            <p:spPr>
              <a:xfrm>
                <a:off x="3657600" y="4769390"/>
                <a:ext cx="2819400" cy="74078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Rectangle 5"/>
              <p:cNvSpPr/>
              <p:nvPr/>
            </p:nvSpPr>
            <p:spPr>
              <a:xfrm>
                <a:off x="4893454" y="5382422"/>
                <a:ext cx="3793346" cy="1237326"/>
              </a:xfrm>
              <a:prstGeom prst="rect">
                <a:avLst/>
              </a:prstGeom>
            </p:spPr>
            <p:txBody>
              <a:bodyPr wrap="none">
                <a:spAutoFit/>
              </a:bodyPr>
              <a:lstStyle/>
              <a:p>
                <a:pPr algn="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𝑥</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𝑡</m:t>
                          </m:r>
                        </m:e>
                      </m:d>
                      <m:r>
                        <a:rPr lang="en-US" sz="2200" b="0" i="1" smtClean="0">
                          <a:latin typeface="Cambria Math" panose="02040503050406030204" pitchFamily="18" charset="0"/>
                        </a:rPr>
                        <m:t>=45</m:t>
                      </m:r>
                      <m:r>
                        <a:rPr lang="en-US" sz="2200" b="0" i="1" smtClean="0">
                          <a:latin typeface="Cambria Math" panose="02040503050406030204" pitchFamily="18" charset="0"/>
                        </a:rPr>
                        <m:t>0</m:t>
                      </m:r>
                      <m:r>
                        <a:rPr lang="en-US" sz="2200" b="0" i="1" smtClean="0">
                          <a:latin typeface="Cambria Math" panose="02040503050406030204" pitchFamily="18" charset="0"/>
                        </a:rPr>
                        <m:t>+3</m:t>
                      </m:r>
                      <m:r>
                        <a:rPr lang="en-US" sz="2200" b="0" i="1" smtClean="0">
                          <a:latin typeface="Cambria Math" panose="02040503050406030204" pitchFamily="18" charset="0"/>
                        </a:rPr>
                        <m:t>𝑡</m:t>
                      </m:r>
                      <m:r>
                        <a:rPr lang="en-US" sz="2200" b="0" i="1" smtClean="0">
                          <a:latin typeface="Cambria Math" panose="02040503050406030204" pitchFamily="18" charset="0"/>
                        </a:rPr>
                        <m:t>−</m:t>
                      </m:r>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4500</m:t>
                          </m:r>
                          <m:rad>
                            <m:radPr>
                              <m:degHide m:val="on"/>
                              <m:ctrlPr>
                                <a:rPr lang="en-US" sz="2200" b="0" i="1" smtClean="0">
                                  <a:latin typeface="Cambria Math" panose="02040503050406030204" pitchFamily="18" charset="0"/>
                                </a:rPr>
                              </m:ctrlPr>
                            </m:radPr>
                            <m:deg/>
                            <m:e>
                              <m:r>
                                <a:rPr lang="en-US" sz="2200" b="0" i="1" smtClean="0">
                                  <a:latin typeface="Cambria Math" panose="02040503050406030204" pitchFamily="18" charset="0"/>
                                </a:rPr>
                                <m:t>3</m:t>
                              </m:r>
                            </m:e>
                          </m:rad>
                        </m:num>
                        <m:den>
                          <m:rad>
                            <m:radPr>
                              <m:degHide m:val="on"/>
                              <m:ctrlPr>
                                <a:rPr lang="en-US" sz="2200" b="0" i="1" smtClean="0">
                                  <a:latin typeface="Cambria Math" panose="02040503050406030204" pitchFamily="18" charset="0"/>
                                </a:rPr>
                              </m:ctrlPr>
                            </m:radPr>
                            <m:deg/>
                            <m:e>
                              <m:r>
                                <a:rPr lang="en-US" sz="2200" b="0" i="1" smtClean="0">
                                  <a:latin typeface="Cambria Math" panose="02040503050406030204" pitchFamily="18" charset="0"/>
                                </a:rPr>
                                <m:t>2</m:t>
                              </m:r>
                              <m:r>
                                <a:rPr lang="en-US" sz="2200" b="0" i="1" smtClean="0">
                                  <a:latin typeface="Cambria Math" panose="02040503050406030204" pitchFamily="18" charset="0"/>
                                </a:rPr>
                                <m:t>𝑡</m:t>
                              </m:r>
                              <m:r>
                                <a:rPr lang="en-US" sz="2200" b="0" i="1" smtClean="0">
                                  <a:latin typeface="Cambria Math" panose="02040503050406030204" pitchFamily="18" charset="0"/>
                                </a:rPr>
                                <m:t>+300</m:t>
                              </m:r>
                            </m:e>
                          </m:rad>
                        </m:den>
                      </m:f>
                    </m:oMath>
                  </m:oMathPara>
                </a14:m>
                <a:endParaRPr lang="en-US" sz="2200" b="0" dirty="0" smtClean="0"/>
              </a:p>
              <a:p>
                <a:pPr algn="r"/>
                <a:endParaRPr lang="en-US" dirty="0"/>
              </a:p>
            </p:txBody>
          </p:sp>
        </mc:Choice>
        <mc:Fallback>
          <p:sp>
            <p:nvSpPr>
              <p:cNvPr id="6" name="Rectangle 5"/>
              <p:cNvSpPr>
                <a:spLocks noRot="1" noChangeAspect="1" noMove="1" noResize="1" noEditPoints="1" noAdjustHandles="1" noChangeArrowheads="1" noChangeShapeType="1" noTextEdit="1"/>
              </p:cNvSpPr>
              <p:nvPr/>
            </p:nvSpPr>
            <p:spPr>
              <a:xfrm>
                <a:off x="4893454" y="5382422"/>
                <a:ext cx="3793346" cy="1237326"/>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447800" y="6036501"/>
                <a:ext cx="259513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d>
                        <m:dPr>
                          <m:ctrlPr>
                            <a:rPr lang="en-US" b="0" i="1" smtClean="0">
                              <a:latin typeface="Cambria Math" panose="02040503050406030204" pitchFamily="18" charset="0"/>
                            </a:rPr>
                          </m:ctrlPr>
                        </m:dPr>
                        <m:e>
                          <m:r>
                            <a:rPr lang="en-US" b="0" i="1" smtClean="0">
                              <a:latin typeface="Cambria Math" panose="02040503050406030204" pitchFamily="18" charset="0"/>
                            </a:rPr>
                            <m:t>150</m:t>
                          </m:r>
                        </m:e>
                      </m:d>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582</m:t>
                      </m:r>
                      <m:r>
                        <a:rPr lang="en-US" b="0" i="1" smtClean="0">
                          <a:latin typeface="Cambria Math" panose="02040503050406030204" pitchFamily="18" charset="0"/>
                        </a:rPr>
                        <m:t> </m:t>
                      </m:r>
                      <m:r>
                        <a:rPr lang="en-US" b="0" i="1" smtClean="0">
                          <a:latin typeface="Cambria Math" panose="02040503050406030204" pitchFamily="18" charset="0"/>
                        </a:rPr>
                        <m:t>𝑙𝑏𝑠</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1447800" y="6036501"/>
                <a:ext cx="2595133" cy="461665"/>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8187922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animEffect transition="in" filter="fade">
                                      <p:cBhvr>
                                        <p:cTn id="7" dur="500"/>
                                        <p:tgtEl>
                                          <p:spTgt spid="51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2" end="2"/>
                                            </p:txEl>
                                          </p:spTgt>
                                        </p:tgtEl>
                                        <p:attrNameLst>
                                          <p:attrName>style.visibility</p:attrName>
                                        </p:attrNameLst>
                                      </p:cBhvr>
                                      <p:to>
                                        <p:strVal val="visible"/>
                                      </p:to>
                                    </p:set>
                                    <p:animEffect transition="in" filter="fade">
                                      <p:cBhvr>
                                        <p:cTn id="12" dur="500"/>
                                        <p:tgtEl>
                                          <p:spTgt spid="51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xEl>
                                              <p:pRg st="3" end="3"/>
                                            </p:txEl>
                                          </p:spTgt>
                                        </p:tgtEl>
                                        <p:attrNameLst>
                                          <p:attrName>style.visibility</p:attrName>
                                        </p:attrNameLst>
                                      </p:cBhvr>
                                      <p:to>
                                        <p:strVal val="visible"/>
                                      </p:to>
                                    </p:set>
                                    <p:animEffect transition="in" filter="fade">
                                      <p:cBhvr>
                                        <p:cTn id="17" dur="500"/>
                                        <p:tgtEl>
                                          <p:spTgt spid="512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par>
                                <p:cTn id="31" presetID="1" presetClass="entr" presetSubtype="0" fill="hold" nodeType="withEffect">
                                  <p:stCondLst>
                                    <p:cond delay="0"/>
                                  </p:stCondLst>
                                  <p:childTnLst>
                                    <p:set>
                                      <p:cBhvr>
                                        <p:cTn id="32"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childTnLst>
                                </p:cTn>
                              </p:par>
                              <p:par>
                                <p:cTn id="37" presetID="10"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5123">
                                            <p:txEl>
                                              <p:pRg st="6" end="6"/>
                                            </p:txEl>
                                          </p:spTgt>
                                        </p:tgtEl>
                                        <p:attrNameLst>
                                          <p:attrName>style.visibility</p:attrName>
                                        </p:attrNameLst>
                                      </p:cBhvr>
                                      <p:to>
                                        <p:strVal val="visible"/>
                                      </p:to>
                                    </p:set>
                                  </p:childTnLst>
                                </p:cTn>
                              </p:par>
                              <p:par>
                                <p:cTn id="44" presetID="10" presetClass="entr" presetSubtype="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53270" y="648456"/>
            <a:ext cx="8382001" cy="3170099"/>
          </a:xfrm>
          <a:prstGeom prst="rect">
            <a:avLst/>
          </a:prstGeom>
          <a:noFill/>
          <a:ln w="9525">
            <a:noFill/>
            <a:miter lim="800000"/>
            <a:headEnd/>
            <a:tailEnd/>
          </a:ln>
          <a:effectLst/>
        </p:spPr>
        <p:txBody>
          <a:bodyPr wrap="square">
            <a:spAutoFit/>
          </a:bodyPr>
          <a:lstStyle/>
          <a:p>
            <a:r>
              <a:rPr lang="en-US" sz="2200" dirty="0" smtClean="0"/>
              <a:t>A tank initially contains 100 gal of a salt-water solution containing 0.05 </a:t>
            </a:r>
            <a:r>
              <a:rPr lang="en-US" sz="2200" dirty="0" err="1" smtClean="0"/>
              <a:t>lb</a:t>
            </a:r>
            <a:r>
              <a:rPr lang="en-US" sz="2200" dirty="0" smtClean="0"/>
              <a:t> of salt for each gallon of water. At time zero, pure water is poured into the tank at a rate of 2 gal/min. Simultaneously, a drain is opened at the bottom of the tank that allows the solution to leave the tank at a rate of 3 gal/min. What will be the salt content in the tank when precisely 50 gal of salt solution remain?</a:t>
            </a:r>
            <a:endParaRPr lang="en-US" sz="2200" dirty="0"/>
          </a:p>
          <a:p>
            <a:r>
              <a:rPr lang="en-US" i="1" u="sng" dirty="0" smtClean="0">
                <a:solidFill>
                  <a:srgbClr val="9900CC"/>
                </a:solidFill>
              </a:rPr>
              <a:t>Solution</a:t>
            </a:r>
            <a:r>
              <a:rPr lang="en-US" dirty="0" smtClean="0"/>
              <a:t>: 	</a:t>
            </a:r>
            <a:r>
              <a:rPr lang="en-US" sz="2200" dirty="0" smtClean="0"/>
              <a:t>Let x(t) be the amount of salt (in </a:t>
            </a:r>
            <a:r>
              <a:rPr lang="en-US" sz="2200" dirty="0" err="1" smtClean="0"/>
              <a:t>lbs</a:t>
            </a:r>
            <a:r>
              <a:rPr lang="en-US" sz="2200" dirty="0" smtClean="0"/>
              <a:t>) after t min.</a:t>
            </a:r>
          </a:p>
          <a:p>
            <a:r>
              <a:rPr lang="en-US" sz="2200" i="1" dirty="0"/>
              <a:t> </a:t>
            </a:r>
            <a:r>
              <a:rPr lang="en-US" sz="2200" i="1" dirty="0" smtClean="0"/>
              <a:t> Note that x(0) = 100(0.05) = 5 </a:t>
            </a:r>
            <a:r>
              <a:rPr lang="en-US" sz="2200" i="1" dirty="0" err="1" smtClean="0"/>
              <a:t>lbs</a:t>
            </a:r>
            <a:r>
              <a:rPr lang="en-US" sz="2200" i="1" dirty="0" smtClean="0"/>
              <a:t> and the volume of the tank is</a:t>
            </a:r>
          </a:p>
          <a:p>
            <a:r>
              <a:rPr lang="en-US" sz="2200" i="1" dirty="0" smtClean="0"/>
              <a:t>  V(t)= -t + 100. When V = 50, t = 50 min.</a:t>
            </a:r>
          </a:p>
        </p:txBody>
      </p:sp>
      <mc:AlternateContent xmlns:mc="http://schemas.openxmlformats.org/markup-compatibility/2006" xmlns:a14="http://schemas.microsoft.com/office/drawing/2010/main">
        <mc:Choice Requires="a14">
          <p:sp>
            <p:nvSpPr>
              <p:cNvPr id="5123" name="Text Box 3"/>
              <p:cNvSpPr txBox="1">
                <a:spLocks noChangeArrowheads="1"/>
              </p:cNvSpPr>
              <p:nvPr/>
            </p:nvSpPr>
            <p:spPr bwMode="auto">
              <a:xfrm>
                <a:off x="610171" y="3803685"/>
                <a:ext cx="8077200" cy="2659254"/>
              </a:xfrm>
              <a:prstGeom prst="rect">
                <a:avLst/>
              </a:prstGeom>
              <a:noFill/>
              <a:ln w="9525">
                <a:noFill/>
                <a:miter lim="800000"/>
                <a:headEnd/>
                <a:tailEnd/>
              </a:ln>
              <a:effectLst/>
            </p:spPr>
            <p:txBody>
              <a:bodyPr wrap="square">
                <a:spAutoFit/>
              </a:bodyPr>
              <a:lstStyle/>
              <a:p>
                <a:pPr>
                  <a:buFont typeface="Wingdings" pitchFamily="2" charset="2"/>
                  <a:buChar char="Ø"/>
                </a:pPr>
                <a:r>
                  <a:rPr lang="en-US" dirty="0" smtClean="0"/>
                  <a:t> </a:t>
                </a:r>
                <a:r>
                  <a:rPr lang="en-US" sz="2200" dirty="0" smtClean="0"/>
                  <a:t>Rate in </a:t>
                </a:r>
                <a14:m>
                  <m:oMath xmlns:m="http://schemas.openxmlformats.org/officeDocument/2006/math">
                    <m:r>
                      <a:rPr lang="en-US" sz="2200" b="0" i="0" smtClean="0">
                        <a:latin typeface="Cambria Math" panose="02040503050406030204" pitchFamily="18" charset="0"/>
                      </a:rPr>
                      <m:t>=</m:t>
                    </m:r>
                    <m:r>
                      <a:rPr lang="en-US" sz="2200" b="0" i="1" smtClean="0">
                        <a:latin typeface="Cambria Math" panose="02040503050406030204" pitchFamily="18" charset="0"/>
                      </a:rPr>
                      <m:t>2 </m:t>
                    </m:r>
                    <m:r>
                      <a:rPr lang="en-US" sz="2200" b="0" i="1" smtClean="0">
                        <a:latin typeface="Cambria Math" panose="02040503050406030204" pitchFamily="18" charset="0"/>
                      </a:rPr>
                      <m:t>𝑔𝑎𝑙</m:t>
                    </m:r>
                    <m:r>
                      <a:rPr lang="en-US" sz="2200" b="0" i="1" smtClean="0">
                        <a:latin typeface="Cambria Math" panose="02040503050406030204" pitchFamily="18" charset="0"/>
                      </a:rPr>
                      <m:t>/</m:t>
                    </m:r>
                    <m:r>
                      <a:rPr lang="en-US" sz="2200" b="0" i="1" smtClean="0">
                        <a:latin typeface="Cambria Math" panose="02040503050406030204" pitchFamily="18" charset="0"/>
                      </a:rPr>
                      <m:t>𝑚𝑖𝑛</m:t>
                    </m:r>
                  </m:oMath>
                </a14:m>
                <a:r>
                  <a:rPr lang="en-US" sz="2200" dirty="0" smtClean="0"/>
                  <a:t> </a:t>
                </a:r>
                <a14:m>
                  <m:oMath xmlns:m="http://schemas.openxmlformats.org/officeDocument/2006/math">
                    <m:r>
                      <a:rPr lang="en-US" sz="220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0 </m:t>
                    </m:r>
                    <m:r>
                      <a:rPr lang="en-US" sz="2200" b="0" i="1" smtClean="0">
                        <a:latin typeface="Cambria Math" panose="02040503050406030204" pitchFamily="18" charset="0"/>
                        <a:ea typeface="Cambria Math" panose="02040503050406030204" pitchFamily="18" charset="0"/>
                      </a:rPr>
                      <m:t>𝑙𝑏</m:t>
                    </m:r>
                    <m:r>
                      <a:rPr lang="en-US" sz="2200" b="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𝑔𝑎𝑙</m:t>
                    </m:r>
                    <m:r>
                      <a:rPr lang="en-US" sz="2200" b="0" i="1" smtClean="0">
                        <a:latin typeface="Cambria Math" panose="02040503050406030204" pitchFamily="18" charset="0"/>
                        <a:ea typeface="Cambria Math" panose="02040503050406030204" pitchFamily="18" charset="0"/>
                      </a:rPr>
                      <m:t>=0 </m:t>
                    </m:r>
                    <m:r>
                      <a:rPr lang="en-US" sz="2200" b="0" i="1" smtClean="0">
                        <a:latin typeface="Cambria Math" panose="02040503050406030204" pitchFamily="18" charset="0"/>
                        <a:ea typeface="Cambria Math" panose="02040503050406030204" pitchFamily="18" charset="0"/>
                      </a:rPr>
                      <m:t>𝑙𝑏</m:t>
                    </m:r>
                    <m:r>
                      <a:rPr lang="en-US" sz="2200" b="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𝑚𝑖𝑛</m:t>
                    </m:r>
                  </m:oMath>
                </a14:m>
                <a:endParaRPr lang="en-US" sz="2200" dirty="0"/>
              </a:p>
              <a:p>
                <a:pPr>
                  <a:buFont typeface="Wingdings" pitchFamily="2" charset="2"/>
                  <a:buChar char="Ø"/>
                </a:pPr>
                <a:r>
                  <a:rPr lang="en-US" sz="2200" dirty="0" smtClean="0"/>
                  <a:t> </a:t>
                </a:r>
                <a:r>
                  <a:rPr lang="en-US" sz="2200" dirty="0"/>
                  <a:t>Rate </a:t>
                </a:r>
                <a:r>
                  <a:rPr lang="en-US" sz="2200" dirty="0" smtClean="0"/>
                  <a:t>out </a:t>
                </a:r>
                <a14:m>
                  <m:oMath xmlns:m="http://schemas.openxmlformats.org/officeDocument/2006/math">
                    <m:r>
                      <a:rPr lang="en-US" sz="2200">
                        <a:latin typeface="Cambria Math" panose="02040503050406030204" pitchFamily="18" charset="0"/>
                      </a:rPr>
                      <m:t>=</m:t>
                    </m:r>
                    <m:r>
                      <a:rPr lang="en-US" sz="2200" b="0" i="1" smtClean="0">
                        <a:latin typeface="Cambria Math" panose="02040503050406030204" pitchFamily="18" charset="0"/>
                      </a:rPr>
                      <m:t>3</m:t>
                    </m:r>
                    <m:r>
                      <a:rPr lang="en-US" sz="2200" i="1">
                        <a:latin typeface="Cambria Math" panose="02040503050406030204" pitchFamily="18" charset="0"/>
                      </a:rPr>
                      <m:t> </m:t>
                    </m:r>
                    <m:r>
                      <a:rPr lang="en-US" sz="2200" i="1">
                        <a:latin typeface="Cambria Math" panose="02040503050406030204" pitchFamily="18" charset="0"/>
                      </a:rPr>
                      <m:t>𝑔𝑎𝑙</m:t>
                    </m:r>
                    <m:r>
                      <a:rPr lang="en-US" sz="2200" i="1">
                        <a:latin typeface="Cambria Math" panose="02040503050406030204" pitchFamily="18" charset="0"/>
                      </a:rPr>
                      <m:t>/</m:t>
                    </m:r>
                    <m:r>
                      <a:rPr lang="en-US" sz="2200" i="1">
                        <a:latin typeface="Cambria Math" panose="02040503050406030204" pitchFamily="18" charset="0"/>
                      </a:rPr>
                      <m:t>𝑚𝑖𝑛</m:t>
                    </m:r>
                  </m:oMath>
                </a14:m>
                <a:r>
                  <a:rPr lang="en-US" sz="2200" dirty="0"/>
                  <a:t> </a:t>
                </a:r>
                <a14:m>
                  <m:oMath xmlns:m="http://schemas.openxmlformats.org/officeDocument/2006/math">
                    <m:r>
                      <a:rPr lang="en-US" sz="2200" i="1">
                        <a:latin typeface="Cambria Math" panose="02040503050406030204" pitchFamily="18" charset="0"/>
                        <a:ea typeface="Cambria Math" panose="02040503050406030204" pitchFamily="18" charset="0"/>
                      </a:rPr>
                      <m:t>×</m:t>
                    </m:r>
                    <m:f>
                      <m:fPr>
                        <m:ctrlPr>
                          <a:rPr lang="en-US" sz="2200" b="0" i="1" smtClean="0">
                            <a:latin typeface="Cambria Math" panose="02040503050406030204" pitchFamily="18" charset="0"/>
                            <a:ea typeface="Cambria Math" panose="02040503050406030204" pitchFamily="18" charset="0"/>
                          </a:rPr>
                        </m:ctrlPr>
                      </m:fPr>
                      <m:num>
                        <m:r>
                          <a:rPr lang="en-US" sz="2200" b="0" i="1" smtClean="0">
                            <a:latin typeface="Cambria Math" panose="02040503050406030204" pitchFamily="18" charset="0"/>
                            <a:ea typeface="Cambria Math" panose="02040503050406030204" pitchFamily="18" charset="0"/>
                          </a:rPr>
                          <m:t>𝑥</m:t>
                        </m:r>
                        <m:d>
                          <m:dPr>
                            <m:ctrlPr>
                              <a:rPr lang="en-US" sz="2200" b="0" i="1" smtClean="0">
                                <a:latin typeface="Cambria Math" panose="02040503050406030204" pitchFamily="18" charset="0"/>
                                <a:ea typeface="Cambria Math" panose="02040503050406030204" pitchFamily="18" charset="0"/>
                              </a:rPr>
                            </m:ctrlPr>
                          </m:dPr>
                          <m:e>
                            <m:r>
                              <a:rPr lang="en-US" sz="2200" b="0" i="1" smtClean="0">
                                <a:latin typeface="Cambria Math" panose="02040503050406030204" pitchFamily="18" charset="0"/>
                                <a:ea typeface="Cambria Math" panose="02040503050406030204" pitchFamily="18" charset="0"/>
                              </a:rPr>
                              <m:t>𝑡</m:t>
                            </m:r>
                          </m:e>
                        </m:d>
                      </m:num>
                      <m:den>
                        <m:r>
                          <a:rPr lang="en-US" sz="2200" b="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𝑡</m:t>
                        </m:r>
                        <m:r>
                          <a:rPr lang="en-US" sz="2200" b="0" i="1" smtClean="0">
                            <a:latin typeface="Cambria Math" panose="02040503050406030204" pitchFamily="18" charset="0"/>
                            <a:ea typeface="Cambria Math" panose="02040503050406030204" pitchFamily="18" charset="0"/>
                          </a:rPr>
                          <m:t>+100</m:t>
                        </m:r>
                      </m:den>
                    </m:f>
                    <m:r>
                      <a:rPr lang="en-US" sz="2200" b="0" i="1" smtClean="0">
                        <a:latin typeface="Cambria Math" panose="02040503050406030204" pitchFamily="18" charset="0"/>
                        <a:ea typeface="Cambria Math" panose="02040503050406030204" pitchFamily="18" charset="0"/>
                      </a:rPr>
                      <m:t> </m:t>
                    </m:r>
                    <m:r>
                      <a:rPr lang="en-US" sz="2200" i="1">
                        <a:latin typeface="Cambria Math" panose="02040503050406030204" pitchFamily="18" charset="0"/>
                        <a:ea typeface="Cambria Math" panose="02040503050406030204" pitchFamily="18" charset="0"/>
                      </a:rPr>
                      <m:t>𝑙𝑏</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𝑔𝑎𝑙</m:t>
                    </m:r>
                    <m:r>
                      <a:rPr lang="en-US" sz="2200" i="1">
                        <a:latin typeface="Cambria Math" panose="02040503050406030204" pitchFamily="18" charset="0"/>
                        <a:ea typeface="Cambria Math" panose="02040503050406030204" pitchFamily="18" charset="0"/>
                      </a:rPr>
                      <m:t>=</m:t>
                    </m:r>
                    <m:f>
                      <m:fPr>
                        <m:ctrlPr>
                          <a:rPr lang="en-US" sz="2200" b="0" i="1" smtClean="0">
                            <a:latin typeface="Cambria Math" panose="02040503050406030204" pitchFamily="18" charset="0"/>
                            <a:ea typeface="Cambria Math" panose="02040503050406030204" pitchFamily="18" charset="0"/>
                          </a:rPr>
                        </m:ctrlPr>
                      </m:fPr>
                      <m:num>
                        <m:r>
                          <a:rPr lang="en-US" sz="2200" b="0" i="1" smtClean="0">
                            <a:latin typeface="Cambria Math" panose="02040503050406030204" pitchFamily="18" charset="0"/>
                            <a:ea typeface="Cambria Math" panose="02040503050406030204" pitchFamily="18" charset="0"/>
                          </a:rPr>
                          <m:t>3</m:t>
                        </m:r>
                        <m:r>
                          <a:rPr lang="en-US" sz="2200" b="0" i="1" smtClean="0">
                            <a:latin typeface="Cambria Math" panose="02040503050406030204" pitchFamily="18" charset="0"/>
                            <a:ea typeface="Cambria Math" panose="02040503050406030204" pitchFamily="18" charset="0"/>
                          </a:rPr>
                          <m:t>𝑥</m:t>
                        </m:r>
                      </m:num>
                      <m:den>
                        <m:r>
                          <a:rPr lang="en-US" sz="2200" b="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𝑡</m:t>
                        </m:r>
                        <m:r>
                          <a:rPr lang="en-US" sz="2200" b="0" i="1" smtClean="0">
                            <a:latin typeface="Cambria Math" panose="02040503050406030204" pitchFamily="18" charset="0"/>
                            <a:ea typeface="Cambria Math" panose="02040503050406030204" pitchFamily="18" charset="0"/>
                          </a:rPr>
                          <m:t>+100</m:t>
                        </m:r>
                      </m:den>
                    </m:f>
                    <m:r>
                      <a:rPr lang="en-US" sz="2200" i="1">
                        <a:latin typeface="Cambria Math" panose="02040503050406030204" pitchFamily="18" charset="0"/>
                        <a:ea typeface="Cambria Math" panose="02040503050406030204" pitchFamily="18" charset="0"/>
                      </a:rPr>
                      <m:t> </m:t>
                    </m:r>
                    <m:r>
                      <a:rPr lang="en-US" sz="2200" i="1">
                        <a:latin typeface="Cambria Math" panose="02040503050406030204" pitchFamily="18" charset="0"/>
                        <a:ea typeface="Cambria Math" panose="02040503050406030204" pitchFamily="18" charset="0"/>
                      </a:rPr>
                      <m:t>𝑙𝑏</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𝑚𝑖𝑛</m:t>
                    </m:r>
                  </m:oMath>
                </a14:m>
                <a:endParaRPr lang="en-US" sz="2200" dirty="0" smtClean="0"/>
              </a:p>
              <a:p>
                <a:endParaRPr lang="en-US" sz="2200" dirty="0" smtClean="0"/>
              </a:p>
              <a:p>
                <a:pPr>
                  <a:buFont typeface="Wingdings" pitchFamily="2" charset="2"/>
                  <a:buChar char="Ø"/>
                </a:pPr>
                <a:r>
                  <a:rPr lang="en-US" sz="2200" dirty="0"/>
                  <a:t> </a:t>
                </a:r>
                <a:r>
                  <a:rPr lang="en-US" sz="2200" dirty="0" smtClean="0"/>
                  <a:t>We obtain the equation: </a:t>
                </a:r>
              </a:p>
              <a:p>
                <a:pPr>
                  <a:buFont typeface="Wingdings" pitchFamily="2" charset="2"/>
                  <a:buChar char="Ø"/>
                </a:pPr>
                <a:endParaRPr lang="en-US" sz="2200" dirty="0"/>
              </a:p>
              <a:p>
                <a:pPr>
                  <a:buFont typeface="Wingdings" pitchFamily="2" charset="2"/>
                  <a:buChar char="Ø"/>
                </a:pPr>
                <a:r>
                  <a:rPr lang="en-US" sz="2200" dirty="0" smtClean="0"/>
                  <a:t>Solve the linear equation to obtain</a:t>
                </a:r>
              </a:p>
              <a:p>
                <a:pPr>
                  <a:buFont typeface="Wingdings" pitchFamily="2" charset="2"/>
                  <a:buChar char="Ø"/>
                </a:pPr>
                <a:r>
                  <a:rPr lang="en-US" sz="2200" dirty="0" smtClean="0"/>
                  <a:t>Thus,  </a:t>
                </a:r>
              </a:p>
            </p:txBody>
          </p:sp>
        </mc:Choice>
        <mc:Fallback xmlns="">
          <p:sp>
            <p:nvSpPr>
              <p:cNvPr id="5123" name="Text Box 3"/>
              <p:cNvSpPr txBox="1">
                <a:spLocks noRot="1" noChangeAspect="1" noMove="1" noResize="1" noEditPoints="1" noAdjustHandles="1" noChangeArrowheads="1" noChangeShapeType="1" noTextEdit="1"/>
              </p:cNvSpPr>
              <p:nvPr/>
            </p:nvSpPr>
            <p:spPr bwMode="auto">
              <a:xfrm>
                <a:off x="610171" y="3803685"/>
                <a:ext cx="8077200" cy="2659254"/>
              </a:xfrm>
              <a:prstGeom prst="rect">
                <a:avLst/>
              </a:prstGeom>
              <a:blipFill rotWithShape="0">
                <a:blip r:embed="rId2"/>
                <a:stretch>
                  <a:fillRect l="-981" t="-688" b="-3899"/>
                </a:stretch>
              </a:blipFill>
              <a:ln w="9525">
                <a:noFill/>
                <a:miter lim="800000"/>
                <a:headEnd/>
                <a:tailEnd/>
              </a:ln>
              <a:effectLst/>
            </p:spPr>
            <p:txBody>
              <a:bodyPr/>
              <a:lstStyle/>
              <a:p>
                <a:r>
                  <a:rPr lang="en-US">
                    <a:noFill/>
                  </a:rPr>
                  <a:t> </a:t>
                </a:r>
              </a:p>
            </p:txBody>
          </p:sp>
        </mc:Fallback>
      </mc:AlternateContent>
      <p:sp>
        <p:nvSpPr>
          <p:cNvPr id="14" name="TextBox 13"/>
          <p:cNvSpPr txBox="1"/>
          <p:nvPr/>
        </p:nvSpPr>
        <p:spPr>
          <a:xfrm>
            <a:off x="3352800" y="4482"/>
            <a:ext cx="2067771" cy="584775"/>
          </a:xfrm>
          <a:prstGeom prst="rect">
            <a:avLst/>
          </a:prstGeom>
          <a:noFill/>
        </p:spPr>
        <p:txBody>
          <a:bodyPr wrap="square" rtlCol="0">
            <a:spAutoFit/>
          </a:bodyPr>
          <a:lstStyle/>
          <a:p>
            <a:r>
              <a:rPr lang="en-US" sz="3200" b="1" dirty="0" smtClean="0">
                <a:solidFill>
                  <a:srgbClr val="0000FF"/>
                </a:solidFill>
                <a:effectLst>
                  <a:outerShdw blurRad="38100" dist="38100" dir="2700000" algn="tl">
                    <a:srgbClr val="000000">
                      <a:alpha val="43137"/>
                    </a:srgbClr>
                  </a:outerShdw>
                </a:effectLst>
              </a:rPr>
              <a:t>Example</a:t>
            </a:r>
          </a:p>
        </p:txBody>
      </p:sp>
      <mc:AlternateContent xmlns:mc="http://schemas.openxmlformats.org/markup-compatibility/2006" xmlns:a14="http://schemas.microsoft.com/office/drawing/2010/main">
        <mc:Choice Requires="a14">
          <p:sp>
            <p:nvSpPr>
              <p:cNvPr id="3" name="Rectangle 2"/>
              <p:cNvSpPr/>
              <p:nvPr/>
            </p:nvSpPr>
            <p:spPr>
              <a:xfrm>
                <a:off x="3886200" y="4843497"/>
                <a:ext cx="2819400" cy="74078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𝑑𝑥</m:t>
                          </m:r>
                        </m:num>
                        <m:den>
                          <m:r>
                            <a:rPr lang="en-US" sz="2200" b="0" i="1" smtClean="0">
                              <a:latin typeface="Cambria Math" panose="02040503050406030204" pitchFamily="18" charset="0"/>
                            </a:rPr>
                            <m:t>𝑑𝑡</m:t>
                          </m:r>
                        </m:den>
                      </m:f>
                      <m:r>
                        <a:rPr lang="en-US" sz="2200" b="0" i="1" smtClean="0">
                          <a:latin typeface="Cambria Math" panose="02040503050406030204" pitchFamily="18" charset="0"/>
                        </a:rPr>
                        <m:t>=0−</m:t>
                      </m:r>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3</m:t>
                          </m:r>
                          <m:r>
                            <a:rPr lang="en-US" sz="2200" b="0" i="1" smtClean="0">
                              <a:latin typeface="Cambria Math" panose="02040503050406030204" pitchFamily="18" charset="0"/>
                            </a:rPr>
                            <m:t>𝑥</m:t>
                          </m:r>
                        </m:num>
                        <m:den>
                          <m:r>
                            <a:rPr lang="en-US" sz="2200" b="0" i="1" smtClean="0">
                              <a:latin typeface="Cambria Math" panose="02040503050406030204" pitchFamily="18" charset="0"/>
                            </a:rPr>
                            <m:t>−</m:t>
                          </m:r>
                          <m:r>
                            <a:rPr lang="en-US" sz="2200" b="0" i="1" smtClean="0">
                              <a:latin typeface="Cambria Math" panose="02040503050406030204" pitchFamily="18" charset="0"/>
                            </a:rPr>
                            <m:t>𝑡</m:t>
                          </m:r>
                          <m:r>
                            <a:rPr lang="en-US" sz="2200" b="0" i="1" smtClean="0">
                              <a:latin typeface="Cambria Math" panose="02040503050406030204" pitchFamily="18" charset="0"/>
                            </a:rPr>
                            <m:t>+100</m:t>
                          </m:r>
                        </m:den>
                      </m:f>
                    </m:oMath>
                  </m:oMathPara>
                </a14:m>
                <a:endParaRPr lang="en-US" sz="2200" dirty="0"/>
              </a:p>
            </p:txBody>
          </p:sp>
        </mc:Choice>
        <mc:Fallback xmlns="">
          <p:sp>
            <p:nvSpPr>
              <p:cNvPr id="3" name="Rectangle 2"/>
              <p:cNvSpPr>
                <a:spLocks noRot="1" noChangeAspect="1" noMove="1" noResize="1" noEditPoints="1" noAdjustHandles="1" noChangeArrowheads="1" noChangeShapeType="1" noTextEdit="1"/>
              </p:cNvSpPr>
              <p:nvPr/>
            </p:nvSpPr>
            <p:spPr>
              <a:xfrm>
                <a:off x="3886200" y="4843497"/>
                <a:ext cx="2819400" cy="74078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5029200" y="5669443"/>
                <a:ext cx="3859939" cy="800219"/>
              </a:xfrm>
              <a:prstGeom prst="rect">
                <a:avLst/>
              </a:prstGeom>
            </p:spPr>
            <p:txBody>
              <a:bodyPr wrap="square">
                <a:spAutoFit/>
              </a:bodyPr>
              <a:lstStyle/>
              <a:p>
                <a:pPr algn="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𝑥</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𝑡</m:t>
                          </m:r>
                        </m:e>
                      </m:d>
                      <m:r>
                        <a:rPr lang="en-US" sz="2200" b="0" i="1" smtClean="0">
                          <a:latin typeface="Cambria Math" panose="02040503050406030204" pitchFamily="18" charset="0"/>
                        </a:rPr>
                        <m:t>=5</m:t>
                      </m:r>
                      <m:r>
                        <a:rPr lang="en-US" sz="2200" b="0" i="1" smtClean="0">
                          <a:latin typeface="Cambria Math" panose="02040503050406030204" pitchFamily="18" charset="0"/>
                          <a:ea typeface="Cambria Math" panose="02040503050406030204" pitchFamily="18" charset="0"/>
                        </a:rPr>
                        <m:t>×</m:t>
                      </m:r>
                      <m:sSup>
                        <m:sSupPr>
                          <m:ctrlPr>
                            <a:rPr lang="en-US" sz="2200" b="0" i="1" smtClean="0">
                              <a:latin typeface="Cambria Math" panose="02040503050406030204" pitchFamily="18" charset="0"/>
                              <a:ea typeface="Cambria Math" panose="02040503050406030204" pitchFamily="18" charset="0"/>
                            </a:rPr>
                          </m:ctrlPr>
                        </m:sSupPr>
                        <m:e>
                          <m:r>
                            <a:rPr lang="en-US" sz="2200" b="0" i="1" smtClean="0">
                              <a:latin typeface="Cambria Math" panose="02040503050406030204" pitchFamily="18" charset="0"/>
                              <a:ea typeface="Cambria Math" panose="02040503050406030204" pitchFamily="18" charset="0"/>
                            </a:rPr>
                            <m:t>10</m:t>
                          </m:r>
                        </m:e>
                        <m:sup>
                          <m:r>
                            <a:rPr lang="en-US" sz="2200" b="0" i="1" smtClean="0">
                              <a:latin typeface="Cambria Math" panose="02040503050406030204" pitchFamily="18" charset="0"/>
                              <a:ea typeface="Cambria Math" panose="02040503050406030204" pitchFamily="18" charset="0"/>
                            </a:rPr>
                            <m:t>6</m:t>
                          </m:r>
                        </m:sup>
                      </m:sSup>
                      <m:r>
                        <a:rPr lang="en-US" sz="2200" i="1">
                          <a:latin typeface="Cambria Math" panose="02040503050406030204" pitchFamily="18" charset="0"/>
                          <a:ea typeface="Cambria Math" panose="02040503050406030204" pitchFamily="18" charset="0"/>
                        </a:rPr>
                        <m:t>∙</m:t>
                      </m:r>
                      <m:sSup>
                        <m:sSupPr>
                          <m:ctrlPr>
                            <a:rPr lang="en-US" sz="2200" b="0" i="1" smtClean="0">
                              <a:latin typeface="Cambria Math" panose="02040503050406030204" pitchFamily="18" charset="0"/>
                              <a:ea typeface="Cambria Math" panose="02040503050406030204" pitchFamily="18" charset="0"/>
                            </a:rPr>
                          </m:ctrlPr>
                        </m:sSupPr>
                        <m:e>
                          <m:d>
                            <m:dPr>
                              <m:ctrlPr>
                                <a:rPr lang="en-US" sz="2200" b="0" i="1" smtClean="0">
                                  <a:latin typeface="Cambria Math" panose="02040503050406030204" pitchFamily="18" charset="0"/>
                                  <a:ea typeface="Cambria Math" panose="02040503050406030204" pitchFamily="18" charset="0"/>
                                </a:rPr>
                              </m:ctrlPr>
                            </m:dPr>
                            <m:e>
                              <m:r>
                                <a:rPr lang="en-US" sz="2200" b="0" i="1" smtClean="0">
                                  <a:latin typeface="Cambria Math" panose="02040503050406030204" pitchFamily="18" charset="0"/>
                                  <a:ea typeface="Cambria Math" panose="02040503050406030204" pitchFamily="18" charset="0"/>
                                </a:rPr>
                                <m:t>100−</m:t>
                              </m:r>
                              <m:r>
                                <a:rPr lang="en-US" sz="2200" b="0" i="1" smtClean="0">
                                  <a:latin typeface="Cambria Math" panose="02040503050406030204" pitchFamily="18" charset="0"/>
                                  <a:ea typeface="Cambria Math" panose="02040503050406030204" pitchFamily="18" charset="0"/>
                                </a:rPr>
                                <m:t>𝑡</m:t>
                              </m:r>
                            </m:e>
                          </m:d>
                        </m:e>
                        <m:sup>
                          <m:r>
                            <a:rPr lang="en-US" sz="2200" b="0" i="1" smtClean="0">
                              <a:latin typeface="Cambria Math" panose="02040503050406030204" pitchFamily="18" charset="0"/>
                              <a:ea typeface="Cambria Math" panose="02040503050406030204" pitchFamily="18" charset="0"/>
                            </a:rPr>
                            <m:t>3</m:t>
                          </m:r>
                        </m:sup>
                      </m:sSup>
                    </m:oMath>
                  </m:oMathPara>
                </a14:m>
                <a:endParaRPr lang="en-US" sz="2200" b="0" dirty="0" smtClean="0"/>
              </a:p>
              <a:p>
                <a:pPr algn="r"/>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5029200" y="5669443"/>
                <a:ext cx="3859939" cy="800219"/>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751034" y="6014721"/>
                <a:ext cx="251543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d>
                        <m:dPr>
                          <m:ctrlPr>
                            <a:rPr lang="en-US" b="0" i="1" smtClean="0">
                              <a:latin typeface="Cambria Math" panose="02040503050406030204" pitchFamily="18" charset="0"/>
                            </a:rPr>
                          </m:ctrlPr>
                        </m:dPr>
                        <m:e>
                          <m:r>
                            <a:rPr lang="en-US" b="0" i="1" smtClean="0">
                              <a:latin typeface="Cambria Math" panose="02040503050406030204" pitchFamily="18" charset="0"/>
                            </a:rPr>
                            <m:t>50</m:t>
                          </m:r>
                        </m:e>
                      </m:d>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0.625</m:t>
                      </m:r>
                      <m:r>
                        <a:rPr lang="en-US" b="0" i="1" smtClean="0">
                          <a:latin typeface="Cambria Math" panose="02040503050406030204" pitchFamily="18" charset="0"/>
                        </a:rPr>
                        <m:t> </m:t>
                      </m:r>
                      <m:r>
                        <a:rPr lang="en-US" b="0" i="1" smtClean="0">
                          <a:latin typeface="Cambria Math" panose="02040503050406030204" pitchFamily="18" charset="0"/>
                        </a:rPr>
                        <m:t>𝑙𝑏</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1751034" y="6014721"/>
                <a:ext cx="2515432" cy="461665"/>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9336265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animEffect transition="in" filter="fade">
                                      <p:cBhvr>
                                        <p:cTn id="7" dur="500"/>
                                        <p:tgtEl>
                                          <p:spTgt spid="51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2" end="2"/>
                                            </p:txEl>
                                          </p:spTgt>
                                        </p:tgtEl>
                                        <p:attrNameLst>
                                          <p:attrName>style.visibility</p:attrName>
                                        </p:attrNameLst>
                                      </p:cBhvr>
                                      <p:to>
                                        <p:strVal val="visible"/>
                                      </p:to>
                                    </p:set>
                                    <p:animEffect transition="in" filter="fade">
                                      <p:cBhvr>
                                        <p:cTn id="12" dur="500"/>
                                        <p:tgtEl>
                                          <p:spTgt spid="51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xEl>
                                              <p:pRg st="3" end="3"/>
                                            </p:txEl>
                                          </p:spTgt>
                                        </p:tgtEl>
                                        <p:attrNameLst>
                                          <p:attrName>style.visibility</p:attrName>
                                        </p:attrNameLst>
                                      </p:cBhvr>
                                      <p:to>
                                        <p:strVal val="visible"/>
                                      </p:to>
                                    </p:set>
                                    <p:animEffect transition="in" filter="fade">
                                      <p:cBhvr>
                                        <p:cTn id="17" dur="500"/>
                                        <p:tgtEl>
                                          <p:spTgt spid="512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0" end="0"/>
                                            </p:txEl>
                                          </p:spTgt>
                                        </p:tgtEl>
                                        <p:attrNameLst>
                                          <p:attrName>style.visibility</p:attrName>
                                        </p:attrNameLst>
                                      </p:cBhvr>
                                      <p:to>
                                        <p:strVal val="visible"/>
                                      </p:to>
                                    </p:set>
                                    <p:animEffect transition="in" filter="fade">
                                      <p:cBhvr>
                                        <p:cTn id="22" dur="500"/>
                                        <p:tgtEl>
                                          <p:spTgt spid="512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3">
                                            <p:txEl>
                                              <p:pRg st="1" end="1"/>
                                            </p:txEl>
                                          </p:spTgt>
                                        </p:tgtEl>
                                        <p:attrNameLst>
                                          <p:attrName>style.visibility</p:attrName>
                                        </p:attrNameLst>
                                      </p:cBhvr>
                                      <p:to>
                                        <p:strVal val="visible"/>
                                      </p:to>
                                    </p:set>
                                    <p:animEffect transition="in" filter="fade">
                                      <p:cBhvr>
                                        <p:cTn id="27" dur="500"/>
                                        <p:tgtEl>
                                          <p:spTgt spid="512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3">
                                            <p:txEl>
                                              <p:pRg st="3" end="3"/>
                                            </p:txEl>
                                          </p:spTgt>
                                        </p:tgtEl>
                                        <p:attrNameLst>
                                          <p:attrName>style.visibility</p:attrName>
                                        </p:attrNameLst>
                                      </p:cBhvr>
                                      <p:to>
                                        <p:strVal val="visible"/>
                                      </p:to>
                                    </p:set>
                                    <p:animEffect transition="in" filter="fade">
                                      <p:cBhvr>
                                        <p:cTn id="32" dur="500"/>
                                        <p:tgtEl>
                                          <p:spTgt spid="5123">
                                            <p:txEl>
                                              <p:pRg st="3" end="3"/>
                                            </p:txEl>
                                          </p:spTgt>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123">
                                            <p:txEl>
                                              <p:pRg st="5" end="5"/>
                                            </p:txEl>
                                          </p:spTgt>
                                        </p:tgtEl>
                                        <p:attrNameLst>
                                          <p:attrName>style.visibility</p:attrName>
                                        </p:attrNameLst>
                                      </p:cBhvr>
                                      <p:to>
                                        <p:strVal val="visible"/>
                                      </p:to>
                                    </p:set>
                                    <p:animEffect transition="in" filter="fade">
                                      <p:cBhvr>
                                        <p:cTn id="41" dur="500"/>
                                        <p:tgtEl>
                                          <p:spTgt spid="5123">
                                            <p:txEl>
                                              <p:pRg st="5" end="5"/>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123">
                                            <p:txEl>
                                              <p:pRg st="6" end="6"/>
                                            </p:txEl>
                                          </p:spTgt>
                                        </p:tgtEl>
                                        <p:attrNameLst>
                                          <p:attrName>style.visibility</p:attrName>
                                        </p:attrNameLst>
                                      </p:cBhvr>
                                      <p:to>
                                        <p:strVal val="visible"/>
                                      </p:to>
                                    </p:set>
                                    <p:animEffect transition="in" filter="fade">
                                      <p:cBhvr>
                                        <p:cTn id="49" dur="500"/>
                                        <p:tgtEl>
                                          <p:spTgt spid="5123">
                                            <p:txEl>
                                              <p:pRg st="6" end="6"/>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2387</TotalTime>
  <Words>431</Words>
  <Application>Microsoft Office PowerPoint</Application>
  <PresentationFormat>On-screen Show (4:3)</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Cambria Math</vt:lpstr>
      <vt:lpstr>Courier New</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Hanford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Vectors in the Plane</dc:title>
  <dc:subject>Cal II</dc:subject>
  <dc:creator>Phong Chau</dc:creator>
  <cp:lastModifiedBy>Chau,Phong Quoc</cp:lastModifiedBy>
  <cp:revision>129</cp:revision>
  <dcterms:created xsi:type="dcterms:W3CDTF">2002-03-20T19:03:20Z</dcterms:created>
  <dcterms:modified xsi:type="dcterms:W3CDTF">2014-01-27T20:02:31Z</dcterms:modified>
</cp:coreProperties>
</file>