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CC"/>
    <a:srgbClr val="CCFFFF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25582" y="1905000"/>
            <a:ext cx="71609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3.1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Modeling Population Growth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933271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Let’s consider the growth of a population (bacteria, for example)</a:t>
            </a:r>
            <a:r>
              <a:rPr lang="en-US" i="1" dirty="0" smtClean="0"/>
              <a:t>.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723900" y="1689080"/>
                <a:ext cx="7696200" cy="3785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If </a:t>
                </a:r>
                <a:r>
                  <a:rPr lang="en-US" i="1" dirty="0" smtClean="0"/>
                  <a:t>b </a:t>
                </a:r>
                <a:r>
                  <a:rPr lang="en-US" dirty="0" smtClean="0"/>
                  <a:t>and</a:t>
                </a:r>
                <a:r>
                  <a:rPr lang="en-US" i="1" dirty="0" smtClean="0"/>
                  <a:t> d</a:t>
                </a:r>
                <a:r>
                  <a:rPr lang="en-US" dirty="0" smtClean="0"/>
                  <a:t> are the probability that a bacterium is born and dies respectively during the time interval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are the number of new bacteria born and dies during that time.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The change in population 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u="sng" dirty="0" smtClean="0">
                    <a:solidFill>
                      <a:srgbClr val="FF0000"/>
                    </a:solidFill>
                  </a:rPr>
                  <a:t> The rate of change</a:t>
                </a:r>
                <a:r>
                  <a:rPr lang="en-US" dirty="0" smtClean="0"/>
                  <a:t> is  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r>
                  <a:rPr lang="en-US" dirty="0" smtClean="0"/>
                  <a:t>where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=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–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= reproductive rate.</a:t>
                </a:r>
                <a:endParaRPr lang="en-US" dirty="0"/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900" y="1689080"/>
                <a:ext cx="7696200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1268" t="-1127" r="-555" b="-289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628900" y="196096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Malthusian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84412" y="4114800"/>
                <a:ext cx="7260193" cy="809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+∆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412" y="4114800"/>
                <a:ext cx="7260193" cy="8090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533400" y="685800"/>
                <a:ext cx="8305800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When solving for P(t), we obtain the exponential function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  <a:p>
                <a:pPr>
                  <a:buFont typeface="Wingdings" pitchFamily="2" charset="2"/>
                  <a:buChar char="Ø"/>
                </a:pPr>
                <a:endParaRPr lang="en-US" i="1" dirty="0" smtClean="0"/>
              </a:p>
              <a:p>
                <a:r>
                  <a:rPr lang="en-US" i="1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i="1" dirty="0" smtClean="0"/>
                  <a:t> is the initial population.</a:t>
                </a:r>
                <a:endParaRPr lang="en-US" i="1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685800"/>
                <a:ext cx="830580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175" t="-2724" b="-817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533400" y="2352003"/>
                <a:ext cx="8077200" cy="4524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/>
                  <a:t> If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and the population will decline.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In this model birth rate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and death rate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are assumed to be constant. This is only true when the population has plenty of food and space and there is no other external factors.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dirty="0" smtClean="0"/>
                  <a:t>This model is not accurate in the long term!</a:t>
                </a:r>
              </a:p>
              <a:p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i="1" u="sng" dirty="0" smtClean="0">
                    <a:solidFill>
                      <a:srgbClr val="9900CC"/>
                    </a:solidFill>
                  </a:rPr>
                  <a:t>Example</a:t>
                </a:r>
                <a:r>
                  <a:rPr lang="en-US" dirty="0" smtClean="0"/>
                  <a:t>: A biologist prepares a culture. After one day of growth, the biologist counts 3000 cells. After three days, he counts 9000. What will be the number of cells after two weeks?</a:t>
                </a: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352003"/>
                <a:ext cx="8077200" cy="4524315"/>
              </a:xfrm>
              <a:prstGeom prst="rect">
                <a:avLst/>
              </a:prstGeom>
              <a:blipFill rotWithShape="0">
                <a:blip r:embed="rId3"/>
                <a:stretch>
                  <a:fillRect l="-1208" t="-943" r="-196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352800" y="4482"/>
            <a:ext cx="206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667000" y="1239797"/>
                <a:ext cx="21820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239797"/>
                <a:ext cx="2182071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6918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762000" y="819477"/>
                <a:ext cx="76200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The death rate will increase proportionally to the size of the population: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en-US" i="1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819477"/>
                <a:ext cx="7620000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200" t="-5109" b="-1605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723900" y="1689080"/>
                <a:ext cx="7696200" cy="3958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 The new birth rate is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/>
                  <a:t> The change in population becomes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𝑐𝑃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𝑎𝑃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u="sng" dirty="0" smtClean="0">
                    <a:solidFill>
                      <a:srgbClr val="FF0000"/>
                    </a:solidFill>
                  </a:rPr>
                  <a:t> The rate of change</a:t>
                </a:r>
                <a:r>
                  <a:rPr lang="en-US" dirty="0" smtClean="0"/>
                  <a:t> is  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i="1" dirty="0" smtClean="0"/>
                  <a:t>, </a:t>
                </a:r>
                <a:r>
                  <a:rPr lang="en-US" dirty="0" smtClean="0"/>
                  <a:t>called</a:t>
                </a:r>
                <a:r>
                  <a:rPr lang="en-US" i="1" dirty="0" smtClean="0"/>
                  <a:t> </a:t>
                </a:r>
                <a:r>
                  <a:rPr lang="en-US" i="1" u="sng" dirty="0" smtClean="0"/>
                  <a:t>natural reproductive rate</a:t>
                </a:r>
                <a:r>
                  <a:rPr lang="en-US" i="1" dirty="0" smtClean="0"/>
                  <a:t>.</a:t>
                </a:r>
              </a:p>
              <a:p>
                <a:endParaRPr lang="en-US" i="1" dirty="0"/>
              </a:p>
              <a:p>
                <a:endParaRPr lang="en-US" i="1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/>
                    </m:sSub>
                  </m:oMath>
                </a14:m>
                <a:r>
                  <a:rPr lang="en-US" i="1" dirty="0" smtClean="0"/>
                  <a:t>, </a:t>
                </a:r>
                <a:r>
                  <a:rPr lang="en-US" dirty="0" smtClean="0"/>
                  <a:t>called</a:t>
                </a:r>
                <a:r>
                  <a:rPr lang="en-US" i="1" dirty="0" smtClean="0"/>
                  <a:t>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carrying capacity</a:t>
                </a:r>
                <a:r>
                  <a:rPr lang="en-US" i="1" dirty="0" smtClean="0"/>
                  <a:t>, </a:t>
                </a:r>
                <a:r>
                  <a:rPr lang="en-US" dirty="0" smtClean="0"/>
                  <a:t>then</a:t>
                </a:r>
                <a:endParaRPr lang="en-US" dirty="0"/>
              </a:p>
            </p:txBody>
          </p:sp>
        </mc:Choice>
        <mc:Fallback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900" y="1689080"/>
                <a:ext cx="7696200" cy="3958648"/>
              </a:xfrm>
              <a:prstGeom prst="rect">
                <a:avLst/>
              </a:prstGeom>
              <a:blipFill rotWithShape="0">
                <a:blip r:embed="rId3"/>
                <a:stretch>
                  <a:fillRect l="-1268" t="-107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628900" y="196096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Logistic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23900" y="2862718"/>
                <a:ext cx="7604005" cy="809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+∆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=[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2862718"/>
                <a:ext cx="7604005" cy="8090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4267200"/>
                <a:ext cx="6076343" cy="82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[1−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67200"/>
                <a:ext cx="6076343" cy="8259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43000" y="5582525"/>
                <a:ext cx="3029291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582525"/>
                <a:ext cx="3029291" cy="7936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8083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609600" y="820489"/>
                <a:ext cx="7620000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Rewrite the equation as: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𝑟𝑃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US" i="1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820489"/>
                <a:ext cx="7620000" cy="624273"/>
              </a:xfrm>
              <a:prstGeom prst="rect">
                <a:avLst/>
              </a:prstGeom>
              <a:blipFill rotWithShape="0">
                <a:blip r:embed="rId2"/>
                <a:stretch>
                  <a:fillRect l="-120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609600" y="1608681"/>
                <a:ext cx="7696200" cy="4922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It’s a </a:t>
                </a:r>
                <a:r>
                  <a:rPr lang="en-US" i="1" u="sng" dirty="0" smtClean="0">
                    <a:solidFill>
                      <a:srgbClr val="9933FF"/>
                    </a:solidFill>
                  </a:rPr>
                  <a:t>separable equation</a:t>
                </a:r>
                <a:r>
                  <a:rPr lang="en-US" dirty="0" smtClean="0"/>
                  <a:t>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P</a:t>
                </a:r>
                <a:r>
                  <a:rPr lang="en-US" dirty="0" smtClean="0"/>
                  <a:t>artial fraction decomposition: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Integrate to obtain the solution:</a:t>
                </a:r>
                <a:endParaRPr lang="en-US" i="1" dirty="0" smtClean="0"/>
              </a:p>
              <a:p>
                <a:endParaRPr lang="en-US" i="1" dirty="0"/>
              </a:p>
              <a:p>
                <a:r>
                  <a:rPr lang="en-US" dirty="0" smtClean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i="1" dirty="0" smtClean="0"/>
                  <a:t>, </a:t>
                </a:r>
                <a:r>
                  <a:rPr lang="en-US" dirty="0" smtClean="0"/>
                  <a:t>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𝐾𝐴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sup>
                        </m:sSup>
                      </m:den>
                    </m:f>
                  </m:oMath>
                </a14:m>
                <a:endParaRPr lang="en-US" i="1" dirty="0" smtClean="0"/>
              </a:p>
              <a:p>
                <a:endParaRPr lang="en-US" i="1" dirty="0"/>
              </a:p>
              <a:p>
                <a:r>
                  <a:rPr lang="en-US" dirty="0" smtClean="0"/>
                  <a:t>Solving for </a:t>
                </a:r>
                <a:r>
                  <a:rPr lang="en-US" i="1" dirty="0" smtClean="0">
                    <a:latin typeface="+mj-lt"/>
                  </a:rPr>
                  <a:t>A</a:t>
                </a:r>
                <a:r>
                  <a:rPr lang="en-US" dirty="0" smtClean="0"/>
                  <a:t>, we have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sup>
                        </m:sSup>
                      </m:den>
                    </m:f>
                  </m:oMath>
                </a14:m>
                <a:endParaRPr lang="en-US" i="1" dirty="0" smtClean="0"/>
              </a:p>
              <a:p>
                <a:endParaRPr lang="en-US" i="1" dirty="0"/>
              </a:p>
              <a:p>
                <a:r>
                  <a:rPr lang="en-US" dirty="0" smtClean="0"/>
                  <a:t>Plugging into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) to obtain: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608681"/>
                <a:ext cx="7696200" cy="4922501"/>
              </a:xfrm>
              <a:prstGeom prst="rect">
                <a:avLst/>
              </a:prstGeom>
              <a:blipFill rotWithShape="0">
                <a:blip r:embed="rId3"/>
                <a:stretch>
                  <a:fillRect l="-11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628900" y="196096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Logistic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239963" y="2893116"/>
                <a:ext cx="2392963" cy="8351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𝐾𝐴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𝑟𝑡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963" y="2893116"/>
                <a:ext cx="2392963" cy="835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457700" y="5486400"/>
                <a:ext cx="4217373" cy="855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700" y="5486400"/>
                <a:ext cx="4217373" cy="8554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5181600" y="2895600"/>
            <a:ext cx="26670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495800" y="5486400"/>
            <a:ext cx="4179273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598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8077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population, obeying the logistic equation, begins with 1000 cells. One day later we see that the population has doubled, and sometime later we notice that the population has stabilized at 100,000.</a:t>
            </a:r>
          </a:p>
          <a:p>
            <a:r>
              <a:rPr lang="en-US" dirty="0" smtClean="0"/>
              <a:t>a) What’s the population after 5 days?</a:t>
            </a:r>
          </a:p>
          <a:p>
            <a:r>
              <a:rPr lang="en-US" dirty="0" smtClean="0"/>
              <a:t>b) </a:t>
            </a:r>
            <a:r>
              <a:rPr lang="en-US" dirty="0" smtClean="0"/>
              <a:t>How long will it takes the population to reach a level of 50,000 cells?</a:t>
            </a: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437000" y="270652"/>
            <a:ext cx="206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362200" y="4191000"/>
                <a:ext cx="4217373" cy="855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191000"/>
                <a:ext cx="4217373" cy="8554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2400300" y="4191000"/>
            <a:ext cx="4179273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225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341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126</cp:revision>
  <dcterms:created xsi:type="dcterms:W3CDTF">2002-03-20T19:03:20Z</dcterms:created>
  <dcterms:modified xsi:type="dcterms:W3CDTF">2014-02-05T17:14:31Z</dcterms:modified>
</cp:coreProperties>
</file>