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8" r:id="rId3"/>
    <p:sldId id="289" r:id="rId4"/>
    <p:sldId id="28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9900CC"/>
    <a:srgbClr val="CCFFFF"/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1002" autoAdjust="0"/>
  </p:normalViewPr>
  <p:slideViewPr>
    <p:cSldViewPr>
      <p:cViewPr varScale="1">
        <p:scale>
          <a:sx n="106" d="100"/>
          <a:sy n="106" d="100"/>
        </p:scale>
        <p:origin x="18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291344" y="1905000"/>
            <a:ext cx="442941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3.3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Personal Finance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402192" y="990600"/>
                <a:ext cx="7827407" cy="3416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the balance at time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where the account pays interest at a rate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 percent per year, compounded continuously, then the interest earned in time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 smtClean="0"/>
                  <a:t> is approximately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The rate of change</a:t>
                </a:r>
                <a:r>
                  <a:rPr lang="en-US" dirty="0" smtClean="0"/>
                  <a:t> of the balance is  </a:t>
                </a:r>
              </a:p>
              <a:p>
                <a:pPr>
                  <a:buFont typeface="Wingdings" pitchFamily="2" charset="2"/>
                  <a:buChar char="Ø"/>
                </a:pPr>
                <a:endParaRPr lang="en-US" dirty="0"/>
              </a:p>
              <a:p>
                <a:pPr>
                  <a:buFont typeface="Wingdings" pitchFamily="2" charset="2"/>
                  <a:buChar char="Ø"/>
                </a:pPr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The solution is an exponential function:</a:t>
                </a:r>
                <a:endParaRPr lang="en-US" dirty="0"/>
              </a:p>
            </p:txBody>
          </p:sp>
        </mc:Choice>
        <mc:Fallback xmlns="">
          <p:sp>
            <p:nvSpPr>
              <p:cNvPr id="512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2192" y="990600"/>
                <a:ext cx="7827407" cy="3416320"/>
              </a:xfrm>
              <a:prstGeom prst="rect">
                <a:avLst/>
              </a:prstGeom>
              <a:blipFill rotWithShape="0">
                <a:blip r:embed="rId2"/>
                <a:stretch>
                  <a:fillRect l="-1246" t="-1250" r="-2181" b="-321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628900" y="196096"/>
            <a:ext cx="4076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 Interest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411266" y="3048000"/>
                <a:ext cx="5294334" cy="8090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+∆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266" y="3048000"/>
                <a:ext cx="5294334" cy="8090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999529" y="4724400"/>
                <a:ext cx="218207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529" y="4724400"/>
                <a:ext cx="2182071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402192" y="990600"/>
                <a:ext cx="7827407" cy="3416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 smtClean="0"/>
                  <a:t> is the amount </a:t>
                </a:r>
                <a:r>
                  <a:rPr lang="en-US" i="1" u="sng" dirty="0" smtClean="0"/>
                  <a:t>withdrawn</a:t>
                </a:r>
                <a:r>
                  <a:rPr lang="en-US" dirty="0" smtClean="0"/>
                  <a:t> every year, then the net gain in time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 smtClean="0"/>
                  <a:t> is approximately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The rate of change</a:t>
                </a:r>
                <a:r>
                  <a:rPr lang="en-US" dirty="0" smtClean="0"/>
                  <a:t> of the balance becomes:</a:t>
                </a:r>
              </a:p>
              <a:p>
                <a:pPr>
                  <a:buFont typeface="Wingdings" pitchFamily="2" charset="2"/>
                  <a:buChar char="Ø"/>
                </a:pPr>
                <a:endParaRPr lang="en-US" dirty="0"/>
              </a:p>
              <a:p>
                <a:pPr>
                  <a:buFont typeface="Wingdings" pitchFamily="2" charset="2"/>
                  <a:buChar char="Ø"/>
                </a:pPr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/>
                  <a:t> is the amount </a:t>
                </a:r>
                <a:r>
                  <a:rPr lang="en-US" i="1" u="sng" dirty="0" smtClean="0"/>
                  <a:t>deposited</a:t>
                </a:r>
                <a:r>
                  <a:rPr lang="en-US" dirty="0" smtClean="0"/>
                  <a:t> every </a:t>
                </a:r>
                <a:r>
                  <a:rPr lang="en-US" dirty="0"/>
                  <a:t>year, then the net gain in time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is approximately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𝑟𝑃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 smtClean="0"/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We will obtain the equation:</a:t>
                </a:r>
                <a:endParaRPr lang="en-US" dirty="0"/>
              </a:p>
            </p:txBody>
          </p:sp>
        </mc:Choice>
        <mc:Fallback xmlns="">
          <p:sp>
            <p:nvSpPr>
              <p:cNvPr id="512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2192" y="990600"/>
                <a:ext cx="7827407" cy="3416320"/>
              </a:xfrm>
              <a:prstGeom prst="rect">
                <a:avLst/>
              </a:prstGeom>
              <a:blipFill rotWithShape="0">
                <a:blip r:embed="rId2"/>
                <a:stretch>
                  <a:fillRect l="-1246" t="-1250" r="-701" b="-321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828800" y="236973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Steady Withdrawal/Deposits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295400" y="2209800"/>
                <a:ext cx="5963171" cy="8090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+∆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209800"/>
                <a:ext cx="5963171" cy="8090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999529" y="4724400"/>
                <a:ext cx="26639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529" y="4724400"/>
                <a:ext cx="2663999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le 6"/>
          <p:cNvSpPr/>
          <p:nvPr/>
        </p:nvSpPr>
        <p:spPr>
          <a:xfrm>
            <a:off x="2984723" y="4648200"/>
            <a:ext cx="2667000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2654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3400" y="813375"/>
            <a:ext cx="80772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dirty="0" smtClean="0"/>
              <a:t>1) Jason opens an account with an initial investment of $2000. The annual interest rate is 5%. If the interest is continuously compounded and Jason makes an additional $1000 deposit every year, what will be the balance at the end of 10 years?</a:t>
            </a:r>
          </a:p>
          <a:p>
            <a:r>
              <a:rPr lang="en-US" sz="2200" dirty="0"/>
              <a:t>2</a:t>
            </a:r>
            <a:r>
              <a:rPr lang="en-US" sz="2200" dirty="0" smtClean="0"/>
              <a:t>) On the day of his birth, Jaylen’s mother pledges to make available $50,000 on his 18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birthday for his college education. She negotiates an account paying 6.25% </a:t>
            </a:r>
            <a:r>
              <a:rPr lang="en-US" sz="2200" dirty="0" smtClean="0"/>
              <a:t>APR, </a:t>
            </a:r>
            <a:r>
              <a:rPr lang="en-US" sz="2200" dirty="0" smtClean="0"/>
              <a:t>compounded continuously, with no </a:t>
            </a:r>
            <a:r>
              <a:rPr lang="en-US" sz="2200" dirty="0" smtClean="0"/>
              <a:t>initial </a:t>
            </a:r>
            <a:r>
              <a:rPr lang="en-US" sz="2200" dirty="0" smtClean="0"/>
              <a:t>deposit, but agrees to deposit a fixed amount each year. What annual deposit should be made to reach her goal?</a:t>
            </a:r>
          </a:p>
          <a:p>
            <a:r>
              <a:rPr lang="en-US" sz="2200" dirty="0" smtClean="0"/>
              <a:t>3) Lori wants to buy a new car. Her loan officer tells her that her annual rate is </a:t>
            </a:r>
            <a:r>
              <a:rPr lang="en-US" sz="2200" dirty="0" smtClean="0"/>
              <a:t>8%, </a:t>
            </a:r>
            <a:r>
              <a:rPr lang="en-US" sz="2200" dirty="0" smtClean="0"/>
              <a:t>compounded continuously, over a four-year term. Lori </a:t>
            </a:r>
            <a:r>
              <a:rPr lang="en-US" sz="2200" dirty="0" smtClean="0"/>
              <a:t>can </a:t>
            </a:r>
            <a:r>
              <a:rPr lang="en-US" sz="2200" dirty="0" smtClean="0"/>
              <a:t>make equal monthly payments of $225. How much can Lori afford to borrow?</a:t>
            </a:r>
            <a:endParaRPr lang="en-US" sz="2200" dirty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433000" y="228600"/>
            <a:ext cx="227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22669225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2435</TotalTime>
  <Words>233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Cambria Math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 in the Plane</dc:title>
  <dc:subject>Cal II</dc:subject>
  <dc:creator>Phong Chau</dc:creator>
  <cp:lastModifiedBy>Chau,Phong Quoc</cp:lastModifiedBy>
  <cp:revision>132</cp:revision>
  <dcterms:created xsi:type="dcterms:W3CDTF">2002-03-20T19:03:20Z</dcterms:created>
  <dcterms:modified xsi:type="dcterms:W3CDTF">2014-02-10T22:31:32Z</dcterms:modified>
</cp:coreProperties>
</file>