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0" r:id="rId2"/>
    <p:sldId id="258" r:id="rId3"/>
    <p:sldId id="289" r:id="rId4"/>
    <p:sldId id="284" r:id="rId5"/>
    <p:sldId id="290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33FF"/>
    <a:srgbClr val="9900CC"/>
    <a:srgbClr val="CCFFFF"/>
    <a:srgbClr val="FF0000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980" autoAdjust="0"/>
    <p:restoredTop sz="91002" autoAdjust="0"/>
  </p:normalViewPr>
  <p:slideViewPr>
    <p:cSldViewPr>
      <p:cViewPr varScale="1">
        <p:scale>
          <a:sx n="106" d="100"/>
          <a:sy n="106" d="100"/>
        </p:scale>
        <p:origin x="1890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EE6CF8-46CA-4907-B88E-8694588906F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6B8BD4-83EE-4552-AE36-4C382B7BE25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9C3E8A-0572-4036-BCBD-D884D3E3466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2F31EC-8C7B-4A1D-90CB-6344B1C35DA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73B8D1-4E95-423F-9BC0-D2B6C20B9D1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3B2054-07BF-4D3B-AB05-24EA85433F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9B6DF4-6549-468D-9BF3-BCF8660CCF4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ADAD6A-871D-4276-880F-60A5E46473A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DDA85F-D838-4EB0-9F46-EEFDCE59F59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B37D4A-FE35-4DF3-B136-5E354EB1A72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316602-0CAF-44EF-A713-A72DE4C05AB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E4C7FC7B-D092-4627-AA8E-4C5B436BB31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1293476" y="1905000"/>
            <a:ext cx="6425157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4.1 </a:t>
            </a:r>
          </a:p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Definitions and Examples</a:t>
            </a:r>
            <a:endParaRPr lang="en-US" sz="4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122" name="Text Box 2"/>
              <p:cNvSpPr txBox="1">
                <a:spLocks noChangeArrowheads="1"/>
              </p:cNvSpPr>
              <p:nvPr/>
            </p:nvSpPr>
            <p:spPr bwMode="auto">
              <a:xfrm>
                <a:off x="457200" y="914400"/>
                <a:ext cx="8213706" cy="563231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buFont typeface="Wingdings" pitchFamily="2" charset="2"/>
                  <a:buChar char="Ø"/>
                </a:pPr>
                <a:r>
                  <a:rPr lang="en-US" dirty="0" smtClean="0"/>
                  <a:t> A </a:t>
                </a:r>
                <a:r>
                  <a:rPr lang="en-US" u="sng" dirty="0" smtClean="0">
                    <a:solidFill>
                      <a:srgbClr val="FF0000"/>
                    </a:solidFill>
                  </a:rPr>
                  <a:t>second-order differential equation</a:t>
                </a:r>
                <a:r>
                  <a:rPr lang="en-US" dirty="0" smtClean="0"/>
                  <a:t> is an equation of the form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′′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en-US" dirty="0" smtClean="0"/>
              </a:p>
              <a:p>
                <a:endParaRPr lang="en-US" dirty="0" smtClean="0"/>
              </a:p>
              <a:p>
                <a:pPr>
                  <a:buFont typeface="Wingdings" pitchFamily="2" charset="2"/>
                  <a:buChar char="Ø"/>
                </a:pPr>
                <a:r>
                  <a:rPr lang="en-US" dirty="0" smtClean="0"/>
                  <a:t> A </a:t>
                </a:r>
                <a:r>
                  <a:rPr lang="en-US" u="sng" dirty="0" smtClean="0">
                    <a:solidFill>
                      <a:srgbClr val="FF0000"/>
                    </a:solidFill>
                  </a:rPr>
                  <a:t>second-order linear equation</a:t>
                </a:r>
                <a:r>
                  <a:rPr lang="en-US" dirty="0" smtClean="0"/>
                  <a:t> has the form:	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′′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𝑞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 smtClean="0"/>
              </a:p>
              <a:p>
                <a:endParaRPr lang="en-US" dirty="0" smtClean="0"/>
              </a:p>
              <a:p>
                <a:pPr>
                  <a:buFont typeface="Wingdings" pitchFamily="2" charset="2"/>
                  <a:buChar char="Ø"/>
                </a:pPr>
                <a:r>
                  <a:rPr lang="en-US" dirty="0" smtClean="0"/>
                  <a:t> Its associated </a:t>
                </a:r>
                <a:r>
                  <a:rPr lang="en-US" u="sng" dirty="0" smtClean="0">
                    <a:solidFill>
                      <a:srgbClr val="FF0000"/>
                    </a:solidFill>
                  </a:rPr>
                  <a:t>homogeneous</a:t>
                </a:r>
                <a:r>
                  <a:rPr lang="en-US" dirty="0" smtClean="0"/>
                  <a:t> equation has the form:  	        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′′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𝑞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=0.</m:t>
                    </m:r>
                  </m:oMath>
                </a14:m>
                <a:endParaRPr lang="en-US" dirty="0"/>
              </a:p>
              <a:p>
                <a:endParaRPr lang="en-US" dirty="0" smtClean="0"/>
              </a:p>
              <a:p>
                <a:r>
                  <a:rPr lang="en-US" dirty="0" smtClean="0"/>
                  <a:t> </a:t>
                </a:r>
                <a:r>
                  <a:rPr lang="en-US" i="1" dirty="0" smtClean="0">
                    <a:solidFill>
                      <a:srgbClr val="9933FF"/>
                    </a:solidFill>
                  </a:rPr>
                  <a:t>Examples</a:t>
                </a:r>
                <a:r>
                  <a:rPr lang="en-US" dirty="0" smtClean="0"/>
                  <a:t>: </a:t>
                </a:r>
              </a:p>
              <a:p>
                <a:pPr marL="342900" indent="-342900">
                  <a:buFont typeface="Wingdings" panose="05000000000000000000" pitchFamily="2" charset="2"/>
                  <a:buChar char="§"/>
                </a:pP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𝐹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𝑚𝑎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𝑚𝑥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′′</m:t>
                    </m:r>
                  </m:oMath>
                </a14:m>
                <a:r>
                  <a:rPr lang="en-US" dirty="0"/>
                  <a:t> is a second-order equation.</a:t>
                </a:r>
              </a:p>
              <a:p>
                <a:pPr marL="342900" indent="-342900">
                  <a:buFont typeface="Wingdings" panose="05000000000000000000" pitchFamily="2" charset="2"/>
                  <a:buChar char="§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′′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5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𝑡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</m:t>
                        </m:r>
                      </m:e>
                    </m:func>
                  </m:oMath>
                </a14:m>
                <a:r>
                  <a:rPr lang="en-US" dirty="0"/>
                  <a:t>  is a second-order linear </a:t>
                </a:r>
                <a:r>
                  <a:rPr lang="en-US" dirty="0" smtClean="0"/>
                  <a:t>equation</a:t>
                </a:r>
                <a:r>
                  <a:rPr lang="en-US" dirty="0"/>
                  <a:t>. </a:t>
                </a:r>
              </a:p>
              <a:p>
                <a:pPr marL="342900" indent="-342900">
                  <a:buFont typeface="Wingdings" panose="05000000000000000000" pitchFamily="2" charset="2"/>
                  <a:buChar char="§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′′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US" dirty="0" smtClean="0"/>
                  <a:t>  is a second-order homogeneous equation.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5122" name="Text 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57200" y="914400"/>
                <a:ext cx="8213706" cy="5632311"/>
              </a:xfrm>
              <a:prstGeom prst="rect">
                <a:avLst/>
              </a:prstGeom>
              <a:blipFill rotWithShape="0">
                <a:blip r:embed="rId2"/>
                <a:stretch>
                  <a:fillRect l="-1114" t="-758" r="-1188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/>
          <p:cNvSpPr txBox="1"/>
          <p:nvPr/>
        </p:nvSpPr>
        <p:spPr>
          <a:xfrm>
            <a:off x="3505200" y="196096"/>
            <a:ext cx="30099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Definitions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122" name="Text Box 2"/>
              <p:cNvSpPr txBox="1">
                <a:spLocks noChangeArrowheads="1"/>
              </p:cNvSpPr>
              <p:nvPr/>
            </p:nvSpPr>
            <p:spPr bwMode="auto">
              <a:xfrm>
                <a:off x="457200" y="914400"/>
                <a:ext cx="8213706" cy="563359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buFont typeface="Wingdings" pitchFamily="2" charset="2"/>
                  <a:buChar char="Ø"/>
                </a:pPr>
                <a:r>
                  <a:rPr lang="en-US" dirty="0" smtClean="0"/>
                  <a:t> Two functions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𝑢</m:t>
                    </m:r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𝑣</m:t>
                    </m:r>
                  </m:oMath>
                </a14:m>
                <a:r>
                  <a:rPr lang="en-US" dirty="0"/>
                  <a:t> </a:t>
                </a:r>
                <a:r>
                  <a:rPr lang="en-US" dirty="0" smtClean="0"/>
                  <a:t>are </a:t>
                </a:r>
                <a:r>
                  <a:rPr lang="en-US" u="sng" dirty="0" smtClean="0">
                    <a:solidFill>
                      <a:srgbClr val="FF0000"/>
                    </a:solidFill>
                  </a:rPr>
                  <a:t>linearly independent</a:t>
                </a:r>
                <a:r>
                  <a:rPr lang="en-US" u="sng" dirty="0" smtClean="0"/>
                  <a:t> </a:t>
                </a:r>
                <a:r>
                  <a:rPr lang="en-US" dirty="0" smtClean="0"/>
                  <a:t>on an interval if neither is a constant multiple of the other on that interval. If one is constant multiple of the other, they are said to be </a:t>
                </a:r>
                <a:r>
                  <a:rPr lang="en-US" u="sng" dirty="0" smtClean="0">
                    <a:solidFill>
                      <a:srgbClr val="FF0000"/>
                    </a:solidFill>
                  </a:rPr>
                  <a:t>linearly dependent</a:t>
                </a:r>
                <a:r>
                  <a:rPr lang="en-US" dirty="0" smtClean="0"/>
                  <a:t>.</a:t>
                </a:r>
              </a:p>
              <a:p>
                <a:r>
                  <a:rPr lang="en-US" i="1" dirty="0" smtClean="0">
                    <a:solidFill>
                      <a:srgbClr val="9933FF"/>
                    </a:solidFill>
                  </a:rPr>
                  <a:t>Examples</a:t>
                </a:r>
                <a:r>
                  <a:rPr lang="en-US" dirty="0" smtClean="0"/>
                  <a:t>:</a:t>
                </a:r>
              </a:p>
              <a:p>
                <a:pPr marL="342900" indent="-342900">
                  <a:buFont typeface="Wingdings" panose="05000000000000000000" pitchFamily="2" charset="2"/>
                  <a:buChar char="§"/>
                </a:pPr>
                <a14:m>
                  <m:oMath xmlns:m="http://schemas.openxmlformats.org/officeDocument/2006/math">
                    <m:r>
                      <a:rPr lang="en-US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𝑢</m:t>
                    </m:r>
                    <m:r>
                      <a:rPr lang="en-US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  <m:r>
                      <a:rPr lang="en-US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  </m:t>
                    </m:r>
                    <m:r>
                      <a:rPr lang="en-US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  </m:t>
                    </m:r>
                    <m:r>
                      <a:rPr lang="en-US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US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</m:oMath>
                </a14:m>
                <a:endParaRPr lang="en-US" dirty="0" smtClean="0"/>
              </a:p>
              <a:p>
                <a:pPr marL="342900" indent="-342900">
                  <a:buFont typeface="Wingdings" panose="05000000000000000000" pitchFamily="2" charset="2"/>
                  <a:buChar char="§"/>
                </a:pPr>
                <a14:m>
                  <m:oMath xmlns:m="http://schemas.openxmlformats.org/officeDocument/2006/math">
                    <m:r>
                      <a:rPr lang="en-US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𝑢</m:t>
                    </m:r>
                    <m:r>
                      <a:rPr lang="en-US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+3</m:t>
                            </m:r>
                          </m:e>
                        </m:d>
                      </m:e>
                      <m:sup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,  </m:t>
                    </m:r>
                    <m:r>
                      <a:rPr lang="en-US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   </m:t>
                    </m:r>
                    <m:r>
                      <a:rPr lang="en-US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US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=2</m:t>
                    </m:r>
                    <m:sSup>
                      <m:sSupPr>
                        <m:ctrlPr>
                          <a:rPr lang="en-US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+12</m:t>
                    </m:r>
                    <m:r>
                      <a:rPr lang="en-US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+18</m:t>
                    </m:r>
                  </m:oMath>
                </a14:m>
                <a:endParaRPr lang="en-US" dirty="0" smtClean="0"/>
              </a:p>
              <a:p>
                <a:pPr marL="342900" indent="-342900">
                  <a:buFont typeface="Wingdings" panose="05000000000000000000" pitchFamily="2" charset="2"/>
                  <a:buChar char="§"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𝑢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      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func>
                          <m:func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cos</m:t>
                            </m:r>
                          </m:fName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func>
                      </m:e>
                    </m:func>
                  </m:oMath>
                </a14:m>
                <a:endParaRPr lang="en-US" dirty="0"/>
              </a:p>
              <a:p>
                <a:pPr marL="342900" indent="-342900">
                  <a:buFont typeface="Wingdings" panose="05000000000000000000" pitchFamily="2" charset="2"/>
                  <a:buChar char="§"/>
                </a:pPr>
                <a14:m>
                  <m:oMath xmlns:m="http://schemas.openxmlformats.org/officeDocument/2006/math">
                    <m:r>
                      <a:rPr lang="en-US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𝑢</m:t>
                    </m:r>
                    <m:r>
                      <a:rPr lang="en-US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=4</m:t>
                    </m:r>
                    <m:func>
                      <m:funcPr>
                        <m:ctrlPr>
                          <a:rPr lang="en-US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func>
                    <m:r>
                      <a:rPr lang="en-US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,  </m:t>
                    </m:r>
                    <m:r>
                      <a:rPr lang="en-US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US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US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func>
                          <m:funcPr>
                            <m:ctrlPr>
                              <a:rPr lang="en-US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b="0" i="0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cos</m:t>
                            </m:r>
                          </m:fName>
                          <m:e>
                            <m:r>
                              <a:rPr lang="en-US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func>
                      </m:e>
                    </m:func>
                  </m:oMath>
                </a14:m>
                <a:endParaRPr lang="en-US" dirty="0" smtClean="0"/>
              </a:p>
              <a:p>
                <a:pPr>
                  <a:buFont typeface="Wingdings" pitchFamily="2" charset="2"/>
                  <a:buChar char="Ø"/>
                </a:pPr>
                <a:r>
                  <a:rPr lang="en-US" dirty="0" smtClean="0"/>
                  <a:t> A </a:t>
                </a:r>
                <a:r>
                  <a:rPr lang="en-US" u="sng" dirty="0" smtClean="0">
                    <a:solidFill>
                      <a:srgbClr val="FF0000"/>
                    </a:solidFill>
                  </a:rPr>
                  <a:t>linear combination</a:t>
                </a:r>
                <a:r>
                  <a:rPr lang="en-US" dirty="0" smtClean="0"/>
                  <a:t> of two functions </a:t>
                </a:r>
                <a:r>
                  <a:rPr lang="en-US" sz="2800" i="1" dirty="0" smtClean="0">
                    <a:latin typeface="+mj-lt"/>
                  </a:rPr>
                  <a:t>u</a:t>
                </a:r>
                <a:r>
                  <a:rPr lang="en-US" dirty="0" smtClean="0"/>
                  <a:t> and </a:t>
                </a:r>
                <a:r>
                  <a:rPr lang="en-US" sz="2800" i="1" dirty="0">
                    <a:latin typeface="+mj-lt"/>
                  </a:rPr>
                  <a:t>v</a:t>
                </a:r>
                <a:r>
                  <a:rPr lang="en-US" dirty="0" smtClean="0"/>
                  <a:t> is a function of the form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𝐴𝑢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𝐵𝑣</m:t>
                    </m:r>
                  </m:oMath>
                </a14:m>
                <a:r>
                  <a:rPr lang="en-US" dirty="0" smtClean="0"/>
                  <a:t>  where </a:t>
                </a:r>
                <a:r>
                  <a:rPr lang="en-US" sz="2800" i="1" dirty="0">
                    <a:latin typeface="+mj-lt"/>
                  </a:rPr>
                  <a:t>A</a:t>
                </a:r>
                <a:r>
                  <a:rPr lang="en-US" dirty="0" smtClean="0"/>
                  <a:t> and </a:t>
                </a:r>
                <a:r>
                  <a:rPr lang="en-US" sz="2800" i="1" dirty="0">
                    <a:latin typeface="+mj-lt"/>
                  </a:rPr>
                  <a:t>B</a:t>
                </a:r>
                <a:r>
                  <a:rPr lang="en-US" dirty="0" smtClean="0"/>
                  <a:t> are constants.</a:t>
                </a:r>
              </a:p>
              <a:p>
                <a:pPr>
                  <a:buFont typeface="Wingdings" pitchFamily="2" charset="2"/>
                  <a:buChar char="Ø"/>
                </a:pPr>
                <a:r>
                  <a:rPr lang="en-US" dirty="0" smtClean="0"/>
                  <a:t> The </a:t>
                </a:r>
                <a:r>
                  <a:rPr lang="en-US" u="sng" dirty="0" err="1" smtClean="0">
                    <a:solidFill>
                      <a:srgbClr val="FF0000"/>
                    </a:solidFill>
                  </a:rPr>
                  <a:t>Wronskian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 </a:t>
                </a:r>
                <a:r>
                  <a:rPr lang="en-US" dirty="0" smtClean="0"/>
                  <a:t>of </a:t>
                </a:r>
                <a:r>
                  <a:rPr lang="en-US" dirty="0"/>
                  <a:t>two functions </a:t>
                </a:r>
                <a:r>
                  <a:rPr lang="en-US" sz="2800" i="1" dirty="0">
                    <a:latin typeface="+mj-lt"/>
                  </a:rPr>
                  <a:t>u</a:t>
                </a:r>
                <a:r>
                  <a:rPr lang="en-US" dirty="0"/>
                  <a:t> and </a:t>
                </a:r>
                <a:r>
                  <a:rPr lang="en-US" sz="2800" i="1" dirty="0">
                    <a:latin typeface="+mj-lt"/>
                  </a:rPr>
                  <a:t>v</a:t>
                </a:r>
                <a:r>
                  <a:rPr lang="en-US" dirty="0"/>
                  <a:t> is </a:t>
                </a:r>
                <a:r>
                  <a:rPr lang="en-US" dirty="0" smtClean="0"/>
                  <a:t>defined to be 	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𝑊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𝑑𝑒𝑡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e>
                          </m:mr>
                        </m:m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𝑢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𝑢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′</m:t>
                    </m:r>
                  </m:oMath>
                </a14:m>
                <a:endParaRPr lang="en-US" dirty="0"/>
              </a:p>
              <a:p>
                <a:pPr>
                  <a:buFont typeface="Wingdings" pitchFamily="2" charset="2"/>
                  <a:buChar char="Ø"/>
                </a:pPr>
                <a:endParaRPr lang="en-US" i="1" dirty="0"/>
              </a:p>
            </p:txBody>
          </p:sp>
        </mc:Choice>
        <mc:Fallback xmlns="">
          <p:sp>
            <p:nvSpPr>
              <p:cNvPr id="5122" name="Text 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57200" y="914400"/>
                <a:ext cx="8213706" cy="5633593"/>
              </a:xfrm>
              <a:prstGeom prst="rect">
                <a:avLst/>
              </a:prstGeom>
              <a:blipFill rotWithShape="0">
                <a:blip r:embed="rId2"/>
                <a:stretch>
                  <a:fillRect l="-1114" t="-758" r="-891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/>
          <p:cNvSpPr txBox="1"/>
          <p:nvPr/>
        </p:nvSpPr>
        <p:spPr>
          <a:xfrm>
            <a:off x="3429000" y="228600"/>
            <a:ext cx="30099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Definitions</a:t>
            </a:r>
          </a:p>
        </p:txBody>
      </p:sp>
    </p:spTree>
    <p:extLst>
      <p:ext uri="{BB962C8B-B14F-4D97-AF65-F5344CB8AC3E}">
        <p14:creationId xmlns:p14="http://schemas.microsoft.com/office/powerpoint/2010/main" val="3717460851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3048000" y="152400"/>
            <a:ext cx="2667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Propositions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 Box 2"/>
              <p:cNvSpPr txBox="1">
                <a:spLocks noChangeArrowheads="1"/>
              </p:cNvSpPr>
              <p:nvPr/>
            </p:nvSpPr>
            <p:spPr bwMode="auto">
              <a:xfrm>
                <a:off x="571500" y="2819400"/>
                <a:ext cx="7620000" cy="37856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marL="457200" indent="-457200">
                  <a:buFont typeface="+mj-lt"/>
                  <a:buAutoNum type="arabicParenR"/>
                </a:pPr>
                <a:r>
                  <a:rPr lang="en-US" dirty="0" smtClean="0"/>
                  <a:t>A </a:t>
                </a:r>
                <a:r>
                  <a:rPr lang="en-US" dirty="0" smtClean="0">
                    <a:solidFill>
                      <a:srgbClr val="9933FF"/>
                    </a:solidFill>
                  </a:rPr>
                  <a:t>linear combination</a:t>
                </a:r>
                <a:r>
                  <a:rPr lang="en-US" dirty="0" smtClean="0"/>
                  <a:t> of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𝑢</m:t>
                    </m:r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𝑣</m:t>
                    </m:r>
                  </m:oMath>
                </a14:m>
                <a:r>
                  <a:rPr lang="en-US" dirty="0"/>
                  <a:t> is also a </a:t>
                </a:r>
                <a:r>
                  <a:rPr lang="en-US" u="sng" dirty="0" smtClean="0"/>
                  <a:t>solution</a:t>
                </a:r>
                <a:r>
                  <a:rPr lang="en-US" dirty="0" smtClean="0"/>
                  <a:t> to the equation.</a:t>
                </a:r>
              </a:p>
              <a:p>
                <a:pPr marL="457200" indent="-457200">
                  <a:buFont typeface="+mj-lt"/>
                  <a:buAutoNum type="arabicParenR"/>
                </a:pPr>
                <a:r>
                  <a:rPr lang="en-US" dirty="0" smtClean="0"/>
                  <a:t>If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𝑢</m:t>
                    </m:r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𝑣</m:t>
                    </m:r>
                  </m:oMath>
                </a14:m>
                <a:r>
                  <a:rPr lang="en-US" dirty="0" smtClean="0"/>
                  <a:t> are </a:t>
                </a:r>
                <a:r>
                  <a:rPr lang="en-US" dirty="0" smtClean="0">
                    <a:solidFill>
                      <a:srgbClr val="9933FF"/>
                    </a:solidFill>
                  </a:rPr>
                  <a:t>linearly independent</a:t>
                </a:r>
                <a:r>
                  <a:rPr lang="en-US" dirty="0" smtClean="0"/>
                  <a:t>, then the linear combination of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𝑢</m:t>
                    </m:r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𝑣</m:t>
                    </m:r>
                  </m:oMath>
                </a14:m>
                <a:r>
                  <a:rPr lang="en-US" dirty="0" smtClean="0"/>
                  <a:t> is the </a:t>
                </a:r>
                <a:r>
                  <a:rPr lang="en-US" u="sng" dirty="0" smtClean="0"/>
                  <a:t>general solution</a:t>
                </a:r>
                <a:r>
                  <a:rPr lang="en-US" dirty="0" smtClean="0"/>
                  <a:t> to the equation; that is,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𝐴𝑢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𝐵𝑣</m:t>
                    </m:r>
                  </m:oMath>
                </a14:m>
                <a:r>
                  <a:rPr lang="en-US" dirty="0"/>
                  <a:t> </a:t>
                </a:r>
                <a:r>
                  <a:rPr lang="en-US" dirty="0" smtClean="0"/>
                  <a:t>is the general solution.</a:t>
                </a:r>
                <a:endParaRPr lang="en-US" dirty="0"/>
              </a:p>
              <a:p>
                <a:pPr marL="457200" indent="-457200">
                  <a:buFont typeface="+mj-lt"/>
                  <a:buAutoNum type="arabicParenR"/>
                </a:pPr>
                <a:r>
                  <a:rPr lang="en-US" dirty="0" smtClean="0"/>
                  <a:t>They are linearly independent if and only if their </a:t>
                </a:r>
                <a:r>
                  <a:rPr lang="en-US" dirty="0" err="1" smtClean="0">
                    <a:solidFill>
                      <a:srgbClr val="9933FF"/>
                    </a:solidFill>
                  </a:rPr>
                  <a:t>Wronskian</a:t>
                </a: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𝑊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)≠0</m:t>
                    </m:r>
                  </m:oMath>
                </a14:m>
                <a:r>
                  <a:rPr lang="en-US" dirty="0"/>
                  <a:t> </a:t>
                </a:r>
                <a:r>
                  <a:rPr lang="en-US" dirty="0" smtClean="0"/>
                  <a:t>for some t.</a:t>
                </a:r>
              </a:p>
              <a:p>
                <a:pPr>
                  <a:buFont typeface="Wingdings" pitchFamily="2" charset="2"/>
                  <a:buChar char="Ø"/>
                </a:pPr>
                <a:endParaRPr lang="en-US" dirty="0" smtClean="0"/>
              </a:p>
              <a:p>
                <a:pPr>
                  <a:buFont typeface="Wingdings" pitchFamily="2" charset="2"/>
                  <a:buChar char="Ø"/>
                </a:pPr>
                <a:endParaRPr lang="en-US" i="1" dirty="0"/>
              </a:p>
            </p:txBody>
          </p:sp>
        </mc:Choice>
        <mc:Fallback xmlns="">
          <p:sp>
            <p:nvSpPr>
              <p:cNvPr id="6" name="Text 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71500" y="2819400"/>
                <a:ext cx="7620000" cy="3785652"/>
              </a:xfrm>
              <a:prstGeom prst="rect">
                <a:avLst/>
              </a:prstGeom>
              <a:blipFill rotWithShape="0">
                <a:blip r:embed="rId2"/>
                <a:stretch>
                  <a:fillRect l="-1120" t="-1127" r="-1040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2514600" y="1575862"/>
                <a:ext cx="3510897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>
                              <a:latin typeface="Cambria Math" panose="02040503050406030204" pitchFamily="18" charset="0"/>
                            </a:rPr>
                            <m:t>y</m:t>
                          </m:r>
                        </m:e>
                        <m:sup>
                          <m:r>
                            <a:rPr lang="en-US">
                              <a:latin typeface="Cambria Math" panose="02040503050406030204" pitchFamily="18" charset="0"/>
                            </a:rPr>
                            <m:t>′′</m:t>
                          </m:r>
                        </m:sup>
                      </m:sSup>
                      <m:r>
                        <a:rPr lang="en-US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𝑞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4600" y="1575862"/>
                <a:ext cx="3510897" cy="461665"/>
              </a:xfrm>
              <a:prstGeom prst="rect">
                <a:avLst/>
              </a:prstGeom>
              <a:blipFill rotWithShape="0">
                <a:blip r:embed="rId3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 Box 2"/>
              <p:cNvSpPr txBox="1">
                <a:spLocks noChangeArrowheads="1"/>
              </p:cNvSpPr>
              <p:nvPr/>
            </p:nvSpPr>
            <p:spPr bwMode="auto">
              <a:xfrm>
                <a:off x="990600" y="723728"/>
                <a:ext cx="7010400" cy="156966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r>
                  <a:rPr lang="en-US" dirty="0" smtClean="0"/>
                  <a:t>   Suppose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𝑢</m:t>
                    </m:r>
                  </m:oMath>
                </a14:m>
                <a:r>
                  <a:rPr lang="en-US" dirty="0" smtClean="0"/>
                  <a:t> 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𝑣</m:t>
                    </m:r>
                  </m:oMath>
                </a14:m>
                <a:r>
                  <a:rPr lang="en-US" dirty="0" smtClean="0"/>
                  <a:t> are both solutions to the homogeneous equation</a:t>
                </a:r>
              </a:p>
              <a:p>
                <a:r>
                  <a:rPr lang="en-US" dirty="0" smtClean="0"/>
                  <a:t>   </a:t>
                </a:r>
              </a:p>
              <a:p>
                <a:r>
                  <a:rPr lang="en-US" dirty="0" smtClean="0"/>
                  <a:t>   then</a:t>
                </a:r>
              </a:p>
            </p:txBody>
          </p:sp>
        </mc:Choice>
        <mc:Fallback xmlns="">
          <p:sp>
            <p:nvSpPr>
              <p:cNvPr id="5" name="Text 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990600" y="723728"/>
                <a:ext cx="7010400" cy="1569660"/>
              </a:xfrm>
              <a:prstGeom prst="rect">
                <a:avLst/>
              </a:prstGeom>
              <a:blipFill rotWithShape="0">
                <a:blip r:embed="rId4"/>
                <a:stretch>
                  <a:fillRect l="-1391" t="-2724" b="-8560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40691834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5122" name="Text Box 2"/>
              <p:cNvSpPr txBox="1">
                <a:spLocks noChangeArrowheads="1"/>
              </p:cNvSpPr>
              <p:nvPr/>
            </p:nvSpPr>
            <p:spPr bwMode="auto">
              <a:xfrm>
                <a:off x="1295400" y="1066800"/>
                <a:ext cx="7010400" cy="30469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r>
                  <a:rPr lang="en-US" dirty="0" smtClean="0"/>
                  <a:t>Find the general solution to the equation:</a:t>
                </a:r>
              </a:p>
              <a:p>
                <a:endParaRPr lang="en-US" dirty="0"/>
              </a:p>
              <a:p>
                <a:r>
                  <a:rPr lang="en-US" dirty="0" smtClean="0"/>
                  <a:t>1) 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′′</m:t>
                        </m:r>
                      </m:sup>
                    </m:sSup>
                    <m:r>
                      <a:rPr lang="en-US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endParaRPr lang="en-US" b="0" i="1" dirty="0" smtClean="0">
                  <a:solidFill>
                    <a:srgbClr val="000000"/>
                  </a:solidFill>
                  <a:latin typeface="Cambria Math" panose="02040503050406030204" pitchFamily="18" charset="0"/>
                </a:endParaRPr>
              </a:p>
              <a:p>
                <a:endParaRPr lang="en-US" b="0" i="1" dirty="0" smtClean="0">
                  <a:solidFill>
                    <a:srgbClr val="000000"/>
                  </a:solidFill>
                  <a:latin typeface="Cambria Math" panose="02040503050406030204" pitchFamily="18" charset="0"/>
                </a:endParaRPr>
              </a:p>
              <a:p>
                <a:r>
                  <a:rPr lang="en-US" dirty="0" smtClean="0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a:t>2) 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′′</m:t>
                        </m:r>
                      </m:sup>
                    </m:sSup>
                    <m:r>
                      <a:rPr lang="en-US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+6</m:t>
                    </m:r>
                    <m:sSup>
                      <m:sSupPr>
                        <m:ctrlPr>
                          <a:rPr lang="en-US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US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+9</m:t>
                    </m:r>
                    <m:r>
                      <a:rPr lang="en-US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endParaRPr lang="en-US" dirty="0" smtClean="0"/>
              </a:p>
              <a:p>
                <a:endParaRPr lang="en-US" b="0" dirty="0" smtClean="0"/>
              </a:p>
              <a:p>
                <a:r>
                  <a:rPr lang="en-US" b="0" u="sng" dirty="0" smtClean="0">
                    <a:solidFill>
                      <a:srgbClr val="9933FF"/>
                    </a:solidFill>
                  </a:rPr>
                  <a:t>Hint</a:t>
                </a:r>
                <a:r>
                  <a:rPr lang="en-US" b="0" dirty="0" smtClean="0"/>
                  <a:t>: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−3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 ,    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𝑡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−3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sup>
                    </m:sSup>
                  </m:oMath>
                </a14:m>
                <a:r>
                  <a:rPr lang="en-US" dirty="0" smtClean="0"/>
                  <a:t> are solutions.</a:t>
                </a:r>
                <a:endParaRPr lang="en-US" dirty="0"/>
              </a:p>
              <a:p>
                <a:pPr>
                  <a:buFont typeface="Wingdings" pitchFamily="2" charset="2"/>
                  <a:buChar char="Ø"/>
                </a:pPr>
                <a:endParaRPr lang="en-US" i="1" dirty="0"/>
              </a:p>
            </p:txBody>
          </p:sp>
        </mc:Choice>
        <mc:Fallback>
          <p:sp>
            <p:nvSpPr>
              <p:cNvPr id="5122" name="Text 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295400" y="1066800"/>
                <a:ext cx="7010400" cy="3046988"/>
              </a:xfrm>
              <a:prstGeom prst="rect">
                <a:avLst/>
              </a:prstGeom>
              <a:blipFill rotWithShape="0">
                <a:blip r:embed="rId2"/>
                <a:stretch>
                  <a:fillRect l="-1391" t="-1400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/>
          <p:cNvSpPr txBox="1"/>
          <p:nvPr/>
        </p:nvSpPr>
        <p:spPr>
          <a:xfrm>
            <a:off x="3429000" y="228600"/>
            <a:ext cx="30099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Examples</a:t>
            </a:r>
          </a:p>
        </p:txBody>
      </p:sp>
    </p:spTree>
    <p:extLst>
      <p:ext uri="{BB962C8B-B14F-4D97-AF65-F5344CB8AC3E}">
        <p14:creationId xmlns:p14="http://schemas.microsoft.com/office/powerpoint/2010/main" val="550183080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3435</TotalTime>
  <Words>164</Words>
  <Application>Microsoft Office PowerPoint</Application>
  <PresentationFormat>On-screen Show (4:3)</PresentationFormat>
  <Paragraphs>39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Cambria Math</vt:lpstr>
      <vt:lpstr>Times New Roman</vt:lpstr>
      <vt:lpstr>Wingdings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Hanford High School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Vectors in the Plane</dc:title>
  <dc:subject>Cal II</dc:subject>
  <dc:creator>Phong Chau</dc:creator>
  <cp:lastModifiedBy>Chau,Phong Quoc</cp:lastModifiedBy>
  <cp:revision>128</cp:revision>
  <dcterms:created xsi:type="dcterms:W3CDTF">2002-03-20T19:03:20Z</dcterms:created>
  <dcterms:modified xsi:type="dcterms:W3CDTF">2014-02-18T16:54:09Z</dcterms:modified>
</cp:coreProperties>
</file>