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1" r:id="rId2"/>
    <p:sldId id="258" r:id="rId3"/>
    <p:sldId id="294" r:id="rId4"/>
    <p:sldId id="280" r:id="rId5"/>
    <p:sldId id="293" r:id="rId6"/>
    <p:sldId id="289" r:id="rId7"/>
    <p:sldId id="292" r:id="rId8"/>
    <p:sldId id="290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CC"/>
    <a:srgbClr val="9933FF"/>
    <a:srgbClr val="FF0000"/>
    <a:srgbClr val="CCFFFF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980" autoAdjust="0"/>
    <p:restoredTop sz="91002" autoAdjust="0"/>
  </p:normalViewPr>
  <p:slideViewPr>
    <p:cSldViewPr>
      <p:cViewPr varScale="1">
        <p:scale>
          <a:sx n="106" d="100"/>
          <a:sy n="106" d="100"/>
        </p:scale>
        <p:origin x="1890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EE6CF8-46CA-4907-B88E-8694588906F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6B8BD4-83EE-4552-AE36-4C382B7BE25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9C3E8A-0572-4036-BCBD-D884D3E3466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2F31EC-8C7B-4A1D-90CB-6344B1C35DA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73B8D1-4E95-423F-9BC0-D2B6C20B9D1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3B2054-07BF-4D3B-AB05-24EA85433F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9B6DF4-6549-468D-9BF3-BCF8660CCF4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ADAD6A-871D-4276-880F-60A5E46473A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DDA85F-D838-4EB0-9F46-EEFDCE59F59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B37D4A-FE35-4DF3-B136-5E354EB1A72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316602-0CAF-44EF-A713-A72DE4C05AB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E4C7FC7B-D092-4627-AA8E-4C5B436BB31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1606577" y="1905000"/>
            <a:ext cx="579896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Chapter 5 </a:t>
            </a:r>
          </a:p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The Laplace Transform</a:t>
            </a:r>
            <a:endParaRPr lang="en-US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9430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457200" y="914400"/>
            <a:ext cx="8213706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Laplace Transform </a:t>
            </a:r>
            <a:r>
              <a:rPr lang="en-US" dirty="0" smtClean="0"/>
              <a:t>is a useful technique to solve linear O.D.E. with constant coefficients.</a:t>
            </a:r>
          </a:p>
          <a:p>
            <a:endParaRPr lang="en-US" dirty="0" smtClean="0"/>
          </a:p>
          <a:p>
            <a:r>
              <a:rPr lang="en-US" i="1" dirty="0" smtClean="0">
                <a:solidFill>
                  <a:srgbClr val="00B050"/>
                </a:solidFill>
              </a:rPr>
              <a:t>Analogies</a:t>
            </a:r>
            <a:r>
              <a:rPr lang="en-US" dirty="0" smtClean="0"/>
              <a:t>: Suppose I have a scale with maximum weight of 1000 </a:t>
            </a:r>
            <a:r>
              <a:rPr lang="en-US" dirty="0" err="1" smtClean="0"/>
              <a:t>lbs</a:t>
            </a:r>
            <a:r>
              <a:rPr lang="en-US" dirty="0" smtClean="0"/>
              <a:t>, but I want find out the weight of an object that is much heavier than that limit. How can I do that?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Transport the object to a different planet with smaller gravity, and weigh it there.</a:t>
            </a: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Burn the object and weigh its ash. </a:t>
            </a:r>
            <a:endParaRPr lang="en-US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dirty="0" smtClean="0"/>
              <a:t>Laplace transform is like, “transform” an object into a different object in a completely different world where it’s much easier to handle there, and then transform it back to our world and interpret its result.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3505200" y="196096"/>
            <a:ext cx="30099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Overview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457200" y="914400"/>
            <a:ext cx="8213706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  There will be three steps in this technique:</a:t>
            </a:r>
          </a:p>
          <a:p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solidFill>
                  <a:srgbClr val="9933FF"/>
                </a:solidFill>
              </a:rPr>
              <a:t>Transform</a:t>
            </a:r>
            <a:r>
              <a:rPr lang="en-US" dirty="0" smtClean="0"/>
              <a:t> the equation. (Transport the object to a different planet or burn it.)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solidFill>
                  <a:srgbClr val="9933FF"/>
                </a:solidFill>
              </a:rPr>
              <a:t>Solve</a:t>
            </a:r>
            <a:r>
              <a:rPr lang="en-US" dirty="0" smtClean="0"/>
              <a:t> the transformed equation. (weighs the object on a different planet, or weigh its ash)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solidFill>
                  <a:srgbClr val="9933FF"/>
                </a:solidFill>
              </a:rPr>
              <a:t>Inverse transform</a:t>
            </a:r>
            <a:r>
              <a:rPr lang="en-US" dirty="0" smtClean="0"/>
              <a:t> the solution. (Transport the object/scale back to the earth, or convert the weight of its ash to the original weight)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i="1" dirty="0" smtClean="0">
                <a:solidFill>
                  <a:srgbClr val="00B050"/>
                </a:solidFill>
              </a:rPr>
              <a:t>Potential Problem</a:t>
            </a:r>
            <a:r>
              <a:rPr lang="en-US" dirty="0" smtClean="0"/>
              <a:t>: The object may be too huge to be transformed (too big to be transported or burned)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3505200" y="196096"/>
            <a:ext cx="2286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Strategy</a:t>
            </a:r>
          </a:p>
        </p:txBody>
      </p:sp>
    </p:spTree>
    <p:extLst>
      <p:ext uri="{BB962C8B-B14F-4D97-AF65-F5344CB8AC3E}">
        <p14:creationId xmlns:p14="http://schemas.microsoft.com/office/powerpoint/2010/main" val="522122318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1721484" y="1905000"/>
            <a:ext cx="5569153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5.1 </a:t>
            </a:r>
          </a:p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The Definitions of the </a:t>
            </a:r>
          </a:p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Laplace </a:t>
            </a:r>
            <a:r>
              <a:rPr lang="en-US" sz="4000" b="1" dirty="0" err="1" smtClean="0">
                <a:solidFill>
                  <a:srgbClr val="FF0000"/>
                </a:solidFill>
              </a:rPr>
              <a:t>Tranform</a:t>
            </a:r>
            <a:endParaRPr lang="en-US" sz="4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5122" name="Text Box 2"/>
              <p:cNvSpPr txBox="1">
                <a:spLocks noChangeArrowheads="1"/>
              </p:cNvSpPr>
              <p:nvPr/>
            </p:nvSpPr>
            <p:spPr bwMode="auto">
              <a:xfrm>
                <a:off x="457200" y="914400"/>
                <a:ext cx="8213706" cy="49787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buFont typeface="Wingdings" pitchFamily="2" charset="2"/>
                  <a:buChar char="Ø"/>
                </a:pPr>
                <a:r>
                  <a:rPr lang="en-US" dirty="0" smtClean="0"/>
                  <a:t> A function is </a:t>
                </a:r>
                <a:r>
                  <a:rPr lang="en-US" u="sng" dirty="0" smtClean="0">
                    <a:solidFill>
                      <a:srgbClr val="FF0000"/>
                    </a:solidFill>
                  </a:rPr>
                  <a:t>piecewise continuous</a:t>
                </a:r>
                <a:r>
                  <a:rPr lang="en-US" dirty="0" smtClean="0"/>
                  <a:t> if it has finitely many points of discontinuity and it has left-hand and right-hand limits at every point of discontinuity.</a:t>
                </a:r>
              </a:p>
              <a:p>
                <a:endParaRPr lang="en-US" dirty="0" smtClean="0"/>
              </a:p>
              <a:p>
                <a:pPr>
                  <a:buFont typeface="Wingdings" pitchFamily="2" charset="2"/>
                  <a:buChar char="Ø"/>
                </a:pPr>
                <a:r>
                  <a:rPr lang="en-US" dirty="0" smtClean="0"/>
                  <a:t> A function is </a:t>
                </a:r>
                <a:r>
                  <a:rPr lang="en-US" u="sng" dirty="0" smtClean="0">
                    <a:solidFill>
                      <a:srgbClr val="FF0000"/>
                    </a:solidFill>
                  </a:rPr>
                  <a:t>piecewise differentiable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 </a:t>
                </a:r>
                <a:r>
                  <a:rPr lang="en-US" dirty="0" smtClean="0"/>
                  <a:t>if </a:t>
                </a:r>
                <a:r>
                  <a:rPr lang="en-US" dirty="0"/>
                  <a:t>it is </a:t>
                </a:r>
                <a:r>
                  <a:rPr lang="en-US" dirty="0" smtClean="0"/>
                  <a:t>continuous </a:t>
                </a:r>
                <a:r>
                  <a:rPr lang="en-US" dirty="0"/>
                  <a:t>and its derivative is piecewise </a:t>
                </a:r>
                <a:r>
                  <a:rPr lang="en-US" dirty="0" smtClean="0"/>
                  <a:t>continuous.</a:t>
                </a:r>
                <a:endParaRPr lang="en-US" dirty="0"/>
              </a:p>
              <a:p>
                <a:endParaRPr lang="en-US" dirty="0" smtClean="0"/>
              </a:p>
              <a:p>
                <a:r>
                  <a:rPr lang="en-US" dirty="0" smtClean="0"/>
                  <a:t> </a:t>
                </a:r>
                <a:r>
                  <a:rPr lang="en-US" i="1" dirty="0">
                    <a:solidFill>
                      <a:srgbClr val="00B050"/>
                    </a:solidFill>
                  </a:rPr>
                  <a:t>Examples</a:t>
                </a:r>
                <a:r>
                  <a:rPr lang="en-US" dirty="0" smtClean="0"/>
                  <a:t>: </a:t>
                </a:r>
              </a:p>
              <a:p>
                <a:pPr marL="342900" indent="-342900">
                  <a:buFont typeface="Wingdings" panose="05000000000000000000" pitchFamily="2" charset="2"/>
                  <a:buChar char="§"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)=|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|</m:t>
                    </m:r>
                  </m:oMath>
                </a14:m>
                <a:r>
                  <a:rPr lang="en-US" dirty="0"/>
                  <a:t> is a </a:t>
                </a:r>
                <a:r>
                  <a:rPr lang="en-US" dirty="0" smtClean="0">
                    <a:solidFill>
                      <a:srgbClr val="9900CC"/>
                    </a:solidFill>
                  </a:rPr>
                  <a:t>piecewise differentiable</a:t>
                </a:r>
                <a:r>
                  <a:rPr lang="en-US" dirty="0" smtClean="0"/>
                  <a:t> function.</a:t>
                </a:r>
                <a:endParaRPr lang="en-US" dirty="0"/>
              </a:p>
              <a:p>
                <a:pPr marL="342900" indent="-342900">
                  <a:buFont typeface="Wingdings" panose="05000000000000000000" pitchFamily="2" charset="2"/>
                  <a:buChar char="§"/>
                </a:pP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</a:rPr>
                      <m:t>𝑔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1  ,  0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≤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≤3</m:t>
                            </m:r>
                          </m:e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0   ,   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&gt;3      </m:t>
                            </m:r>
                          </m:e>
                        </m:eqArr>
                      </m:e>
                    </m:d>
                  </m:oMath>
                </a14:m>
                <a:r>
                  <a:rPr lang="en-US" dirty="0"/>
                  <a:t>  is </a:t>
                </a:r>
                <a:r>
                  <a:rPr lang="en-US" dirty="0" smtClean="0">
                    <a:solidFill>
                      <a:srgbClr val="9900CC"/>
                    </a:solidFill>
                  </a:rPr>
                  <a:t>piecewise continuous</a:t>
                </a:r>
                <a:r>
                  <a:rPr lang="en-US" dirty="0" smtClean="0"/>
                  <a:t> function. </a:t>
                </a:r>
                <a:endParaRPr lang="en-US" dirty="0"/>
              </a:p>
              <a:p>
                <a:pPr marL="342900" indent="-342900">
                  <a:buFont typeface="Wingdings" panose="05000000000000000000" pitchFamily="2" charset="2"/>
                  <a:buChar char="§"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h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tan</m:t>
                        </m:r>
                      </m:fName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func>
                  </m:oMath>
                </a14:m>
                <a:r>
                  <a:rPr lang="en-US" dirty="0" smtClean="0"/>
                  <a:t>  is NOT a piecewise continuous function.</a:t>
                </a:r>
              </a:p>
              <a:p>
                <a:endParaRPr lang="en-US" dirty="0"/>
              </a:p>
            </p:txBody>
          </p:sp>
        </mc:Choice>
        <mc:Fallback>
          <p:sp>
            <p:nvSpPr>
              <p:cNvPr id="5122" name="Text 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57200" y="914400"/>
                <a:ext cx="8213706" cy="4978799"/>
              </a:xfrm>
              <a:prstGeom prst="rect">
                <a:avLst/>
              </a:prstGeom>
              <a:blipFill rotWithShape="0">
                <a:blip r:embed="rId2"/>
                <a:stretch>
                  <a:fillRect l="-1114" t="-857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/>
          <p:cNvSpPr txBox="1"/>
          <p:nvPr/>
        </p:nvSpPr>
        <p:spPr>
          <a:xfrm>
            <a:off x="3505200" y="196096"/>
            <a:ext cx="30099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Definitions</a:t>
            </a:r>
          </a:p>
        </p:txBody>
      </p:sp>
    </p:spTree>
    <p:extLst>
      <p:ext uri="{BB962C8B-B14F-4D97-AF65-F5344CB8AC3E}">
        <p14:creationId xmlns:p14="http://schemas.microsoft.com/office/powerpoint/2010/main" val="205034788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122" name="Text Box 2"/>
              <p:cNvSpPr txBox="1">
                <a:spLocks noChangeArrowheads="1"/>
              </p:cNvSpPr>
              <p:nvPr/>
            </p:nvSpPr>
            <p:spPr bwMode="auto">
              <a:xfrm>
                <a:off x="228600" y="914400"/>
                <a:ext cx="8686800" cy="51482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buFont typeface="Wingdings" pitchFamily="2" charset="2"/>
                  <a:buChar char="Ø"/>
                </a:pPr>
                <a:r>
                  <a:rPr lang="en-US" dirty="0" smtClean="0"/>
                  <a:t> A functions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 smtClean="0"/>
                  <a:t> is of </a:t>
                </a:r>
                <a:r>
                  <a:rPr lang="en-US" u="sng" dirty="0">
                    <a:solidFill>
                      <a:srgbClr val="FF0000"/>
                    </a:solidFill>
                  </a:rPr>
                  <a:t>exponential order</a:t>
                </a:r>
                <a:r>
                  <a:rPr lang="en-US" dirty="0">
                    <a:solidFill>
                      <a:srgbClr val="FF0000"/>
                    </a:solidFill>
                  </a:rPr>
                  <a:t> </a:t>
                </a:r>
                <a:r>
                  <a:rPr lang="en-US" dirty="0" smtClean="0"/>
                  <a:t>if there are constants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US" dirty="0" smtClean="0"/>
                  <a:t> 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US" dirty="0" smtClean="0"/>
                  <a:t> such that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|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|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𝐶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𝑎𝑡</m:t>
                        </m:r>
                      </m:sup>
                    </m:sSup>
                  </m:oMath>
                </a14:m>
                <a:r>
                  <a:rPr lang="en-US" dirty="0" smtClean="0"/>
                  <a:t>; that is,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</m:oMath>
                </a14:m>
                <a:r>
                  <a:rPr lang="en-US" dirty="0" smtClean="0"/>
                  <a:t> does not grow more rapidly than all exponential functions!</a:t>
                </a:r>
              </a:p>
              <a:p>
                <a:endParaRPr lang="en-US" dirty="0" smtClean="0"/>
              </a:p>
              <a:p>
                <a:r>
                  <a:rPr lang="en-US" i="1" dirty="0">
                    <a:solidFill>
                      <a:srgbClr val="00B050"/>
                    </a:solidFill>
                  </a:rPr>
                  <a:t>Examples</a:t>
                </a:r>
                <a:r>
                  <a:rPr lang="en-US" dirty="0" smtClean="0"/>
                  <a:t>:</a:t>
                </a:r>
              </a:p>
              <a:p>
                <a:pPr marL="342900" indent="-342900">
                  <a:buFont typeface="Wingdings" panose="05000000000000000000" pitchFamily="2" charset="2"/>
                  <a:buChar char="§"/>
                </a:pP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sup>
                    </m:sSup>
                    <m:r>
                      <a:rPr lang="en-US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  </m:t>
                    </m:r>
                    <m:r>
                      <a:rPr lang="en-US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  </m:t>
                    </m:r>
                    <m:r>
                      <a:rPr lang="en-US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𝑔</m:t>
                    </m:r>
                    <m:d>
                      <m:dPr>
                        <m:ctrlPr>
                          <a:rPr lang="en-US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27</m:t>
                        </m:r>
                      </m:sup>
                    </m:sSup>
                    <m:r>
                      <a:rPr lang="en-US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+7</m:t>
                    </m:r>
                    <m:r>
                      <a:rPr lang="en-US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 smtClean="0"/>
                  <a:t>  are of exponential order.</a:t>
                </a:r>
              </a:p>
              <a:p>
                <a:pPr marL="342900" indent="-342900">
                  <a:buFont typeface="Wingdings" panose="05000000000000000000" pitchFamily="2" charset="2"/>
                  <a:buChar char="§"/>
                </a:pP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h</m:t>
                    </m:r>
                    <m:r>
                      <a:rPr lang="en-US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)=</m:t>
                    </m:r>
                    <m:sSup>
                      <m:sSupPr>
                        <m:ctrlPr>
                          <a:rPr lang="en-US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e>
                      <m:sup>
                        <m:sSup>
                          <m:sSupPr>
                            <m:ctrlPr>
                              <a:rPr lang="en-US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p>
                            <m:r>
                              <a:rPr lang="en-US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</m:sup>
                    </m:sSup>
                    <m:r>
                      <a:rPr lang="en-US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,  </m:t>
                    </m:r>
                    <m:r>
                      <a:rPr lang="en-US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)=</m:t>
                    </m:r>
                    <m:sSup>
                      <m:sSupPr>
                        <m:ctrlPr>
                          <a:rPr lang="en-US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sSup>
                          <m:sSupPr>
                            <m:ctrlPr>
                              <a:rPr lang="en-US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5</m:t>
                            </m:r>
                          </m:e>
                          <m:sup>
                            <m:r>
                              <a:rPr lang="en-US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p>
                        </m:sSup>
                      </m:sup>
                    </m:sSup>
                  </m:oMath>
                </a14:m>
                <a:r>
                  <a:rPr lang="en-US" dirty="0" smtClean="0"/>
                  <a:t> are NOT of exponential order.</a:t>
                </a:r>
              </a:p>
              <a:p>
                <a:endParaRPr lang="en-US" dirty="0" smtClean="0"/>
              </a:p>
              <a:p>
                <a:pPr>
                  <a:buFont typeface="Wingdings" pitchFamily="2" charset="2"/>
                  <a:buChar char="Ø"/>
                </a:pPr>
                <a:r>
                  <a:rPr lang="en-US" dirty="0" smtClean="0"/>
                  <a:t> One type of </a:t>
                </a:r>
                <a:r>
                  <a:rPr lang="en-US" u="sng" dirty="0" smtClean="0">
                    <a:solidFill>
                      <a:srgbClr val="FF0000"/>
                    </a:solidFill>
                  </a:rPr>
                  <a:t>Improper integral</a:t>
                </a:r>
                <a:r>
                  <a:rPr lang="en-US" dirty="0" smtClean="0"/>
                  <a:t> is of the form </a:t>
                </a:r>
              </a:p>
              <a:p>
                <a:r>
                  <a:rPr lang="en-US" b="0" dirty="0"/>
                  <a:t> </a:t>
                </a:r>
                <a:r>
                  <a:rPr lang="en-US" b="0" dirty="0" smtClean="0"/>
                  <a:t>         		</a:t>
                </a:r>
                <a14:m>
                  <m:oMath xmlns:m="http://schemas.openxmlformats.org/officeDocument/2006/math">
                    <m:nary>
                      <m:nary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∞</m:t>
                        </m:r>
                      </m:sup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𝑑𝑥</m:t>
                        </m:r>
                      </m:e>
                    </m:nary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lim</m:t>
                            </m:r>
                          </m:e>
                          <m:lim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→∞</m:t>
                            </m:r>
                          </m:lim>
                        </m:limLow>
                      </m:fName>
                      <m:e>
                        <m:nary>
                          <m:nary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m:rPr>
                                <m:brk m:alnAt="23"/>
                              </m:rP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sub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sup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𝑓</m:t>
                            </m:r>
                            <m:d>
                              <m:d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</m:d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𝑑𝑥</m:t>
                            </m:r>
                          </m:e>
                        </m:nary>
                      </m:e>
                    </m:func>
                  </m:oMath>
                </a14:m>
                <a:endParaRPr lang="en-US" dirty="0" smtClean="0"/>
              </a:p>
              <a:p>
                <a:endParaRPr lang="en-US" dirty="0" smtClean="0">
                  <a:solidFill>
                    <a:srgbClr val="00B050"/>
                  </a:solidFill>
                </a:endParaRPr>
              </a:p>
              <a:p>
                <a:r>
                  <a:rPr lang="en-US" dirty="0" smtClean="0">
                    <a:solidFill>
                      <a:srgbClr val="00B050"/>
                    </a:solidFill>
                  </a:rPr>
                  <a:t>We will be working with </a:t>
                </a:r>
                <a:r>
                  <a:rPr lang="en-US" dirty="0" smtClean="0">
                    <a:solidFill>
                      <a:srgbClr val="9900CC"/>
                    </a:solidFill>
                  </a:rPr>
                  <a:t>piecewise continuous</a:t>
                </a:r>
                <a:r>
                  <a:rPr lang="en-US" dirty="0" smtClean="0">
                    <a:solidFill>
                      <a:srgbClr val="00B050"/>
                    </a:solidFill>
                  </a:rPr>
                  <a:t> or </a:t>
                </a:r>
                <a:r>
                  <a:rPr lang="en-US" dirty="0" smtClean="0">
                    <a:solidFill>
                      <a:srgbClr val="9900CC"/>
                    </a:solidFill>
                  </a:rPr>
                  <a:t>differentiable</a:t>
                </a:r>
                <a:r>
                  <a:rPr lang="en-US" dirty="0" smtClean="0">
                    <a:solidFill>
                      <a:srgbClr val="00B050"/>
                    </a:solidFill>
                  </a:rPr>
                  <a:t> functions of </a:t>
                </a:r>
                <a:r>
                  <a:rPr lang="en-US" dirty="0" smtClean="0">
                    <a:solidFill>
                      <a:srgbClr val="9900CC"/>
                    </a:solidFill>
                  </a:rPr>
                  <a:t>exponential order </a:t>
                </a:r>
                <a:r>
                  <a:rPr lang="en-US" dirty="0" smtClean="0">
                    <a:solidFill>
                      <a:srgbClr val="00B050"/>
                    </a:solidFill>
                  </a:rPr>
                  <a:t>in this chapter!</a:t>
                </a:r>
                <a:endParaRPr lang="en-US" i="1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5122" name="Text 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28600" y="914400"/>
                <a:ext cx="8686800" cy="5148204"/>
              </a:xfrm>
              <a:prstGeom prst="rect">
                <a:avLst/>
              </a:prstGeom>
              <a:blipFill rotWithShape="0">
                <a:blip r:embed="rId2"/>
                <a:stretch>
                  <a:fillRect l="-1123" t="-828" r="-1333" b="-1775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/>
          <p:cNvSpPr txBox="1"/>
          <p:nvPr/>
        </p:nvSpPr>
        <p:spPr>
          <a:xfrm>
            <a:off x="3429000" y="228600"/>
            <a:ext cx="30099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Definitions</a:t>
            </a:r>
          </a:p>
        </p:txBody>
      </p:sp>
    </p:spTree>
    <p:extLst>
      <p:ext uri="{BB962C8B-B14F-4D97-AF65-F5344CB8AC3E}">
        <p14:creationId xmlns:p14="http://schemas.microsoft.com/office/powerpoint/2010/main" val="3717460851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5122" name="Text Box 2"/>
              <p:cNvSpPr txBox="1">
                <a:spLocks noChangeArrowheads="1"/>
              </p:cNvSpPr>
              <p:nvPr/>
            </p:nvSpPr>
            <p:spPr bwMode="auto">
              <a:xfrm>
                <a:off x="228600" y="914400"/>
                <a:ext cx="8686800" cy="52505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r>
                  <a:rPr lang="en-US" dirty="0" smtClean="0"/>
                  <a:t>    The </a:t>
                </a:r>
                <a:r>
                  <a:rPr lang="en-US" u="sng" dirty="0">
                    <a:solidFill>
                      <a:srgbClr val="FF0000"/>
                    </a:solidFill>
                  </a:rPr>
                  <a:t>Laplace Transform</a:t>
                </a:r>
                <a:r>
                  <a:rPr lang="en-US" dirty="0"/>
                  <a:t> of a function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</m:oMath>
                </a14:m>
                <a:r>
                  <a:rPr lang="en-US" dirty="0"/>
                  <a:t> is the function 	</a:t>
                </a:r>
                <a:r>
                  <a:rPr lang="en-US" dirty="0">
                    <a:latin typeface="Script MT Bold" panose="03040602040607080904" pitchFamily="66" charset="0"/>
                  </a:rPr>
                  <a:t>L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</a:rPr>
                      <m:t>{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}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𝐹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∞</m:t>
                        </m:r>
                      </m:sup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</m:d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∙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𝑠𝑡</m:t>
                            </m:r>
                          </m:sup>
                        </m:sSup>
                      </m:e>
                    </m:nary>
                    <m:r>
                      <a:rPr lang="en-US" i="1">
                        <a:latin typeface="Cambria Math" panose="02040503050406030204" pitchFamily="18" charset="0"/>
                      </a:rPr>
                      <m:t>𝑑𝑡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      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𝑓𝑜𝑟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  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&gt;0</m:t>
                    </m:r>
                  </m:oMath>
                </a14:m>
                <a:r>
                  <a:rPr lang="en-US" dirty="0"/>
                  <a:t> </a:t>
                </a:r>
              </a:p>
              <a:p>
                <a:r>
                  <a:rPr lang="en-US" dirty="0" smtClean="0"/>
                  <a:t>	           </a:t>
                </a:r>
                <a:r>
                  <a:rPr lang="en-US" dirty="0" smtClean="0">
                    <a:solidFill>
                      <a:srgbClr val="9900CC"/>
                    </a:solidFill>
                  </a:rPr>
                  <a:t>This integral may diverge</a:t>
                </a:r>
                <a:r>
                  <a:rPr lang="en-US" dirty="0" smtClean="0">
                    <a:solidFill>
                      <a:srgbClr val="00B050"/>
                    </a:solidFill>
                  </a:rPr>
                  <a:t>!</a:t>
                </a:r>
              </a:p>
              <a:p>
                <a:endParaRPr lang="en-US" dirty="0" smtClean="0">
                  <a:solidFill>
                    <a:srgbClr val="00B050"/>
                  </a:solidFill>
                </a:endParaRPr>
              </a:p>
              <a:p>
                <a:r>
                  <a:rPr lang="en-US" i="1" dirty="0">
                    <a:solidFill>
                      <a:srgbClr val="00B050"/>
                    </a:solidFill>
                  </a:rPr>
                  <a:t>Examples</a:t>
                </a:r>
                <a:r>
                  <a:rPr lang="en-US" dirty="0" smtClean="0"/>
                  <a:t>: Find the Laplace transform of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</m:oMath>
                </a14:m>
                <a:r>
                  <a:rPr lang="en-US" dirty="0" smtClean="0"/>
                  <a:t>.</a:t>
                </a:r>
              </a:p>
              <a:p>
                <a:pPr marL="342900" indent="-342900">
                  <a:buFont typeface="Wingdings" panose="05000000000000000000" pitchFamily="2" charset="2"/>
                  <a:buChar char="§"/>
                </a:pP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𝑎𝑡</m:t>
                        </m:r>
                      </m:sup>
                    </m:sSup>
                    <m:r>
                      <a:rPr lang="en-US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    →            </m:t>
                    </m:r>
                    <m:r>
                      <a:rPr lang="en-US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𝐹</m:t>
                    </m:r>
                    <m:d>
                      <m:dPr>
                        <m:ctrlPr>
                          <a:rPr lang="en-US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</m:d>
                    <m:r>
                      <a:rPr lang="en-US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den>
                    </m:f>
                  </m:oMath>
                </a14:m>
                <a:endParaRPr lang="en-US" dirty="0" smtClean="0"/>
              </a:p>
              <a:p>
                <a:pPr marL="342900" indent="-342900">
                  <a:buFont typeface="Wingdings" panose="05000000000000000000" pitchFamily="2" charset="2"/>
                  <a:buChar char="§"/>
                </a:pP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=1        →</m:t>
                    </m:r>
                    <m:r>
                      <a:rPr lang="en-US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  </m:t>
                    </m:r>
                    <m:r>
                      <a:rPr lang="en-US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          </m:t>
                    </m:r>
                    <m:r>
                      <a:rPr lang="en-US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𝐹</m:t>
                    </m:r>
                    <m:r>
                      <a:rPr lang="en-US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)=</m:t>
                    </m:r>
                    <m:f>
                      <m:fPr>
                        <m:ctrlPr>
                          <a:rPr lang="en-US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</m:den>
                    </m:f>
                  </m:oMath>
                </a14:m>
                <a:endParaRPr lang="en-US" dirty="0" smtClean="0"/>
              </a:p>
              <a:p>
                <a:pPr marL="342900" indent="-342900">
                  <a:buFont typeface="Wingdings" panose="05000000000000000000" pitchFamily="2" charset="2"/>
                  <a:buChar char="§"/>
                </a:pPr>
                <a14:m>
                  <m:oMath xmlns:m="http://schemas.openxmlformats.org/officeDocument/2006/math">
                    <m:r>
                      <a:rPr lang="en-US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        →            </m:t>
                    </m:r>
                    <m:r>
                      <a:rPr lang="en-US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𝐹</m:t>
                    </m:r>
                    <m:r>
                      <a:rPr lang="en-US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)=</m:t>
                    </m:r>
                    <m:f>
                      <m:fPr>
                        <m:ctrlPr>
                          <a:rPr 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sSup>
                          <m:sSupPr>
                            <m:ctrlPr>
                              <a:rPr lang="en-US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  <m:sup>
                            <m:r>
                              <a:rPr lang="en-US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endParaRPr lang="en-US" dirty="0" smtClean="0"/>
              </a:p>
              <a:p>
                <a:pPr marL="342900" indent="-342900">
                  <a:buFont typeface="Wingdings" panose="05000000000000000000" pitchFamily="2" charset="2"/>
                  <a:buChar char="§"/>
                </a:pPr>
                <a14:m>
                  <m:oMath xmlns:m="http://schemas.openxmlformats.org/officeDocument/2006/math">
                    <m:r>
                      <a:rPr lang="en-US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p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  <m:r>
                      <a:rPr lang="en-US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     →            </m:t>
                    </m:r>
                    <m:r>
                      <a:rPr lang="en-US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𝐹</m:t>
                    </m:r>
                    <m:r>
                      <a:rPr lang="en-US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)=</m:t>
                    </m:r>
                    <m:f>
                      <m:fPr>
                        <m:ctrlPr>
                          <a:rPr 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!</m:t>
                        </m:r>
                      </m:num>
                      <m:den>
                        <m:sSup>
                          <m:sSupPr>
                            <m:ctrlPr>
                              <a:rPr lang="en-US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  <m:sup>
                            <m:r>
                              <a:rPr lang="en-US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n-US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+1</m:t>
                            </m:r>
                          </m:sup>
                        </m:sSup>
                      </m:den>
                    </m:f>
                  </m:oMath>
                </a14:m>
                <a:endParaRPr lang="en-US" dirty="0" smtClean="0"/>
              </a:p>
              <a:p>
                <a:r>
                  <a:rPr lang="en-US" i="1" u="sng" dirty="0">
                    <a:solidFill>
                      <a:srgbClr val="00B050"/>
                    </a:solidFill>
                  </a:rPr>
                  <a:t>Theorem</a:t>
                </a:r>
                <a:r>
                  <a:rPr lang="en-US" dirty="0" smtClean="0"/>
                  <a:t>:</a:t>
                </a:r>
                <a:endParaRPr lang="en-US" dirty="0"/>
              </a:p>
              <a:p>
                <a:r>
                  <a:rPr lang="en-US" dirty="0" smtClean="0"/>
                  <a:t>   If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is </a:t>
                </a:r>
                <a:r>
                  <a:rPr lang="en-US" dirty="0" smtClean="0"/>
                  <a:t>a function on the interval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[0,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∞)</m:t>
                    </m:r>
                  </m:oMath>
                </a14:m>
                <a:r>
                  <a:rPr lang="en-US" dirty="0" smtClean="0"/>
                  <a:t> of </a:t>
                </a:r>
                <a:r>
                  <a:rPr lang="en-US" u="sng" dirty="0">
                    <a:solidFill>
                      <a:srgbClr val="9933FF"/>
                    </a:solidFill>
                  </a:rPr>
                  <a:t>exponential </a:t>
                </a:r>
                <a:r>
                  <a:rPr lang="en-US" u="sng" dirty="0" smtClean="0">
                    <a:solidFill>
                      <a:srgbClr val="9933FF"/>
                    </a:solidFill>
                  </a:rPr>
                  <a:t>order</a:t>
                </a:r>
                <a:r>
                  <a:rPr lang="en-US" dirty="0"/>
                  <a:t>,</a:t>
                </a:r>
              </a:p>
              <a:p>
                <a:r>
                  <a:rPr lang="en-US" dirty="0">
                    <a:solidFill>
                      <a:srgbClr val="FF0000"/>
                    </a:solidFill>
                  </a:rPr>
                  <a:t> 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  </a:t>
                </a:r>
                <a:r>
                  <a:rPr lang="en-US" dirty="0" smtClean="0"/>
                  <a:t>then the Laplace transform </a:t>
                </a:r>
                <a:r>
                  <a:rPr lang="en-US" u="sng" dirty="0" smtClean="0"/>
                  <a:t>exists</a:t>
                </a:r>
                <a:r>
                  <a:rPr lang="en-US" dirty="0" smtClean="0"/>
                  <a:t> for large values of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r>
                  <a:rPr lang="en-US" i="1" dirty="0" smtClean="0"/>
                  <a:t>.</a:t>
                </a:r>
                <a:endParaRPr lang="en-US" i="1" dirty="0"/>
              </a:p>
            </p:txBody>
          </p:sp>
        </mc:Choice>
        <mc:Fallback>
          <p:sp>
            <p:nvSpPr>
              <p:cNvPr id="5122" name="Text 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28600" y="914400"/>
                <a:ext cx="8686800" cy="5250540"/>
              </a:xfrm>
              <a:prstGeom prst="rect">
                <a:avLst/>
              </a:prstGeom>
              <a:blipFill rotWithShape="0">
                <a:blip r:embed="rId2"/>
                <a:stretch>
                  <a:fillRect l="-1123" t="-813" r="-912" b="-1858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/>
          <p:cNvSpPr txBox="1"/>
          <p:nvPr/>
        </p:nvSpPr>
        <p:spPr>
          <a:xfrm>
            <a:off x="2533650" y="228600"/>
            <a:ext cx="4076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Laplace Transform</a:t>
            </a:r>
          </a:p>
        </p:txBody>
      </p:sp>
      <p:sp>
        <p:nvSpPr>
          <p:cNvPr id="2" name="Rectangle 1"/>
          <p:cNvSpPr/>
          <p:nvPr/>
        </p:nvSpPr>
        <p:spPr>
          <a:xfrm>
            <a:off x="3124200" y="2895600"/>
            <a:ext cx="2133600" cy="533400"/>
          </a:xfrm>
          <a:prstGeom prst="rect">
            <a:avLst/>
          </a:prstGeom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105400" y="4519063"/>
            <a:ext cx="2133600" cy="515471"/>
          </a:xfrm>
          <a:prstGeom prst="rect">
            <a:avLst/>
          </a:prstGeom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151094" y="3420460"/>
            <a:ext cx="2133600" cy="533400"/>
          </a:xfrm>
          <a:prstGeom prst="rect">
            <a:avLst/>
          </a:prstGeom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429000" y="3941691"/>
            <a:ext cx="2133600" cy="501851"/>
          </a:xfrm>
          <a:prstGeom prst="rect">
            <a:avLst/>
          </a:prstGeom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971800" y="4466551"/>
            <a:ext cx="2133600" cy="533400"/>
          </a:xfrm>
          <a:prstGeom prst="rect">
            <a:avLst/>
          </a:prstGeom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748848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7" grpId="0" animBg="1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122" name="Text Box 2"/>
              <p:cNvSpPr txBox="1">
                <a:spLocks noChangeArrowheads="1"/>
              </p:cNvSpPr>
              <p:nvPr/>
            </p:nvSpPr>
            <p:spPr bwMode="auto">
              <a:xfrm>
                <a:off x="1295400" y="1066800"/>
                <a:ext cx="7010400" cy="395595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r>
                  <a:rPr lang="en-US" dirty="0" smtClean="0"/>
                  <a:t>Find:</a:t>
                </a:r>
              </a:p>
              <a:p>
                <a:endParaRPr lang="en-US" dirty="0"/>
              </a:p>
              <a:p>
                <a:r>
                  <a:rPr lang="en-US" dirty="0" smtClean="0"/>
                  <a:t>1) 	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dirty="0">
                        <a:latin typeface="Script MT Bold" panose="03040602040607080904" pitchFamily="66" charset="0"/>
                      </a:rPr>
                      <m:t>L</m:t>
                    </m:r>
                    <m:r>
                      <a:rPr lang="en-US" i="1" smtClean="0">
                        <a:latin typeface="Cambria Math" panose="02040503050406030204" pitchFamily="18" charset="0"/>
                      </a:rPr>
                      <m:t>{</m:t>
                    </m:r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𝑎𝑡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}</m:t>
                        </m:r>
                      </m:e>
                    </m:func>
                  </m:oMath>
                </a14:m>
                <a:endParaRPr lang="en-US" b="0" i="1" dirty="0" smtClean="0">
                  <a:solidFill>
                    <a:srgbClr val="000000"/>
                  </a:solidFill>
                  <a:latin typeface="Cambria Math" panose="02040503050406030204" pitchFamily="18" charset="0"/>
                </a:endParaRPr>
              </a:p>
              <a:p>
                <a:r>
                  <a:rPr lang="en-US" dirty="0" smtClean="0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a:t>2) 	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dirty="0">
                        <a:latin typeface="Script MT Bold" panose="03040602040607080904" pitchFamily="66" charset="0"/>
                      </a:rPr>
                      <m:t>L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{</m:t>
                    </m:r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𝑎𝑡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}</m:t>
                        </m:r>
                      </m:e>
                    </m:func>
                  </m:oMath>
                </a14:m>
                <a:endParaRPr lang="en-US" b="0" dirty="0" smtClean="0">
                  <a:latin typeface="Cambria Math" panose="02040503050406030204" pitchFamily="18" charset="0"/>
                </a:endParaRPr>
              </a:p>
              <a:p>
                <a:r>
                  <a:rPr lang="en-US" b="0" dirty="0" smtClean="0"/>
                  <a:t>3)	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dirty="0">
                        <a:latin typeface="Script MT Bold" panose="03040602040607080904" pitchFamily="66" charset="0"/>
                      </a:rPr>
                      <m:t>L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{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𝑢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}</m:t>
                    </m:r>
                  </m:oMath>
                </a14:m>
                <a:r>
                  <a:rPr lang="en-US" dirty="0" smtClean="0">
                    <a:latin typeface="Cambria Math" panose="02040503050406030204" pitchFamily="18" charset="0"/>
                  </a:rPr>
                  <a:t>  where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𝑢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1,   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≥4</m:t>
                            </m:r>
                          </m:e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0,    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&lt;0</m:t>
                            </m:r>
                          </m:e>
                        </m:eqArr>
                      </m:e>
                    </m:d>
                  </m:oMath>
                </a14:m>
                <a:endParaRPr lang="en-US" dirty="0">
                  <a:latin typeface="Cambria Math" panose="02040503050406030204" pitchFamily="18" charset="0"/>
                </a:endParaRPr>
              </a:p>
              <a:p>
                <a:endParaRPr lang="en-US" b="0" dirty="0" smtClean="0"/>
              </a:p>
              <a:p>
                <a:r>
                  <a:rPr lang="en-US" dirty="0" smtClean="0"/>
                  <a:t>4)	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dirty="0">
                        <a:latin typeface="Script MT Bold" panose="03040602040607080904" pitchFamily="66" charset="0"/>
                      </a:rPr>
                      <m:t>L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{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𝑔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}</m:t>
                    </m:r>
                  </m:oMath>
                </a14:m>
                <a:r>
                  <a:rPr lang="en-US" dirty="0">
                    <a:latin typeface="Cambria Math" panose="02040503050406030204" pitchFamily="18" charset="0"/>
                  </a:rPr>
                  <a:t>  where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</a:rPr>
                      <m:t>𝑔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)=</m:t>
                    </m:r>
                    <m:d>
                      <m:dPr>
                        <m:begChr m:val="{"/>
                        <m:endChr m:val="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1,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  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≤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en-US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≤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3</m:t>
                            </m:r>
                          </m:e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0,  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   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      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&gt;3</m:t>
                            </m:r>
                          </m:e>
                        </m:eqArr>
                      </m:e>
                    </m:d>
                  </m:oMath>
                </a14:m>
                <a:endParaRPr lang="en-US" dirty="0"/>
              </a:p>
              <a:p>
                <a:pPr>
                  <a:buFont typeface="Wingdings" pitchFamily="2" charset="2"/>
                  <a:buChar char="Ø"/>
                </a:pPr>
                <a:endParaRPr lang="en-US" i="1" dirty="0"/>
              </a:p>
            </p:txBody>
          </p:sp>
        </mc:Choice>
        <mc:Fallback xmlns="">
          <p:sp>
            <p:nvSpPr>
              <p:cNvPr id="5122" name="Text 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295400" y="1066800"/>
                <a:ext cx="7010400" cy="3955955"/>
              </a:xfrm>
              <a:prstGeom prst="rect">
                <a:avLst/>
              </a:prstGeom>
              <a:blipFill rotWithShape="0">
                <a:blip r:embed="rId2"/>
                <a:stretch>
                  <a:fillRect l="-1391" t="-1079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/>
          <p:cNvSpPr txBox="1"/>
          <p:nvPr/>
        </p:nvSpPr>
        <p:spPr>
          <a:xfrm>
            <a:off x="3429000" y="228600"/>
            <a:ext cx="30099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Examples</a:t>
            </a:r>
          </a:p>
        </p:txBody>
      </p:sp>
    </p:spTree>
    <p:extLst>
      <p:ext uri="{BB962C8B-B14F-4D97-AF65-F5344CB8AC3E}">
        <p14:creationId xmlns:p14="http://schemas.microsoft.com/office/powerpoint/2010/main" val="550183080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3609</TotalTime>
  <Words>323</Words>
  <Application>Microsoft Office PowerPoint</Application>
  <PresentationFormat>On-screen Show (4:3)</PresentationFormat>
  <Paragraphs>60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Cambria Math</vt:lpstr>
      <vt:lpstr>Script MT Bold</vt:lpstr>
      <vt:lpstr>Times New Roman</vt:lpstr>
      <vt:lpstr>Wingdings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Hanford High School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Vectors in the Plane</dc:title>
  <dc:subject>Cal II</dc:subject>
  <dc:creator>Phong Chau</dc:creator>
  <cp:lastModifiedBy>Chau,Phong Quoc</cp:lastModifiedBy>
  <cp:revision>145</cp:revision>
  <dcterms:created xsi:type="dcterms:W3CDTF">2002-03-20T19:03:20Z</dcterms:created>
  <dcterms:modified xsi:type="dcterms:W3CDTF">2014-02-24T17:05:08Z</dcterms:modified>
</cp:coreProperties>
</file>