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93" r:id="rId3"/>
    <p:sldId id="294" r:id="rId4"/>
    <p:sldId id="295" r:id="rId5"/>
    <p:sldId id="29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33FF"/>
    <a:srgbClr val="9900CC"/>
    <a:srgbClr val="CC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106" d="100"/>
          <a:sy n="106" d="100"/>
        </p:scale>
        <p:origin x="18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04800" y="1905000"/>
            <a:ext cx="8763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5.3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The Inverse Laplace </a:t>
            </a:r>
            <a:r>
              <a:rPr lang="en-US" sz="4000" b="1" dirty="0" err="1" smtClean="0">
                <a:solidFill>
                  <a:srgbClr val="FF0000"/>
                </a:solidFill>
              </a:rPr>
              <a:t>Tranform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457200" y="914400"/>
                <a:ext cx="8213706" cy="57002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i="1" u="sng" dirty="0" smtClean="0">
                    <a:solidFill>
                      <a:srgbClr val="00B050"/>
                    </a:solidFill>
                  </a:rPr>
                  <a:t>Theorem</a:t>
                </a:r>
                <a:r>
                  <a:rPr lang="en-US" i="1" dirty="0" smtClean="0">
                    <a:solidFill>
                      <a:srgbClr val="00B050"/>
                    </a:solidFill>
                  </a:rPr>
                  <a:t>: </a:t>
                </a:r>
              </a:p>
              <a:p>
                <a:r>
                  <a:rPr lang="en-US" dirty="0" smtClean="0"/>
                  <a:t>    If </a:t>
                </a:r>
                <a:r>
                  <a:rPr lang="en-US" dirty="0" smtClean="0">
                    <a:latin typeface="Script MT Bold" panose="03040602040607080904" pitchFamily="66" charset="0"/>
                  </a:rPr>
                  <a:t>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dirty="0">
                        <a:latin typeface="Script MT Bold" panose="03040602040607080904" pitchFamily="66" charset="0"/>
                      </a:rPr>
                      <m:t>L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&gt;0.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 smtClean="0"/>
              </a:p>
              <a:p>
                <a:r>
                  <a:rPr lang="en-US" i="1" u="sng" dirty="0" smtClean="0">
                    <a:solidFill>
                      <a:srgbClr val="00B050"/>
                    </a:solidFill>
                  </a:rPr>
                  <a:t>Definition</a:t>
                </a:r>
                <a:r>
                  <a:rPr lang="en-US" i="1" dirty="0" smtClean="0">
                    <a:solidFill>
                      <a:srgbClr val="00B050"/>
                    </a:solidFill>
                  </a:rPr>
                  <a:t>: </a:t>
                </a:r>
                <a:endParaRPr lang="en-US" i="1" dirty="0">
                  <a:solidFill>
                    <a:srgbClr val="00B050"/>
                  </a:solidFill>
                </a:endParaRP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is the </a:t>
                </a:r>
                <a:r>
                  <a:rPr lang="en-US" dirty="0" smtClean="0">
                    <a:solidFill>
                      <a:srgbClr val="9933FF"/>
                    </a:solidFill>
                  </a:rPr>
                  <a:t>Laplace Transform</a:t>
                </a:r>
                <a:r>
                  <a:rPr lang="en-US" dirty="0" smtClean="0"/>
                  <a:t> </a:t>
                </a:r>
                <a:r>
                  <a:rPr lang="en-US" dirty="0"/>
                  <a:t>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called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inverse Laplace Transform </a:t>
                </a:r>
                <a:r>
                  <a:rPr lang="en-US" dirty="0" smtClean="0"/>
                  <a:t>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and we write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cript MT Bold" panose="03040602040607080904" pitchFamily="66" charset="0"/>
                          </a:rPr>
                          <m:t>L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 </a:t>
                </a:r>
                <a:r>
                  <a:rPr lang="en-US" i="1" dirty="0">
                    <a:solidFill>
                      <a:srgbClr val="00B050"/>
                    </a:solidFill>
                  </a:rPr>
                  <a:t>Examples</a:t>
                </a:r>
                <a:r>
                  <a:rPr lang="en-US" dirty="0" smtClean="0"/>
                  <a:t>: Find the inverse </a:t>
                </a:r>
                <a:r>
                  <a:rPr lang="en-US" dirty="0"/>
                  <a:t>L</a:t>
                </a:r>
                <a:r>
                  <a:rPr lang="en-US" dirty="0" smtClean="0"/>
                  <a:t>aplace </a:t>
                </a:r>
                <a:r>
                  <a:rPr lang="en-US" dirty="0"/>
                  <a:t>T</a:t>
                </a:r>
                <a:r>
                  <a:rPr lang="en-US" dirty="0" smtClean="0"/>
                  <a:t>ransform.</a:t>
                </a:r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cript MT Bold" panose="03040602040607080904" pitchFamily="66" charset="0"/>
                          </a:rPr>
                          <m:t>L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cript MT Bold" panose="03040602040607080904" pitchFamily="66" charset="0"/>
                          </a:rPr>
                          <m:t>L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+9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cript MT Bold" panose="03040602040607080904" pitchFamily="66" charset="0"/>
                          </a:rPr>
                          <m:t>L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cript MT Bold" panose="03040602040607080904" pitchFamily="66" charset="0"/>
                          </a:rPr>
                          <m:t>L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914400"/>
                <a:ext cx="8213706" cy="5700278"/>
              </a:xfrm>
              <a:prstGeom prst="rect">
                <a:avLst/>
              </a:prstGeom>
              <a:blipFill rotWithShape="0">
                <a:blip r:embed="rId2"/>
                <a:stretch>
                  <a:fillRect l="-1114" t="-749" r="-37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820853" y="2286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Inverse Laplace Transform</a:t>
            </a:r>
          </a:p>
        </p:txBody>
      </p:sp>
    </p:spTree>
    <p:extLst>
      <p:ext uri="{BB962C8B-B14F-4D97-AF65-F5344CB8AC3E}">
        <p14:creationId xmlns:p14="http://schemas.microsoft.com/office/powerpoint/2010/main" val="2050347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457200" y="914400"/>
                <a:ext cx="8213706" cy="52965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i="1" u="sng" dirty="0" smtClean="0">
                    <a:solidFill>
                      <a:srgbClr val="00B050"/>
                    </a:solidFill>
                  </a:rPr>
                  <a:t>Theorem</a:t>
                </a:r>
                <a:r>
                  <a:rPr lang="en-US" i="1" dirty="0" smtClean="0">
                    <a:solidFill>
                      <a:srgbClr val="00B050"/>
                    </a:solidFill>
                  </a:rPr>
                  <a:t>: </a:t>
                </a:r>
              </a:p>
              <a:p>
                <a:r>
                  <a:rPr lang="en-US" dirty="0" smtClean="0"/>
                  <a:t>	If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cript MT Bold" panose="03040602040607080904" pitchFamily="66" charset="0"/>
                          </a:rPr>
                          <m:t>L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cript MT Bold" panose="03040602040607080904" pitchFamily="66" charset="0"/>
                          </a:rPr>
                          <m:t>L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 smtClean="0"/>
                  <a:t> then</a:t>
                </a:r>
              </a:p>
              <a:p>
                <a:r>
                  <a:rPr lang="en-US" dirty="0">
                    <a:latin typeface="Script MT Bold" panose="03040602040607080904" pitchFamily="66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cript MT Bold" panose="03040602040607080904" pitchFamily="66" charset="0"/>
                          </a:rPr>
                          <m:t>L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 </a:t>
                </a:r>
                <a:r>
                  <a:rPr lang="en-US" i="1" dirty="0">
                    <a:solidFill>
                      <a:srgbClr val="00B050"/>
                    </a:solidFill>
                  </a:rPr>
                  <a:t>Examples</a:t>
                </a:r>
                <a:r>
                  <a:rPr lang="en-US" dirty="0" smtClean="0"/>
                  <a:t>: Find the inverse Laplace Transform of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cript MT Bold" panose="03040602040607080904" pitchFamily="66" charset="0"/>
                          </a:rPr>
                          <m:t>L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cript MT Bold" panose="03040602040607080904" pitchFamily="66" charset="0"/>
                          </a:rPr>
                          <m:t>L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49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cript MT Bold" panose="03040602040607080904" pitchFamily="66" charset="0"/>
                          </a:rPr>
                          <m:t>L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cript MT Bold" panose="03040602040607080904" pitchFamily="66" charset="0"/>
                          </a:rPr>
                          <m:t>L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cript MT Bold" panose="03040602040607080904" pitchFamily="66" charset="0"/>
                          </a:rPr>
                          <m:t>L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cript MT Bold" panose="03040602040607080904" pitchFamily="66" charset="0"/>
                          </a:rPr>
                          <m:t>L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     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cript MT Bold" panose="03040602040607080904" pitchFamily="66" charset="0"/>
                          </a:rPr>
                          <m:t>L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+13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914400"/>
                <a:ext cx="8213706" cy="5296578"/>
              </a:xfrm>
              <a:prstGeom prst="rect">
                <a:avLst/>
              </a:prstGeom>
              <a:blipFill rotWithShape="0">
                <a:blip r:embed="rId2"/>
                <a:stretch>
                  <a:fillRect l="-1114" t="-80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352800" y="228600"/>
            <a:ext cx="300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</a:p>
        </p:txBody>
      </p:sp>
    </p:spTree>
    <p:extLst>
      <p:ext uri="{BB962C8B-B14F-4D97-AF65-F5344CB8AC3E}">
        <p14:creationId xmlns:p14="http://schemas.microsoft.com/office/powerpoint/2010/main" val="29145769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304800" y="838200"/>
                <a:ext cx="8213706" cy="4116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endParaRPr lang="en-US" dirty="0" smtClean="0"/>
              </a:p>
              <a:p>
                <a:r>
                  <a:rPr lang="en-US" dirty="0" smtClean="0">
                    <a:latin typeface="Script MT Bold" panose="03040602040607080904" pitchFamily="66" charset="0"/>
                  </a:rPr>
                  <a:t>	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dirty="0" smtClean="0">
                    <a:latin typeface="Script MT Bold" panose="03040602040607080904" pitchFamily="66" charset="0"/>
                  </a:rPr>
                  <a:t>			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𝑐𝑡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>
                    <a:latin typeface="Script MT Bold" panose="03040602040607080904" pitchFamily="66" charset="0"/>
                  </a:rPr>
                  <a:t>	</a:t>
                </a:r>
                <a:endParaRPr lang="en-US" dirty="0" smtClean="0">
                  <a:latin typeface="Script MT Bold" panose="03040602040607080904" pitchFamily="66" charset="0"/>
                </a:endParaRPr>
              </a:p>
              <a:p>
                <a:r>
                  <a:rPr lang="en-US" dirty="0">
                    <a:latin typeface="Script MT Bold" panose="03040602040607080904" pitchFamily="66" charset="0"/>
                  </a:rPr>
                  <a:t>	</a:t>
                </a:r>
                <a:r>
                  <a:rPr lang="en-US" dirty="0" smtClean="0">
                    <a:latin typeface="Script MT Bold" panose="03040602040607080904" pitchFamily="66" charset="0"/>
                  </a:rPr>
                  <a:t>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>
                    <a:latin typeface="Script MT Bold" panose="03040602040607080904" pitchFamily="66" charset="0"/>
                  </a:rPr>
                  <a:t>			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𝑐𝑡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r>
                  <a:rPr lang="en-US" dirty="0" smtClean="0">
                    <a:latin typeface="Script MT Bold" panose="03040602040607080904" pitchFamily="66" charset="0"/>
                  </a:rPr>
                  <a:t>	</a:t>
                </a:r>
                <a:endParaRPr lang="en-US" dirty="0" smtClean="0">
                  <a:latin typeface="Script MT Bold" panose="03040602040607080904" pitchFamily="66" charset="0"/>
                </a:endParaRPr>
              </a:p>
              <a:p>
                <a:r>
                  <a:rPr lang="en-US" dirty="0">
                    <a:latin typeface="Script MT Bold" panose="03040602040607080904" pitchFamily="66" charset="0"/>
                  </a:rPr>
                  <a:t>	</a:t>
                </a:r>
                <a:r>
                  <a:rPr lang="en-US" dirty="0" smtClean="0">
                    <a:latin typeface="Script MT Bold" panose="03040602040607080904" pitchFamily="66" charset="0"/>
                  </a:rPr>
                  <a:t>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𝑎𝑡</m:t>
                            </m:r>
                          </m:e>
                        </m:func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>
                    <a:latin typeface="Script MT Bold" panose="03040602040607080904" pitchFamily="66" charset="0"/>
                  </a:rPr>
                  <a:t>		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𝑐𝑡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𝑎𝑡</m:t>
                            </m:r>
                          </m:e>
                        </m:func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>
                    <a:latin typeface="Script MT Bold" panose="03040602040607080904" pitchFamily="66" charset="0"/>
                  </a:rPr>
                  <a:t>	</a:t>
                </a:r>
              </a:p>
              <a:p>
                <a:r>
                  <a:rPr lang="en-US" dirty="0">
                    <a:latin typeface="Script MT Bold" panose="03040602040607080904" pitchFamily="66" charset="0"/>
                  </a:rPr>
                  <a:t>	</a:t>
                </a:r>
                <a:r>
                  <a:rPr lang="en-US" dirty="0" smtClean="0">
                    <a:latin typeface="Script MT Bold" panose="03040602040607080904" pitchFamily="66" charset="0"/>
                  </a:rPr>
                  <a:t>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𝑎𝑡</m:t>
                            </m:r>
                          </m:e>
                        </m:func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>
                    <a:latin typeface="Script MT Bold" panose="03040602040607080904" pitchFamily="66" charset="0"/>
                  </a:rPr>
                  <a:t>		L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𝑐𝑡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𝑎𝑡</m:t>
                            </m:r>
                          </m:e>
                        </m:func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	</a:t>
                </a:r>
                <a:endParaRPr lang="en-US" dirty="0"/>
              </a:p>
            </p:txBody>
          </p:sp>
        </mc:Choice>
        <mc:Fallback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838200"/>
                <a:ext cx="8213706" cy="411619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133600" y="1524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of Laplace Transform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33400" y="914400"/>
            <a:ext cx="7985106" cy="414101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6396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457200" y="914400"/>
                <a:ext cx="8213706" cy="4176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	Find </a:t>
                </a:r>
                <a:r>
                  <a:rPr lang="en-US" dirty="0" smtClean="0"/>
                  <a:t>the inverse Laplace </a:t>
                </a:r>
                <a:r>
                  <a:rPr lang="en-US" dirty="0" smtClean="0"/>
                  <a:t>Transform.</a:t>
                </a:r>
              </a:p>
              <a:p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cript MT Bold" panose="03040602040607080904" pitchFamily="66" charset="0"/>
                          </a:rPr>
                          <m:t>L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−12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cript MT Bold" panose="03040602040607080904" pitchFamily="66" charset="0"/>
                          </a:rPr>
                          <m:t>L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+9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cript MT Bold" panose="03040602040607080904" pitchFamily="66" charset="0"/>
                          </a:rPr>
                          <m:t>L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−8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+17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cript MT Bold" panose="03040602040607080904" pitchFamily="66" charset="0"/>
                          </a:rPr>
                          <m:t>L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     		</a:t>
                </a:r>
                <a:endParaRPr lang="en-US" dirty="0"/>
              </a:p>
            </p:txBody>
          </p:sp>
        </mc:Choice>
        <mc:Fallback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914400"/>
                <a:ext cx="8213706" cy="4176913"/>
              </a:xfrm>
              <a:prstGeom prst="rect">
                <a:avLst/>
              </a:prstGeom>
              <a:blipFill rotWithShape="0">
                <a:blip r:embed="rId2"/>
                <a:stretch>
                  <a:fillRect t="-102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352800" y="228600"/>
            <a:ext cx="300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675202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3716</TotalTime>
  <Words>21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Cambria Math</vt:lpstr>
      <vt:lpstr>Script MT Bold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in the Plane</dc:title>
  <dc:subject>Cal II</dc:subject>
  <dc:creator>Phong Chau</dc:creator>
  <cp:lastModifiedBy>Chau,Phong Quoc</cp:lastModifiedBy>
  <cp:revision>159</cp:revision>
  <dcterms:created xsi:type="dcterms:W3CDTF">2002-03-20T19:03:20Z</dcterms:created>
  <dcterms:modified xsi:type="dcterms:W3CDTF">2014-03-17T17:44:56Z</dcterms:modified>
</cp:coreProperties>
</file>